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4"/>
  </p:notesMasterIdLst>
  <p:sldIdLst>
    <p:sldId id="256" r:id="rId2"/>
    <p:sldId id="303" r:id="rId3"/>
    <p:sldId id="280" r:id="rId4"/>
    <p:sldId id="258" r:id="rId5"/>
    <p:sldId id="260" r:id="rId6"/>
    <p:sldId id="257"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6" r:id="rId22"/>
    <p:sldId id="277" r:id="rId23"/>
    <p:sldId id="275" r:id="rId24"/>
    <p:sldId id="278" r:id="rId25"/>
    <p:sldId id="279" r:id="rId26"/>
    <p:sldId id="302" r:id="rId27"/>
    <p:sldId id="281" r:id="rId28"/>
    <p:sldId id="283" r:id="rId29"/>
    <p:sldId id="284" r:id="rId30"/>
    <p:sldId id="285" r:id="rId31"/>
    <p:sldId id="286" r:id="rId32"/>
    <p:sldId id="287" r:id="rId33"/>
    <p:sldId id="288" r:id="rId34"/>
    <p:sldId id="289" r:id="rId35"/>
    <p:sldId id="290" r:id="rId36"/>
    <p:sldId id="291" r:id="rId37"/>
    <p:sldId id="293" r:id="rId38"/>
    <p:sldId id="294" r:id="rId39"/>
    <p:sldId id="296" r:id="rId40"/>
    <p:sldId id="297" r:id="rId41"/>
    <p:sldId id="298" r:id="rId42"/>
    <p:sldId id="299" r:id="rId43"/>
    <p:sldId id="300" r:id="rId44"/>
    <p:sldId id="301" r:id="rId45"/>
    <p:sldId id="304" r:id="rId46"/>
    <p:sldId id="305" r:id="rId47"/>
    <p:sldId id="306" r:id="rId48"/>
    <p:sldId id="308" r:id="rId49"/>
    <p:sldId id="317" r:id="rId50"/>
    <p:sldId id="320" r:id="rId51"/>
    <p:sldId id="321" r:id="rId52"/>
    <p:sldId id="307" r:id="rId53"/>
    <p:sldId id="309" r:id="rId54"/>
    <p:sldId id="310" r:id="rId55"/>
    <p:sldId id="311" r:id="rId56"/>
    <p:sldId id="313" r:id="rId57"/>
    <p:sldId id="312" r:id="rId58"/>
    <p:sldId id="314" r:id="rId59"/>
    <p:sldId id="315" r:id="rId60"/>
    <p:sldId id="318" r:id="rId61"/>
    <p:sldId id="316" r:id="rId62"/>
    <p:sldId id="322" r:id="rId63"/>
    <p:sldId id="319" r:id="rId64"/>
    <p:sldId id="324" r:id="rId65"/>
    <p:sldId id="328" r:id="rId66"/>
    <p:sldId id="327" r:id="rId67"/>
    <p:sldId id="323" r:id="rId68"/>
    <p:sldId id="329" r:id="rId69"/>
    <p:sldId id="326" r:id="rId70"/>
    <p:sldId id="325" r:id="rId71"/>
    <p:sldId id="331" r:id="rId72"/>
    <p:sldId id="330" r:id="rId73"/>
    <p:sldId id="393" r:id="rId74"/>
    <p:sldId id="394" r:id="rId75"/>
    <p:sldId id="395" r:id="rId76"/>
    <p:sldId id="396" r:id="rId77"/>
    <p:sldId id="392" r:id="rId78"/>
    <p:sldId id="333" r:id="rId79"/>
    <p:sldId id="344" r:id="rId80"/>
    <p:sldId id="332" r:id="rId81"/>
    <p:sldId id="334" r:id="rId82"/>
    <p:sldId id="335" r:id="rId83"/>
    <p:sldId id="336" r:id="rId84"/>
    <p:sldId id="337" r:id="rId85"/>
    <p:sldId id="338" r:id="rId86"/>
    <p:sldId id="339" r:id="rId87"/>
    <p:sldId id="340" r:id="rId88"/>
    <p:sldId id="341" r:id="rId89"/>
    <p:sldId id="342" r:id="rId90"/>
    <p:sldId id="345" r:id="rId91"/>
    <p:sldId id="346" r:id="rId92"/>
    <p:sldId id="347" r:id="rId93"/>
    <p:sldId id="350" r:id="rId94"/>
    <p:sldId id="348"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68" r:id="rId113"/>
    <p:sldId id="405" r:id="rId114"/>
    <p:sldId id="370" r:id="rId115"/>
    <p:sldId id="371" r:id="rId116"/>
    <p:sldId id="372" r:id="rId117"/>
    <p:sldId id="374" r:id="rId118"/>
    <p:sldId id="375" r:id="rId119"/>
    <p:sldId id="369" r:id="rId120"/>
    <p:sldId id="406" r:id="rId121"/>
    <p:sldId id="397" r:id="rId122"/>
    <p:sldId id="400" r:id="rId123"/>
    <p:sldId id="399" r:id="rId124"/>
    <p:sldId id="401" r:id="rId125"/>
    <p:sldId id="402" r:id="rId126"/>
    <p:sldId id="376" r:id="rId127"/>
    <p:sldId id="377" r:id="rId128"/>
    <p:sldId id="378" r:id="rId129"/>
    <p:sldId id="380" r:id="rId130"/>
    <p:sldId id="381" r:id="rId131"/>
    <p:sldId id="382" r:id="rId132"/>
    <p:sldId id="383" r:id="rId133"/>
    <p:sldId id="384" r:id="rId134"/>
    <p:sldId id="385" r:id="rId135"/>
    <p:sldId id="387" r:id="rId136"/>
    <p:sldId id="386" r:id="rId137"/>
    <p:sldId id="388" r:id="rId138"/>
    <p:sldId id="389" r:id="rId139"/>
    <p:sldId id="390" r:id="rId140"/>
    <p:sldId id="391" r:id="rId141"/>
    <p:sldId id="403" r:id="rId142"/>
    <p:sldId id="404" r:id="rId1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29D8447-C6AB-7543-AC9E-9736F801CAC7}">
          <p14:sldIdLst>
            <p14:sldId id="256"/>
            <p14:sldId id="303"/>
            <p14:sldId id="280"/>
            <p14:sldId id="258"/>
            <p14:sldId id="260"/>
            <p14:sldId id="257"/>
            <p14:sldId id="261"/>
            <p14:sldId id="262"/>
            <p14:sldId id="263"/>
            <p14:sldId id="264"/>
            <p14:sldId id="265"/>
            <p14:sldId id="266"/>
            <p14:sldId id="267"/>
            <p14:sldId id="268"/>
            <p14:sldId id="269"/>
            <p14:sldId id="270"/>
            <p14:sldId id="271"/>
            <p14:sldId id="272"/>
            <p14:sldId id="273"/>
            <p14:sldId id="274"/>
            <p14:sldId id="276"/>
            <p14:sldId id="277"/>
            <p14:sldId id="275"/>
            <p14:sldId id="278"/>
            <p14:sldId id="279"/>
            <p14:sldId id="302"/>
            <p14:sldId id="281"/>
            <p14:sldId id="283"/>
            <p14:sldId id="284"/>
            <p14:sldId id="285"/>
            <p14:sldId id="286"/>
            <p14:sldId id="287"/>
            <p14:sldId id="288"/>
            <p14:sldId id="289"/>
            <p14:sldId id="290"/>
            <p14:sldId id="291"/>
            <p14:sldId id="293"/>
            <p14:sldId id="294"/>
            <p14:sldId id="296"/>
            <p14:sldId id="297"/>
            <p14:sldId id="298"/>
            <p14:sldId id="299"/>
            <p14:sldId id="300"/>
            <p14:sldId id="301"/>
            <p14:sldId id="304"/>
            <p14:sldId id="305"/>
            <p14:sldId id="306"/>
            <p14:sldId id="308"/>
            <p14:sldId id="317"/>
            <p14:sldId id="320"/>
            <p14:sldId id="321"/>
            <p14:sldId id="307"/>
            <p14:sldId id="309"/>
            <p14:sldId id="310"/>
            <p14:sldId id="311"/>
            <p14:sldId id="313"/>
            <p14:sldId id="312"/>
            <p14:sldId id="314"/>
            <p14:sldId id="315"/>
            <p14:sldId id="318"/>
            <p14:sldId id="316"/>
            <p14:sldId id="322"/>
            <p14:sldId id="319"/>
            <p14:sldId id="324"/>
            <p14:sldId id="328"/>
            <p14:sldId id="327"/>
            <p14:sldId id="323"/>
            <p14:sldId id="329"/>
            <p14:sldId id="326"/>
            <p14:sldId id="325"/>
            <p14:sldId id="331"/>
            <p14:sldId id="330"/>
            <p14:sldId id="393"/>
            <p14:sldId id="394"/>
            <p14:sldId id="395"/>
            <p14:sldId id="396"/>
            <p14:sldId id="392"/>
            <p14:sldId id="333"/>
            <p14:sldId id="344"/>
            <p14:sldId id="332"/>
            <p14:sldId id="334"/>
            <p14:sldId id="335"/>
            <p14:sldId id="336"/>
            <p14:sldId id="337"/>
            <p14:sldId id="338"/>
            <p14:sldId id="339"/>
            <p14:sldId id="340"/>
            <p14:sldId id="341"/>
            <p14:sldId id="342"/>
            <p14:sldId id="345"/>
            <p14:sldId id="346"/>
            <p14:sldId id="347"/>
            <p14:sldId id="350"/>
            <p14:sldId id="348"/>
            <p14:sldId id="351"/>
            <p14:sldId id="352"/>
            <p14:sldId id="353"/>
            <p14:sldId id="354"/>
            <p14:sldId id="355"/>
            <p14:sldId id="356"/>
            <p14:sldId id="357"/>
            <p14:sldId id="358"/>
            <p14:sldId id="359"/>
            <p14:sldId id="360"/>
            <p14:sldId id="361"/>
            <p14:sldId id="362"/>
            <p14:sldId id="363"/>
            <p14:sldId id="364"/>
            <p14:sldId id="365"/>
            <p14:sldId id="366"/>
            <p14:sldId id="367"/>
            <p14:sldId id="368"/>
            <p14:sldId id="405"/>
            <p14:sldId id="370"/>
            <p14:sldId id="371"/>
            <p14:sldId id="372"/>
            <p14:sldId id="374"/>
            <p14:sldId id="375"/>
            <p14:sldId id="369"/>
            <p14:sldId id="406"/>
            <p14:sldId id="397"/>
            <p14:sldId id="400"/>
            <p14:sldId id="399"/>
            <p14:sldId id="401"/>
            <p14:sldId id="402"/>
            <p14:sldId id="376"/>
            <p14:sldId id="377"/>
            <p14:sldId id="378"/>
            <p14:sldId id="380"/>
            <p14:sldId id="381"/>
            <p14:sldId id="382"/>
            <p14:sldId id="383"/>
            <p14:sldId id="384"/>
            <p14:sldId id="385"/>
            <p14:sldId id="387"/>
            <p14:sldId id="386"/>
            <p14:sldId id="388"/>
            <p14:sldId id="389"/>
            <p14:sldId id="390"/>
            <p14:sldId id="391"/>
            <p14:sldId id="403"/>
            <p14:sldId id="4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210"/>
    <p:restoredTop sz="66259"/>
  </p:normalViewPr>
  <p:slideViewPr>
    <p:cSldViewPr snapToGrid="0" snapToObjects="1">
      <p:cViewPr varScale="1">
        <p:scale>
          <a:sx n="82" d="100"/>
          <a:sy n="82" d="100"/>
        </p:scale>
        <p:origin x="149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2E449D-A789-104F-B766-C19A664D995A}" type="datetimeFigureOut">
              <a:rPr lang="en-US" smtClean="0"/>
              <a:t>10/28/19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7F7FDE-4AD8-534C-9F44-C69E939EF66C}" type="slidenum">
              <a:rPr lang="en-US" smtClean="0"/>
              <a:t>‹#›</a:t>
            </a:fld>
            <a:endParaRPr lang="en-US"/>
          </a:p>
        </p:txBody>
      </p:sp>
    </p:spTree>
    <p:extLst>
      <p:ext uri="{BB962C8B-B14F-4D97-AF65-F5344CB8AC3E}">
        <p14:creationId xmlns:p14="http://schemas.microsoft.com/office/powerpoint/2010/main" val="3599594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7F7FDE-4AD8-534C-9F44-C69E939EF66C}" type="slidenum">
              <a:rPr lang="en-US" smtClean="0"/>
              <a:t>1</a:t>
            </a:fld>
            <a:endParaRPr lang="en-US"/>
          </a:p>
        </p:txBody>
      </p:sp>
    </p:spTree>
    <p:extLst>
      <p:ext uri="{BB962C8B-B14F-4D97-AF65-F5344CB8AC3E}">
        <p14:creationId xmlns:p14="http://schemas.microsoft.com/office/powerpoint/2010/main" val="32467062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 c</a:t>
            </a:r>
            <a:r>
              <a:rPr lang="en-US" sz="1200" b="0" kern="1200" dirty="0">
                <a:solidFill>
                  <a:schemeClr val="tx1"/>
                </a:solidFill>
                <a:effectLst/>
                <a:latin typeface="+mn-lt"/>
                <a:ea typeface="+mn-ea"/>
                <a:cs typeface="+mn-cs"/>
              </a:rPr>
              <a:t>hosen when you have an an object that is </a:t>
            </a:r>
            <a:r>
              <a:rPr lang="en-US" sz="1200" b="0" kern="1200" dirty="0" err="1">
                <a:solidFill>
                  <a:schemeClr val="tx1"/>
                </a:solidFill>
                <a:effectLst/>
                <a:latin typeface="+mn-lt"/>
                <a:ea typeface="+mn-ea"/>
                <a:cs typeface="+mn-cs"/>
              </a:rPr>
              <a:t>iterable</a:t>
            </a:r>
            <a:r>
              <a:rPr lang="en-US" sz="1200" b="0" kern="1200" dirty="0">
                <a:solidFill>
                  <a:schemeClr val="tx1"/>
                </a:solidFill>
                <a:effectLst/>
                <a:latin typeface="+mn-lt"/>
                <a:ea typeface="+mn-ea"/>
                <a:cs typeface="+mn-cs"/>
              </a:rPr>
              <a:t> that you want to iterate through and perform an operation on each item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 </a:t>
            </a:r>
            <a:r>
              <a:rPr lang="en-US" sz="1200" b="0" kern="1200" dirty="0">
                <a:solidFill>
                  <a:schemeClr val="tx1"/>
                </a:solidFill>
                <a:effectLst/>
                <a:latin typeface="+mn-lt"/>
                <a:ea typeface="+mn-ea"/>
                <a:cs typeface="+mn-cs"/>
              </a:rPr>
              <a:t>allows you to continue a loop until a condition is meet</a:t>
            </a:r>
          </a:p>
          <a:p>
            <a:endParaRPr lang="en-US" dirty="0"/>
          </a:p>
        </p:txBody>
      </p:sp>
      <p:sp>
        <p:nvSpPr>
          <p:cNvPr id="4" name="Slide Number Placeholder 3"/>
          <p:cNvSpPr>
            <a:spLocks noGrp="1"/>
          </p:cNvSpPr>
          <p:nvPr>
            <p:ph type="sldNum" sz="quarter" idx="5"/>
          </p:nvPr>
        </p:nvSpPr>
        <p:spPr/>
        <p:txBody>
          <a:bodyPr/>
          <a:lstStyle/>
          <a:p>
            <a:fld id="{817F7FDE-4AD8-534C-9F44-C69E939EF66C}" type="slidenum">
              <a:rPr lang="en-US" smtClean="0"/>
              <a:t>41</a:t>
            </a:fld>
            <a:endParaRPr lang="en-US"/>
          </a:p>
        </p:txBody>
      </p:sp>
    </p:spTree>
    <p:extLst>
      <p:ext uri="{BB962C8B-B14F-4D97-AF65-F5344CB8AC3E}">
        <p14:creationId xmlns:p14="http://schemas.microsoft.com/office/powerpoint/2010/main" val="25973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is a quick in depth look at decision making and looping.  It is good to know but shortly we will see some more Pythonic ways to accomplish this.</a:t>
            </a:r>
          </a:p>
          <a:p>
            <a:endParaRPr lang="en-US" dirty="0"/>
          </a:p>
        </p:txBody>
      </p:sp>
      <p:sp>
        <p:nvSpPr>
          <p:cNvPr id="4" name="Slide Number Placeholder 3"/>
          <p:cNvSpPr>
            <a:spLocks noGrp="1"/>
          </p:cNvSpPr>
          <p:nvPr>
            <p:ph type="sldNum" sz="quarter" idx="5"/>
          </p:nvPr>
        </p:nvSpPr>
        <p:spPr/>
        <p:txBody>
          <a:bodyPr/>
          <a:lstStyle/>
          <a:p>
            <a:fld id="{817F7FDE-4AD8-534C-9F44-C69E939EF66C}" type="slidenum">
              <a:rPr lang="en-US" smtClean="0"/>
              <a:t>44</a:t>
            </a:fld>
            <a:endParaRPr lang="en-US"/>
          </a:p>
        </p:txBody>
      </p:sp>
    </p:spTree>
    <p:extLst>
      <p:ext uri="{BB962C8B-B14F-4D97-AF65-F5344CB8AC3E}">
        <p14:creationId xmlns:p14="http://schemas.microsoft.com/office/powerpoint/2010/main" val="24358464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some things that you could do in other languages that wont work in Python. For example:</a:t>
            </a:r>
          </a:p>
        </p:txBody>
      </p:sp>
      <p:sp>
        <p:nvSpPr>
          <p:cNvPr id="4" name="Slide Number Placeholder 3"/>
          <p:cNvSpPr>
            <a:spLocks noGrp="1"/>
          </p:cNvSpPr>
          <p:nvPr>
            <p:ph type="sldNum" sz="quarter" idx="5"/>
          </p:nvPr>
        </p:nvSpPr>
        <p:spPr/>
        <p:txBody>
          <a:bodyPr/>
          <a:lstStyle/>
          <a:p>
            <a:fld id="{817F7FDE-4AD8-534C-9F44-C69E939EF66C}" type="slidenum">
              <a:rPr lang="en-US" smtClean="0"/>
              <a:t>53</a:t>
            </a:fld>
            <a:endParaRPr lang="en-US"/>
          </a:p>
        </p:txBody>
      </p:sp>
    </p:spTree>
    <p:extLst>
      <p:ext uri="{BB962C8B-B14F-4D97-AF65-F5344CB8AC3E}">
        <p14:creationId xmlns:p14="http://schemas.microsoft.com/office/powerpoint/2010/main" val="38274866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sting.format</a:t>
            </a:r>
            <a:r>
              <a:rPr lang="en-US" sz="1200" b="0" kern="1200" dirty="0">
                <a:solidFill>
                  <a:schemeClr val="tx1"/>
                </a:solidFill>
                <a:effectLst/>
                <a:latin typeface="+mn-lt"/>
                <a:ea typeface="+mn-ea"/>
                <a:cs typeface="+mn-cs"/>
              </a:rPr>
              <a:t>() is was what was vogue when I started to learn Python.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However, you got to admit it is cool to have to deal with f-strings. Okay, so that really stands for Formatted String Literal.</a:t>
            </a:r>
          </a:p>
          <a:p>
            <a:endParaRPr lang="en-US" dirty="0"/>
          </a:p>
          <a:p>
            <a:endParaRPr lang="en-US" dirty="0"/>
          </a:p>
        </p:txBody>
      </p:sp>
      <p:sp>
        <p:nvSpPr>
          <p:cNvPr id="4" name="Slide Number Placeholder 3"/>
          <p:cNvSpPr>
            <a:spLocks noGrp="1"/>
          </p:cNvSpPr>
          <p:nvPr>
            <p:ph type="sldNum" sz="quarter" idx="5"/>
          </p:nvPr>
        </p:nvSpPr>
        <p:spPr/>
        <p:txBody>
          <a:bodyPr/>
          <a:lstStyle/>
          <a:p>
            <a:fld id="{817F7FDE-4AD8-534C-9F44-C69E939EF66C}" type="slidenum">
              <a:rPr lang="en-US" smtClean="0"/>
              <a:t>54</a:t>
            </a:fld>
            <a:endParaRPr lang="en-US"/>
          </a:p>
        </p:txBody>
      </p:sp>
    </p:spTree>
    <p:extLst>
      <p:ext uri="{BB962C8B-B14F-4D97-AF65-F5344CB8AC3E}">
        <p14:creationId xmlns:p14="http://schemas.microsoft.com/office/powerpoint/2010/main" val="1927373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Alignment is in </a:t>
            </a:r>
            <a:r>
              <a:rPr lang="en-US" dirty="0" err="1"/>
              <a:t>theb</a:t>
            </a:r>
            <a:r>
              <a:rPr lang="en-US" dirty="0"/>
              <a:t> </a:t>
            </a:r>
          </a:p>
          <a:p>
            <a:endParaRPr lang="en-US" dirty="0"/>
          </a:p>
        </p:txBody>
      </p:sp>
      <p:sp>
        <p:nvSpPr>
          <p:cNvPr id="4" name="Slide Number Placeholder 3"/>
          <p:cNvSpPr>
            <a:spLocks noGrp="1"/>
          </p:cNvSpPr>
          <p:nvPr>
            <p:ph type="sldNum" sz="quarter" idx="5"/>
          </p:nvPr>
        </p:nvSpPr>
        <p:spPr/>
        <p:txBody>
          <a:bodyPr/>
          <a:lstStyle/>
          <a:p>
            <a:fld id="{817F7FDE-4AD8-534C-9F44-C69E939EF66C}" type="slidenum">
              <a:rPr lang="en-US" smtClean="0"/>
              <a:t>56</a:t>
            </a:fld>
            <a:endParaRPr lang="en-US"/>
          </a:p>
        </p:txBody>
      </p:sp>
    </p:spTree>
    <p:extLst>
      <p:ext uri="{BB962C8B-B14F-4D97-AF65-F5344CB8AC3E}">
        <p14:creationId xmlns:p14="http://schemas.microsoft.com/office/powerpoint/2010/main" val="26398623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7F7FDE-4AD8-534C-9F44-C69E939EF66C}" type="slidenum">
              <a:rPr lang="en-US" smtClean="0"/>
              <a:t>59</a:t>
            </a:fld>
            <a:endParaRPr lang="en-US"/>
          </a:p>
        </p:txBody>
      </p:sp>
    </p:spTree>
    <p:extLst>
      <p:ext uri="{BB962C8B-B14F-4D97-AF65-F5344CB8AC3E}">
        <p14:creationId xmlns:p14="http://schemas.microsoft.com/office/powerpoint/2010/main" val="61196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7F7FDE-4AD8-534C-9F44-C69E939EF66C}" type="slidenum">
              <a:rPr lang="en-US" smtClean="0"/>
              <a:t>60</a:t>
            </a:fld>
            <a:endParaRPr lang="en-US"/>
          </a:p>
        </p:txBody>
      </p:sp>
    </p:spTree>
    <p:extLst>
      <p:ext uri="{BB962C8B-B14F-4D97-AF65-F5344CB8AC3E}">
        <p14:creationId xmlns:p14="http://schemas.microsoft.com/office/powerpoint/2010/main" val="38307132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Method that can combine multiple </a:t>
            </a:r>
            <a:r>
              <a:rPr lang="en-US" dirty="0" err="1"/>
              <a:t>iterables</a:t>
            </a:r>
            <a:r>
              <a:rPr lang="en-US" dirty="0"/>
              <a:t> into one structure.  </a:t>
            </a:r>
          </a:p>
          <a:p>
            <a:r>
              <a:rPr lang="en-US" dirty="0"/>
              <a:t>This structure is an </a:t>
            </a:r>
            <a:r>
              <a:rPr lang="en-US" dirty="0" err="1"/>
              <a:t>iterable</a:t>
            </a:r>
            <a:r>
              <a:rPr lang="en-US" dirty="0"/>
              <a:t> of tuples.</a:t>
            </a:r>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If you pass in a single </a:t>
            </a:r>
            <a:r>
              <a:rPr lang="en-US" sz="1200" b="0" kern="1200" dirty="0" err="1">
                <a:solidFill>
                  <a:schemeClr val="tx1"/>
                </a:solidFill>
                <a:effectLst/>
                <a:latin typeface="+mn-lt"/>
                <a:ea typeface="+mn-ea"/>
                <a:cs typeface="+mn-cs"/>
              </a:rPr>
              <a:t>iterable</a:t>
            </a:r>
            <a:r>
              <a:rPr lang="en-US" sz="1200" b="0" kern="1200" dirty="0">
                <a:solidFill>
                  <a:schemeClr val="tx1"/>
                </a:solidFill>
                <a:effectLst/>
                <a:latin typeface="+mn-lt"/>
                <a:ea typeface="+mn-ea"/>
                <a:cs typeface="+mn-cs"/>
              </a:rPr>
              <a:t> you will get a list of tuples. </a:t>
            </a:r>
          </a:p>
          <a:p>
            <a:endParaRPr lang="en-US" dirty="0"/>
          </a:p>
        </p:txBody>
      </p:sp>
      <p:sp>
        <p:nvSpPr>
          <p:cNvPr id="4" name="Slide Number Placeholder 3"/>
          <p:cNvSpPr>
            <a:spLocks noGrp="1"/>
          </p:cNvSpPr>
          <p:nvPr>
            <p:ph type="sldNum" sz="quarter" idx="5"/>
          </p:nvPr>
        </p:nvSpPr>
        <p:spPr/>
        <p:txBody>
          <a:bodyPr/>
          <a:lstStyle/>
          <a:p>
            <a:fld id="{817F7FDE-4AD8-534C-9F44-C69E939EF66C}" type="slidenum">
              <a:rPr lang="en-US" smtClean="0"/>
              <a:t>64</a:t>
            </a:fld>
            <a:endParaRPr lang="en-US"/>
          </a:p>
        </p:txBody>
      </p:sp>
    </p:spTree>
    <p:extLst>
      <p:ext uri="{BB962C8B-B14F-4D97-AF65-F5344CB8AC3E}">
        <p14:creationId xmlns:p14="http://schemas.microsoft.com/office/powerpoint/2010/main" val="29536498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If you pass in a single </a:t>
            </a:r>
            <a:r>
              <a:rPr lang="en-US" sz="1200" b="0" kern="1200" dirty="0" err="1">
                <a:solidFill>
                  <a:schemeClr val="tx1"/>
                </a:solidFill>
                <a:effectLst/>
                <a:latin typeface="+mn-lt"/>
                <a:ea typeface="+mn-ea"/>
                <a:cs typeface="+mn-cs"/>
              </a:rPr>
              <a:t>iterable</a:t>
            </a:r>
            <a:r>
              <a:rPr lang="en-US" sz="1200" b="0" kern="1200" dirty="0">
                <a:solidFill>
                  <a:schemeClr val="tx1"/>
                </a:solidFill>
                <a:effectLst/>
                <a:latin typeface="+mn-lt"/>
                <a:ea typeface="+mn-ea"/>
                <a:cs typeface="+mn-cs"/>
              </a:rPr>
              <a:t> you will get a list of tuples. </a:t>
            </a:r>
          </a:p>
          <a:p>
            <a:endParaRPr lang="en-US" dirty="0"/>
          </a:p>
        </p:txBody>
      </p:sp>
      <p:sp>
        <p:nvSpPr>
          <p:cNvPr id="4" name="Slide Number Placeholder 3"/>
          <p:cNvSpPr>
            <a:spLocks noGrp="1"/>
          </p:cNvSpPr>
          <p:nvPr>
            <p:ph type="sldNum" sz="quarter" idx="5"/>
          </p:nvPr>
        </p:nvSpPr>
        <p:spPr/>
        <p:txBody>
          <a:bodyPr/>
          <a:lstStyle/>
          <a:p>
            <a:fld id="{817F7FDE-4AD8-534C-9F44-C69E939EF66C}" type="slidenum">
              <a:rPr lang="en-US" smtClean="0"/>
              <a:t>65</a:t>
            </a:fld>
            <a:endParaRPr lang="en-US"/>
          </a:p>
        </p:txBody>
      </p:sp>
    </p:spTree>
    <p:extLst>
      <p:ext uri="{BB962C8B-B14F-4D97-AF65-F5344CB8AC3E}">
        <p14:creationId xmlns:p14="http://schemas.microsoft.com/office/powerpoint/2010/main" val="20011927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One thing to note is that the returned iterator will stop when the shortest </a:t>
            </a:r>
            <a:r>
              <a:rPr lang="en-US" sz="1200" b="0" kern="1200" dirty="0" err="1">
                <a:solidFill>
                  <a:schemeClr val="tx1"/>
                </a:solidFill>
                <a:effectLst/>
                <a:latin typeface="+mn-lt"/>
                <a:ea typeface="+mn-ea"/>
                <a:cs typeface="+mn-cs"/>
              </a:rPr>
              <a:t>iterables</a:t>
            </a:r>
            <a:r>
              <a:rPr lang="en-US" sz="1200" b="0" kern="1200" dirty="0">
                <a:solidFill>
                  <a:schemeClr val="tx1"/>
                </a:solidFill>
                <a:effectLst/>
                <a:latin typeface="+mn-lt"/>
                <a:ea typeface="+mn-ea"/>
                <a:cs typeface="+mn-cs"/>
              </a:rPr>
              <a:t> passed into it is reached.</a:t>
            </a:r>
          </a:p>
          <a:p>
            <a:endParaRPr lang="en-US" dirty="0"/>
          </a:p>
        </p:txBody>
      </p:sp>
      <p:sp>
        <p:nvSpPr>
          <p:cNvPr id="4" name="Slide Number Placeholder 3"/>
          <p:cNvSpPr>
            <a:spLocks noGrp="1"/>
          </p:cNvSpPr>
          <p:nvPr>
            <p:ph type="sldNum" sz="quarter" idx="5"/>
          </p:nvPr>
        </p:nvSpPr>
        <p:spPr/>
        <p:txBody>
          <a:bodyPr/>
          <a:lstStyle/>
          <a:p>
            <a:fld id="{817F7FDE-4AD8-534C-9F44-C69E939EF66C}" type="slidenum">
              <a:rPr lang="en-US" smtClean="0"/>
              <a:t>66</a:t>
            </a:fld>
            <a:endParaRPr lang="en-US"/>
          </a:p>
        </p:txBody>
      </p:sp>
    </p:spTree>
    <p:extLst>
      <p:ext uri="{BB962C8B-B14F-4D97-AF65-F5344CB8AC3E}">
        <p14:creationId xmlns:p14="http://schemas.microsoft.com/office/powerpoint/2010/main" val="2819632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we will learn more about **magic methods** as the day progresses.   For now the only important thing to know is that the start and end with double underscores.  You may also hear them referred to a **</a:t>
            </a:r>
            <a:r>
              <a:rPr lang="en-US" sz="1200" b="0" kern="1200" dirty="0" err="1">
                <a:solidFill>
                  <a:schemeClr val="tx1"/>
                </a:solidFill>
                <a:effectLst/>
                <a:latin typeface="+mn-lt"/>
                <a:ea typeface="+mn-ea"/>
                <a:cs typeface="+mn-cs"/>
              </a:rPr>
              <a:t>dunder</a:t>
            </a:r>
            <a:r>
              <a:rPr lang="en-US" sz="1200" b="0" kern="1200" dirty="0">
                <a:solidFill>
                  <a:schemeClr val="tx1"/>
                </a:solidFill>
                <a:effectLst/>
                <a:latin typeface="+mn-lt"/>
                <a:ea typeface="+mn-ea"/>
                <a:cs typeface="+mn-cs"/>
              </a:rPr>
              <a:t>** methods.  This is not a reference to the </a:t>
            </a:r>
            <a:r>
              <a:rPr lang="en-US" sz="1200" b="0" kern="1200" dirty="0" err="1">
                <a:solidFill>
                  <a:schemeClr val="tx1"/>
                </a:solidFill>
                <a:effectLst/>
                <a:latin typeface="+mn-lt"/>
                <a:ea typeface="+mn-ea"/>
                <a:cs typeface="+mn-cs"/>
              </a:rPr>
              <a:t>Dunder</a:t>
            </a:r>
            <a:r>
              <a:rPr lang="en-US" sz="1200" b="0" kern="1200" dirty="0">
                <a:solidFill>
                  <a:schemeClr val="tx1"/>
                </a:solidFill>
                <a:effectLst/>
                <a:latin typeface="+mn-lt"/>
                <a:ea typeface="+mn-ea"/>
                <a:cs typeface="+mn-cs"/>
              </a:rPr>
              <a:t> Mifflin Paper company but double underscore.  It is usually used when communicating a magic methods by name as "</a:t>
            </a:r>
            <a:r>
              <a:rPr lang="en-US" sz="1200" b="0" kern="1200" dirty="0" err="1">
                <a:solidFill>
                  <a:schemeClr val="tx1"/>
                </a:solidFill>
                <a:effectLst/>
                <a:latin typeface="+mn-lt"/>
                <a:ea typeface="+mn-ea"/>
                <a:cs typeface="+mn-cs"/>
              </a:rPr>
              <a:t>dunder</a:t>
            </a:r>
            <a:r>
              <a:rPr lang="en-US" sz="1200" b="0" kern="1200" dirty="0">
                <a:solidFill>
                  <a:schemeClr val="tx1"/>
                </a:solidFill>
                <a:effectLst/>
                <a:latin typeface="+mn-lt"/>
                <a:ea typeface="+mn-ea"/>
                <a:cs typeface="+mn-cs"/>
              </a:rPr>
              <a:t>" rolls of the tongue easier.</a:t>
            </a:r>
          </a:p>
          <a:p>
            <a:endParaRPr lang="en-US" dirty="0"/>
          </a:p>
          <a:p>
            <a:endParaRPr lang="en-US" dirty="0"/>
          </a:p>
        </p:txBody>
      </p:sp>
      <p:sp>
        <p:nvSpPr>
          <p:cNvPr id="4" name="Slide Number Placeholder 3"/>
          <p:cNvSpPr>
            <a:spLocks noGrp="1"/>
          </p:cNvSpPr>
          <p:nvPr>
            <p:ph type="sldNum" sz="quarter" idx="5"/>
          </p:nvPr>
        </p:nvSpPr>
        <p:spPr/>
        <p:txBody>
          <a:bodyPr/>
          <a:lstStyle/>
          <a:p>
            <a:fld id="{817F7FDE-4AD8-534C-9F44-C69E939EF66C}" type="slidenum">
              <a:rPr lang="en-US" smtClean="0"/>
              <a:t>22</a:t>
            </a:fld>
            <a:endParaRPr lang="en-US"/>
          </a:p>
        </p:txBody>
      </p:sp>
    </p:spTree>
    <p:extLst>
      <p:ext uri="{BB962C8B-B14F-4D97-AF65-F5344CB8AC3E}">
        <p14:creationId xmlns:p14="http://schemas.microsoft.com/office/powerpoint/2010/main" val="12488681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Similar to the map() function, filter() will take an function to take an </a:t>
            </a:r>
            <a:r>
              <a:rPr lang="en-US" dirty="0" err="1"/>
              <a:t>iterable</a:t>
            </a:r>
            <a:r>
              <a:rPr lang="en-US" dirty="0"/>
              <a:t> and apply it to the </a:t>
            </a:r>
            <a:r>
              <a:rPr lang="en-US" dirty="0" err="1"/>
              <a:t>iterable</a:t>
            </a:r>
            <a:r>
              <a:rPr lang="en-US" dirty="0"/>
              <a:t>.</a:t>
            </a:r>
          </a:p>
          <a:p>
            <a:r>
              <a:rPr lang="en-US" dirty="0"/>
              <a:t>The difference is that this function should return either True or False.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17F7FDE-4AD8-534C-9F44-C69E939EF66C}" type="slidenum">
              <a:rPr lang="en-US" smtClean="0"/>
              <a:t>69</a:t>
            </a:fld>
            <a:endParaRPr lang="en-US"/>
          </a:p>
        </p:txBody>
      </p:sp>
    </p:spTree>
    <p:extLst>
      <p:ext uri="{BB962C8B-B14F-4D97-AF65-F5344CB8AC3E}">
        <p14:creationId xmlns:p14="http://schemas.microsoft.com/office/powerpoint/2010/main" val="24405993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function may allow you to do some things that you thought were possible with map().  </a:t>
            </a:r>
          </a:p>
          <a:p>
            <a:endParaRPr lang="en-US" dirty="0"/>
          </a:p>
        </p:txBody>
      </p:sp>
      <p:sp>
        <p:nvSpPr>
          <p:cNvPr id="4" name="Slide Number Placeholder 3"/>
          <p:cNvSpPr>
            <a:spLocks noGrp="1"/>
          </p:cNvSpPr>
          <p:nvPr>
            <p:ph type="sldNum" sz="quarter" idx="5"/>
          </p:nvPr>
        </p:nvSpPr>
        <p:spPr/>
        <p:txBody>
          <a:bodyPr/>
          <a:lstStyle/>
          <a:p>
            <a:fld id="{817F7FDE-4AD8-534C-9F44-C69E939EF66C}" type="slidenum">
              <a:rPr lang="en-US" smtClean="0"/>
              <a:t>70</a:t>
            </a:fld>
            <a:endParaRPr lang="en-US"/>
          </a:p>
        </p:txBody>
      </p:sp>
    </p:spTree>
    <p:extLst>
      <p:ext uri="{BB962C8B-B14F-4D97-AF65-F5344CB8AC3E}">
        <p14:creationId xmlns:p14="http://schemas.microsoft.com/office/powerpoint/2010/main" val="8752814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Now it is time to start thing about making our scripts more reusable.  In this module we will look at Functions, Classes, Modules, and Libraries.  Before we started on those we will want to look into Scope and how it affects variables. </a:t>
            </a:r>
          </a:p>
          <a:p>
            <a:endParaRPr lang="en-US" dirty="0"/>
          </a:p>
        </p:txBody>
      </p:sp>
      <p:sp>
        <p:nvSpPr>
          <p:cNvPr id="4" name="Slide Number Placeholder 3"/>
          <p:cNvSpPr>
            <a:spLocks noGrp="1"/>
          </p:cNvSpPr>
          <p:nvPr>
            <p:ph type="sldNum" sz="quarter" idx="5"/>
          </p:nvPr>
        </p:nvSpPr>
        <p:spPr/>
        <p:txBody>
          <a:bodyPr/>
          <a:lstStyle/>
          <a:p>
            <a:fld id="{817F7FDE-4AD8-534C-9F44-C69E939EF66C}" type="slidenum">
              <a:rPr lang="en-US" smtClean="0"/>
              <a:t>72</a:t>
            </a:fld>
            <a:endParaRPr lang="en-US"/>
          </a:p>
        </p:txBody>
      </p:sp>
    </p:spTree>
    <p:extLst>
      <p:ext uri="{BB962C8B-B14F-4D97-AF65-F5344CB8AC3E}">
        <p14:creationId xmlns:p14="http://schemas.microsoft.com/office/powerpoint/2010/main" val="32462794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When the code above executes l represents a lambda that will double values that it is called with.  It is simple to add more variables to the lambda as demonstrated in the following snippet.</a:t>
            </a:r>
          </a:p>
          <a:p>
            <a:endParaRPr lang="en-US" dirty="0"/>
          </a:p>
          <a:p>
            <a:r>
              <a:rPr lang="en-US" dirty="0"/>
              <a:t>Transition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them in your own.  Some things to keep in mind is that lambdas have a strange and difficult syntax that require that you think in a different manner and provide a really descriptive 'lambda' instead of a function name in any Traceback.  Unless you are writing a framework or working with a framework method that requires them.  </a:t>
            </a:r>
          </a:p>
          <a:p>
            <a:endParaRPr lang="en-US" dirty="0"/>
          </a:p>
        </p:txBody>
      </p:sp>
      <p:sp>
        <p:nvSpPr>
          <p:cNvPr id="4" name="Slide Number Placeholder 3"/>
          <p:cNvSpPr>
            <a:spLocks noGrp="1"/>
          </p:cNvSpPr>
          <p:nvPr>
            <p:ph type="sldNum" sz="quarter" idx="5"/>
          </p:nvPr>
        </p:nvSpPr>
        <p:spPr/>
        <p:txBody>
          <a:bodyPr/>
          <a:lstStyle/>
          <a:p>
            <a:fld id="{817F7FDE-4AD8-534C-9F44-C69E939EF66C}" type="slidenum">
              <a:rPr lang="en-US" smtClean="0"/>
              <a:t>73</a:t>
            </a:fld>
            <a:endParaRPr lang="en-US"/>
          </a:p>
        </p:txBody>
      </p:sp>
    </p:spTree>
    <p:extLst>
      <p:ext uri="{BB962C8B-B14F-4D97-AF65-F5344CB8AC3E}">
        <p14:creationId xmlns:p14="http://schemas.microsoft.com/office/powerpoint/2010/main" val="28944611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 list comprehension is Python syntax to creates a new list from other </a:t>
            </a:r>
            <a:r>
              <a:rPr lang="en-US" sz="1200" b="0" kern="1200" dirty="0" err="1">
                <a:solidFill>
                  <a:schemeClr val="tx1"/>
                </a:solidFill>
                <a:effectLst/>
                <a:latin typeface="+mn-lt"/>
                <a:ea typeface="+mn-ea"/>
                <a:cs typeface="+mn-cs"/>
              </a:rPr>
              <a:t>iterables</a:t>
            </a:r>
            <a:r>
              <a:rPr lang="en-US" sz="1200" b="0" kern="1200" dirty="0">
                <a:solidFill>
                  <a:schemeClr val="tx1"/>
                </a:solidFill>
                <a:effectLst/>
                <a:latin typeface="+mn-lt"/>
                <a:ea typeface="+mn-ea"/>
                <a:cs typeface="+mn-cs"/>
              </a:rPr>
              <a:t>.  Let's recall the square function that was used earlier to see how list comprehensions can clean up our code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TRANSITION to show last line</a:t>
            </a:r>
          </a:p>
          <a:p>
            <a:endParaRPr lang="en-US" dirty="0"/>
          </a:p>
        </p:txBody>
      </p:sp>
      <p:sp>
        <p:nvSpPr>
          <p:cNvPr id="4" name="Slide Number Placeholder 3"/>
          <p:cNvSpPr>
            <a:spLocks noGrp="1"/>
          </p:cNvSpPr>
          <p:nvPr>
            <p:ph type="sldNum" sz="quarter" idx="5"/>
          </p:nvPr>
        </p:nvSpPr>
        <p:spPr/>
        <p:txBody>
          <a:bodyPr/>
          <a:lstStyle/>
          <a:p>
            <a:fld id="{817F7FDE-4AD8-534C-9F44-C69E939EF66C}" type="slidenum">
              <a:rPr lang="en-US" smtClean="0"/>
              <a:t>74</a:t>
            </a:fld>
            <a:endParaRPr lang="en-US"/>
          </a:p>
        </p:txBody>
      </p:sp>
    </p:spTree>
    <p:extLst>
      <p:ext uri="{BB962C8B-B14F-4D97-AF65-F5344CB8AC3E}">
        <p14:creationId xmlns:p14="http://schemas.microsoft.com/office/powerpoint/2010/main" val="35453784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As can be seen the syntax for list comprehensions my be a little difficult to get a handle on.</a:t>
            </a:r>
          </a:p>
          <a:p>
            <a:endParaRPr lang="en-US" dirty="0"/>
          </a:p>
        </p:txBody>
      </p:sp>
      <p:sp>
        <p:nvSpPr>
          <p:cNvPr id="4" name="Slide Number Placeholder 3"/>
          <p:cNvSpPr>
            <a:spLocks noGrp="1"/>
          </p:cNvSpPr>
          <p:nvPr>
            <p:ph type="sldNum" sz="quarter" idx="5"/>
          </p:nvPr>
        </p:nvSpPr>
        <p:spPr/>
        <p:txBody>
          <a:bodyPr/>
          <a:lstStyle/>
          <a:p>
            <a:fld id="{817F7FDE-4AD8-534C-9F44-C69E939EF66C}" type="slidenum">
              <a:rPr lang="en-US" smtClean="0"/>
              <a:t>76</a:t>
            </a:fld>
            <a:endParaRPr lang="en-US"/>
          </a:p>
        </p:txBody>
      </p:sp>
    </p:spTree>
    <p:extLst>
      <p:ext uri="{BB962C8B-B14F-4D97-AF65-F5344CB8AC3E}">
        <p14:creationId xmlns:p14="http://schemas.microsoft.com/office/powerpoint/2010/main" val="28982347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Now it is time to start thing about making our scripts more reusable.  In this module we will look at Functions, Classes, Modules, and Libraries.  Before we started on those we will want to look into Scope and how it affects variables. </a:t>
            </a:r>
          </a:p>
          <a:p>
            <a:endParaRPr lang="en-US" dirty="0"/>
          </a:p>
        </p:txBody>
      </p:sp>
      <p:sp>
        <p:nvSpPr>
          <p:cNvPr id="4" name="Slide Number Placeholder 3"/>
          <p:cNvSpPr>
            <a:spLocks noGrp="1"/>
          </p:cNvSpPr>
          <p:nvPr>
            <p:ph type="sldNum" sz="quarter" idx="5"/>
          </p:nvPr>
        </p:nvSpPr>
        <p:spPr/>
        <p:txBody>
          <a:bodyPr/>
          <a:lstStyle/>
          <a:p>
            <a:fld id="{817F7FDE-4AD8-534C-9F44-C69E939EF66C}" type="slidenum">
              <a:rPr lang="en-US" smtClean="0"/>
              <a:t>77</a:t>
            </a:fld>
            <a:endParaRPr lang="en-US"/>
          </a:p>
        </p:txBody>
      </p:sp>
    </p:spTree>
    <p:extLst>
      <p:ext uri="{BB962C8B-B14F-4D97-AF65-F5344CB8AC3E}">
        <p14:creationId xmlns:p14="http://schemas.microsoft.com/office/powerpoint/2010/main" val="11653754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Before talking about functions lets talk about scope…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Scope is defined in a hierarchy search order where if a variable cannot be found in the local scope, the enclosing scope will be searched.  Next, the the global namespace will be searched and finally the built-in scope.  If a variable name was not found any an scope a </a:t>
            </a:r>
            <a:r>
              <a:rPr lang="en-US" sz="1200" b="0" kern="1200" dirty="0" err="1">
                <a:solidFill>
                  <a:schemeClr val="tx1"/>
                </a:solidFill>
                <a:effectLst/>
                <a:latin typeface="+mn-lt"/>
                <a:ea typeface="+mn-ea"/>
                <a:cs typeface="+mn-cs"/>
              </a:rPr>
              <a:t>NameError</a:t>
            </a:r>
            <a:r>
              <a:rPr lang="en-US" sz="1200" b="0" kern="1200" dirty="0">
                <a:solidFill>
                  <a:schemeClr val="tx1"/>
                </a:solidFill>
                <a:effectLst/>
                <a:latin typeface="+mn-lt"/>
                <a:ea typeface="+mn-ea"/>
                <a:cs typeface="+mn-cs"/>
              </a:rPr>
              <a:t> exception will be raised.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Modules also provide another level of scope, but more on that later</a:t>
            </a:r>
          </a:p>
          <a:p>
            <a:endParaRPr lang="en-US" dirty="0"/>
          </a:p>
          <a:p>
            <a:r>
              <a:rPr lang="en-US" dirty="0"/>
              <a:t>Local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Variables that are defined within a function or a class method are local in scope.  Local variables can only be accessed within the function that they are defined in.  If you try to access a local variable outside the scope that it is defined the script will raise a </a:t>
            </a:r>
            <a:r>
              <a:rPr lang="en-US" sz="1200" b="0" kern="1200" dirty="0" err="1">
                <a:solidFill>
                  <a:schemeClr val="tx1"/>
                </a:solidFill>
                <a:effectLst/>
                <a:latin typeface="+mn-lt"/>
                <a:ea typeface="+mn-ea"/>
                <a:cs typeface="+mn-cs"/>
              </a:rPr>
              <a:t>NameError</a:t>
            </a:r>
            <a:r>
              <a:rPr lang="en-US" sz="1200" b="0" kern="1200" dirty="0">
                <a:solidFill>
                  <a:schemeClr val="tx1"/>
                </a:solidFill>
                <a:effectLst/>
                <a:latin typeface="+mn-lt"/>
                <a:ea typeface="+mn-ea"/>
                <a:cs typeface="+mn-cs"/>
              </a:rPr>
              <a:t>.  ex: </a:t>
            </a:r>
            <a:r>
              <a:rPr lang="en-US" sz="1200" b="0" kern="1200" dirty="0" err="1">
                <a:solidFill>
                  <a:schemeClr val="tx1"/>
                </a:solidFill>
                <a:effectLst/>
                <a:latin typeface="+mn-lt"/>
                <a:ea typeface="+mn-ea"/>
                <a:cs typeface="+mn-cs"/>
              </a:rPr>
              <a:t>NameError</a:t>
            </a:r>
            <a:r>
              <a:rPr lang="en-US" sz="1200" b="0" kern="1200" dirty="0">
                <a:solidFill>
                  <a:schemeClr val="tx1"/>
                </a:solidFill>
                <a:effectLst/>
                <a:latin typeface="+mn-lt"/>
                <a:ea typeface="+mn-ea"/>
                <a:cs typeface="+mn-cs"/>
              </a:rPr>
              <a:t>: name 'x' is not defined.</a:t>
            </a:r>
          </a:p>
          <a:p>
            <a:br>
              <a:rPr lang="en-US" dirty="0"/>
            </a:br>
            <a:r>
              <a:rPr lang="en-US" dirty="0"/>
              <a:t>Enclosing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Enclosed can be the enclosing function. For instance if a function was defined within another function.</a:t>
            </a:r>
          </a:p>
          <a:p>
            <a:endParaRPr lang="en-US" dirty="0"/>
          </a:p>
          <a:p>
            <a:r>
              <a:rPr lang="en-US" dirty="0"/>
              <a:t>Global</a:t>
            </a:r>
          </a:p>
          <a:p>
            <a:r>
              <a:rPr lang="en-US" sz="1200" b="0" kern="1200" dirty="0">
                <a:solidFill>
                  <a:schemeClr val="tx1"/>
                </a:solidFill>
                <a:effectLst/>
                <a:latin typeface="+mn-lt"/>
                <a:ea typeface="+mn-ea"/>
                <a:cs typeface="+mn-cs"/>
              </a:rPr>
              <a:t>Variables that are defined outside of a class or function are said to be in the global scope.  They are global to the level of the executing script.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These variables can be access from anywhere.  While this sounds powerful but it is a double edged sword.  If the variable is mutable it can also be changed by anywhere as well.  Global variables should be used with caution or not at all any anything beyond trivial scripts.</a:t>
            </a:r>
            <a:endParaRPr lang="en-US" dirty="0"/>
          </a:p>
          <a:p>
            <a:endParaRPr lang="en-US" dirty="0"/>
          </a:p>
          <a:p>
            <a:r>
              <a:rPr lang="en-US" dirty="0"/>
              <a:t>Built-in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These are variables that are predefined in Python.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817F7FDE-4AD8-534C-9F44-C69E939EF66C}" type="slidenum">
              <a:rPr lang="en-US" smtClean="0"/>
              <a:t>78</a:t>
            </a:fld>
            <a:endParaRPr lang="en-US"/>
          </a:p>
        </p:txBody>
      </p:sp>
    </p:spTree>
    <p:extLst>
      <p:ext uri="{BB962C8B-B14F-4D97-AF65-F5344CB8AC3E}">
        <p14:creationId xmlns:p14="http://schemas.microsoft.com/office/powerpoint/2010/main" val="13216934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local_scope.py</a:t>
            </a:r>
            <a:endParaRPr lang="en-US" sz="1200" b="0"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fld id="{817F7FDE-4AD8-534C-9F44-C69E939EF66C}" type="slidenum">
              <a:rPr lang="en-US" smtClean="0"/>
              <a:t>79</a:t>
            </a:fld>
            <a:endParaRPr lang="en-US"/>
          </a:p>
        </p:txBody>
      </p:sp>
    </p:spTree>
    <p:extLst>
      <p:ext uri="{BB962C8B-B14F-4D97-AF65-F5344CB8AC3E}">
        <p14:creationId xmlns:p14="http://schemas.microsoft.com/office/powerpoint/2010/main" val="27558397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 can do a lot with functions without taking user input.  However, by adding parameters it becomes possible to make functions dynamic.  Without parameters, functions can only do the exact same thing over and over.</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17F7FDE-4AD8-534C-9F44-C69E939EF66C}" type="slidenum">
              <a:rPr lang="en-US" smtClean="0"/>
              <a:t>81</a:t>
            </a:fld>
            <a:endParaRPr lang="en-US"/>
          </a:p>
        </p:txBody>
      </p:sp>
    </p:spTree>
    <p:extLst>
      <p:ext uri="{BB962C8B-B14F-4D97-AF65-F5344CB8AC3E}">
        <p14:creationId xmlns:p14="http://schemas.microsoft.com/office/powerpoint/2010/main" val="2788697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Despite its simplicity this is fairly busy</a:t>
            </a:r>
          </a:p>
          <a:p>
            <a:endParaRPr lang="en-US" dirty="0"/>
          </a:p>
          <a:p>
            <a:pPr marL="171450" indent="-171450">
              <a:buFontTx/>
              <a:buChar char="-"/>
            </a:pPr>
            <a:r>
              <a:rPr lang="en-US" dirty="0"/>
              <a:t>Create a variable named name and store input from it.</a:t>
            </a:r>
          </a:p>
          <a:p>
            <a:pPr marL="171450" indent="-171450">
              <a:buFontTx/>
              <a:buChar char="-"/>
            </a:pPr>
            <a:r>
              <a:rPr lang="en-US" dirty="0"/>
              <a:t>Later in the session we display that value and do some introspection on it.</a:t>
            </a:r>
          </a:p>
        </p:txBody>
      </p:sp>
      <p:sp>
        <p:nvSpPr>
          <p:cNvPr id="4" name="Slide Number Placeholder 3"/>
          <p:cNvSpPr>
            <a:spLocks noGrp="1"/>
          </p:cNvSpPr>
          <p:nvPr>
            <p:ph type="sldNum" sz="quarter" idx="5"/>
          </p:nvPr>
        </p:nvSpPr>
        <p:spPr/>
        <p:txBody>
          <a:bodyPr/>
          <a:lstStyle/>
          <a:p>
            <a:fld id="{817F7FDE-4AD8-534C-9F44-C69E939EF66C}" type="slidenum">
              <a:rPr lang="en-US" smtClean="0"/>
              <a:t>24</a:t>
            </a:fld>
            <a:endParaRPr lang="en-US"/>
          </a:p>
        </p:txBody>
      </p:sp>
    </p:spTree>
    <p:extLst>
      <p:ext uri="{BB962C8B-B14F-4D97-AF65-F5344CB8AC3E}">
        <p14:creationId xmlns:p14="http://schemas.microsoft.com/office/powerpoint/2010/main" val="33115375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other languages parameters are either passed by reference or passed by value.  Python takes another approach and parameters are passed by assignment.  Everything in Python is an object.  Objects can either be mutable or immutable.  Immutable types include bool, int, float, tuple, and string.  Mutable types ae list, set, and dict.  </a:t>
            </a:r>
          </a:p>
          <a:p>
            <a:endParaRPr lang="en-US" dirty="0"/>
          </a:p>
          <a:p>
            <a:endParaRPr lang="en-US" dirty="0"/>
          </a:p>
        </p:txBody>
      </p:sp>
      <p:sp>
        <p:nvSpPr>
          <p:cNvPr id="4" name="Slide Number Placeholder 3"/>
          <p:cNvSpPr>
            <a:spLocks noGrp="1"/>
          </p:cNvSpPr>
          <p:nvPr>
            <p:ph type="sldNum" sz="quarter" idx="5"/>
          </p:nvPr>
        </p:nvSpPr>
        <p:spPr/>
        <p:txBody>
          <a:bodyPr/>
          <a:lstStyle/>
          <a:p>
            <a:fld id="{817F7FDE-4AD8-534C-9F44-C69E939EF66C}" type="slidenum">
              <a:rPr lang="en-US" smtClean="0"/>
              <a:t>82</a:t>
            </a:fld>
            <a:endParaRPr lang="en-US"/>
          </a:p>
        </p:txBody>
      </p:sp>
    </p:spTree>
    <p:extLst>
      <p:ext uri="{BB962C8B-B14F-4D97-AF65-F5344CB8AC3E}">
        <p14:creationId xmlns:p14="http://schemas.microsoft.com/office/powerpoint/2010/main" val="30959363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There is a special syntax that allows you to pass in a variable number of parameters into a python method.  One option is _*</a:t>
            </a:r>
            <a:r>
              <a:rPr lang="en-US" sz="1200" b="0" kern="1200" dirty="0" err="1">
                <a:solidFill>
                  <a:schemeClr val="tx1"/>
                </a:solidFill>
                <a:effectLst/>
                <a:latin typeface="+mn-lt"/>
                <a:ea typeface="+mn-ea"/>
                <a:cs typeface="+mn-cs"/>
              </a:rPr>
              <a:t>args</a:t>
            </a:r>
            <a:r>
              <a:rPr lang="en-US" sz="1200" b="0" kern="1200" dirty="0">
                <a:solidFill>
                  <a:schemeClr val="tx1"/>
                </a:solidFill>
                <a:effectLst/>
                <a:latin typeface="+mn-lt"/>
                <a:ea typeface="+mn-ea"/>
                <a:cs typeface="+mn-cs"/>
              </a:rPr>
              <a:t>_ and the other is _**</a:t>
            </a:r>
            <a:r>
              <a:rPr lang="en-US" sz="1200" b="0" kern="1200" dirty="0" err="1">
                <a:solidFill>
                  <a:schemeClr val="tx1"/>
                </a:solidFill>
                <a:effectLst/>
                <a:latin typeface="+mn-lt"/>
                <a:ea typeface="+mn-ea"/>
                <a:cs typeface="+mn-cs"/>
              </a:rPr>
              <a:t>kwargs</a:t>
            </a:r>
            <a:r>
              <a:rPr lang="en-US" sz="1200" b="0" kern="1200" dirty="0">
                <a:solidFill>
                  <a:schemeClr val="tx1"/>
                </a:solidFill>
                <a:effectLst/>
                <a:latin typeface="+mn-lt"/>
                <a:ea typeface="+mn-ea"/>
                <a:cs typeface="+mn-cs"/>
              </a:rPr>
              <a:t>_.  _*</a:t>
            </a:r>
            <a:r>
              <a:rPr lang="en-US" sz="1200" b="0" kern="1200" dirty="0" err="1">
                <a:solidFill>
                  <a:schemeClr val="tx1"/>
                </a:solidFill>
                <a:effectLst/>
                <a:latin typeface="+mn-lt"/>
                <a:ea typeface="+mn-ea"/>
                <a:cs typeface="+mn-cs"/>
              </a:rPr>
              <a:t>args</a:t>
            </a:r>
            <a:r>
              <a:rPr lang="en-US" sz="1200" b="0" kern="1200" dirty="0">
                <a:solidFill>
                  <a:schemeClr val="tx1"/>
                </a:solidFill>
                <a:effectLst/>
                <a:latin typeface="+mn-lt"/>
                <a:ea typeface="+mn-ea"/>
                <a:cs typeface="+mn-cs"/>
              </a:rPr>
              <a:t>_ allows a variable number of arguments into a method.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kwargs</a:t>
            </a:r>
            <a:r>
              <a:rPr lang="en-US" sz="1200" b="0" kern="1200" dirty="0">
                <a:solidFill>
                  <a:schemeClr val="tx1"/>
                </a:solidFill>
                <a:effectLst/>
                <a:latin typeface="+mn-lt"/>
                <a:ea typeface="+mn-ea"/>
                <a:cs typeface="+mn-cs"/>
              </a:rPr>
              <a:t>_ allows for a variable length of key and value pairs which will be passed into the function as a dictionary.</a:t>
            </a:r>
          </a:p>
          <a:p>
            <a:endParaRPr lang="en-US" dirty="0"/>
          </a:p>
        </p:txBody>
      </p:sp>
      <p:sp>
        <p:nvSpPr>
          <p:cNvPr id="4" name="Slide Number Placeholder 3"/>
          <p:cNvSpPr>
            <a:spLocks noGrp="1"/>
          </p:cNvSpPr>
          <p:nvPr>
            <p:ph type="sldNum" sz="quarter" idx="5"/>
          </p:nvPr>
        </p:nvSpPr>
        <p:spPr/>
        <p:txBody>
          <a:bodyPr/>
          <a:lstStyle/>
          <a:p>
            <a:fld id="{817F7FDE-4AD8-534C-9F44-C69E939EF66C}" type="slidenum">
              <a:rPr lang="en-US" smtClean="0"/>
              <a:t>83</a:t>
            </a:fld>
            <a:endParaRPr lang="en-US"/>
          </a:p>
        </p:txBody>
      </p:sp>
    </p:spTree>
    <p:extLst>
      <p:ext uri="{BB962C8B-B14F-4D97-AF65-F5344CB8AC3E}">
        <p14:creationId xmlns:p14="http://schemas.microsoft.com/office/powerpoint/2010/main" val="39921941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But wait!  There is more.  if you buy now you can use this format for input as well.  Consider the following code.</a:t>
            </a:r>
          </a:p>
          <a:p>
            <a:endParaRPr lang="en-US" dirty="0"/>
          </a:p>
        </p:txBody>
      </p:sp>
      <p:sp>
        <p:nvSpPr>
          <p:cNvPr id="4" name="Slide Number Placeholder 3"/>
          <p:cNvSpPr>
            <a:spLocks noGrp="1"/>
          </p:cNvSpPr>
          <p:nvPr>
            <p:ph type="sldNum" sz="quarter" idx="5"/>
          </p:nvPr>
        </p:nvSpPr>
        <p:spPr/>
        <p:txBody>
          <a:bodyPr/>
          <a:lstStyle/>
          <a:p>
            <a:fld id="{817F7FDE-4AD8-534C-9F44-C69E939EF66C}" type="slidenum">
              <a:rPr lang="en-US" smtClean="0"/>
              <a:t>84</a:t>
            </a:fld>
            <a:endParaRPr lang="en-US"/>
          </a:p>
        </p:txBody>
      </p:sp>
    </p:spTree>
    <p:extLst>
      <p:ext uri="{BB962C8B-B14F-4D97-AF65-F5344CB8AC3E}">
        <p14:creationId xmlns:p14="http://schemas.microsoft.com/office/powerpoint/2010/main" val="16449375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he caveat is that in either case it is important that the parameters match.  In the first case, you need to have the exact number of parameters in the </a:t>
            </a:r>
            <a:r>
              <a:rPr lang="en-US" sz="1200" b="0" kern="1200" dirty="0" err="1">
                <a:solidFill>
                  <a:schemeClr val="tx1"/>
                </a:solidFill>
                <a:effectLst/>
                <a:latin typeface="+mn-lt"/>
                <a:ea typeface="+mn-ea"/>
                <a:cs typeface="+mn-cs"/>
              </a:rPr>
              <a:t>iterable</a:t>
            </a:r>
            <a:r>
              <a:rPr lang="en-US" sz="1200" b="0" kern="1200" dirty="0">
                <a:solidFill>
                  <a:schemeClr val="tx1"/>
                </a:solidFill>
                <a:effectLst/>
                <a:latin typeface="+mn-lt"/>
                <a:ea typeface="+mn-ea"/>
                <a:cs typeface="+mn-cs"/>
              </a:rPr>
              <a:t> that the function expects or you will receive a *</a:t>
            </a:r>
            <a:r>
              <a:rPr lang="en-US" sz="1200" b="0" kern="1200" dirty="0" err="1">
                <a:solidFill>
                  <a:schemeClr val="tx1"/>
                </a:solidFill>
                <a:effectLst/>
                <a:latin typeface="+mn-lt"/>
                <a:ea typeface="+mn-ea"/>
                <a:cs typeface="+mn-cs"/>
              </a:rPr>
              <a:t>TypeError</a:t>
            </a:r>
            <a:r>
              <a:rPr lang="en-US" sz="1200" b="0" kern="1200" dirty="0">
                <a:solidFill>
                  <a:schemeClr val="tx1"/>
                </a:solidFill>
                <a:effectLst/>
                <a:latin typeface="+mn-lt"/>
                <a:ea typeface="+mn-ea"/>
                <a:cs typeface="+mn-cs"/>
              </a:rPr>
              <a:t>*.  You will also receive a *</a:t>
            </a:r>
            <a:r>
              <a:rPr lang="en-US" sz="1200" b="0" kern="1200" dirty="0" err="1">
                <a:solidFill>
                  <a:schemeClr val="tx1"/>
                </a:solidFill>
                <a:effectLst/>
                <a:latin typeface="+mn-lt"/>
                <a:ea typeface="+mn-ea"/>
                <a:cs typeface="+mn-cs"/>
              </a:rPr>
              <a:t>TypeError</a:t>
            </a:r>
            <a:r>
              <a:rPr lang="en-US" sz="1200" b="0" kern="1200" dirty="0">
                <a:solidFill>
                  <a:schemeClr val="tx1"/>
                </a:solidFill>
                <a:effectLst/>
                <a:latin typeface="+mn-lt"/>
                <a:ea typeface="+mn-ea"/>
                <a:cs typeface="+mn-cs"/>
              </a:rPr>
              <a:t>* in the keyword variation if the collection contains an unexpected key value or is missing one. Although, interesting things can happen if you use this convention both to call the function and as the parameters.</a:t>
            </a:r>
          </a:p>
          <a:p>
            <a:endParaRPr lang="en-US" dirty="0"/>
          </a:p>
        </p:txBody>
      </p:sp>
      <p:sp>
        <p:nvSpPr>
          <p:cNvPr id="4" name="Slide Number Placeholder 3"/>
          <p:cNvSpPr>
            <a:spLocks noGrp="1"/>
          </p:cNvSpPr>
          <p:nvPr>
            <p:ph type="sldNum" sz="quarter" idx="5"/>
          </p:nvPr>
        </p:nvSpPr>
        <p:spPr/>
        <p:txBody>
          <a:bodyPr/>
          <a:lstStyle/>
          <a:p>
            <a:fld id="{817F7FDE-4AD8-534C-9F44-C69E939EF66C}" type="slidenum">
              <a:rPr lang="en-US" smtClean="0"/>
              <a:t>85</a:t>
            </a:fld>
            <a:endParaRPr lang="en-US"/>
          </a:p>
        </p:txBody>
      </p:sp>
    </p:spTree>
    <p:extLst>
      <p:ext uri="{BB962C8B-B14F-4D97-AF65-F5344CB8AC3E}">
        <p14:creationId xmlns:p14="http://schemas.microsoft.com/office/powerpoint/2010/main" val="14738083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Slide has animation….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One of the favorite tricks that I learned back in my undergraduate tricks is something similar to the following.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Let’s go back and look at out other option with Functions …. Return values</a:t>
            </a:r>
          </a:p>
          <a:p>
            <a:endParaRPr lang="en-US" dirty="0"/>
          </a:p>
        </p:txBody>
      </p:sp>
      <p:sp>
        <p:nvSpPr>
          <p:cNvPr id="4" name="Slide Number Placeholder 3"/>
          <p:cNvSpPr>
            <a:spLocks noGrp="1"/>
          </p:cNvSpPr>
          <p:nvPr>
            <p:ph type="sldNum" sz="quarter" idx="5"/>
          </p:nvPr>
        </p:nvSpPr>
        <p:spPr/>
        <p:txBody>
          <a:bodyPr/>
          <a:lstStyle/>
          <a:p>
            <a:fld id="{817F7FDE-4AD8-534C-9F44-C69E939EF66C}" type="slidenum">
              <a:rPr lang="en-US" smtClean="0"/>
              <a:t>86</a:t>
            </a:fld>
            <a:endParaRPr lang="en-US"/>
          </a:p>
        </p:txBody>
      </p:sp>
    </p:spTree>
    <p:extLst>
      <p:ext uri="{BB962C8B-B14F-4D97-AF65-F5344CB8AC3E}">
        <p14:creationId xmlns:p14="http://schemas.microsoft.com/office/powerpoint/2010/main" val="29834914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Returning a method is as simple as specifying a value using the return keyword proceeding what should be returned.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return value can be any valid Python expression.  All methods return a value</a:t>
            </a:r>
          </a:p>
          <a:p>
            <a:endParaRPr lang="en-US" dirty="0"/>
          </a:p>
          <a:p>
            <a:r>
              <a:rPr lang="en-US" b="1" dirty="0"/>
              <a:t>Transition</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How should we fix this?  We need to make sure that all return paths return a value.  There are a couple of ways that we can do this.  First, by completing the original method</a:t>
            </a:r>
          </a:p>
          <a:p>
            <a:r>
              <a:rPr lang="en-US" dirty="0"/>
              <a:t>	</a:t>
            </a:r>
          </a:p>
        </p:txBody>
      </p:sp>
      <p:sp>
        <p:nvSpPr>
          <p:cNvPr id="4" name="Slide Number Placeholder 3"/>
          <p:cNvSpPr>
            <a:spLocks noGrp="1"/>
          </p:cNvSpPr>
          <p:nvPr>
            <p:ph type="sldNum" sz="quarter" idx="5"/>
          </p:nvPr>
        </p:nvSpPr>
        <p:spPr/>
        <p:txBody>
          <a:bodyPr/>
          <a:lstStyle/>
          <a:p>
            <a:fld id="{817F7FDE-4AD8-534C-9F44-C69E939EF66C}" type="slidenum">
              <a:rPr lang="en-US" smtClean="0"/>
              <a:t>87</a:t>
            </a:fld>
            <a:endParaRPr lang="en-US"/>
          </a:p>
        </p:txBody>
      </p:sp>
    </p:spTree>
    <p:extLst>
      <p:ext uri="{BB962C8B-B14F-4D97-AF65-F5344CB8AC3E}">
        <p14:creationId xmlns:p14="http://schemas.microsoft.com/office/powerpoint/2010/main" val="14756929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    print(</a:t>
            </a:r>
            <a:r>
              <a:rPr lang="en-US" sz="1200" b="0" kern="1200" dirty="0" err="1">
                <a:solidFill>
                  <a:schemeClr val="tx1"/>
                </a:solidFill>
                <a:effectLst/>
                <a:latin typeface="+mn-lt"/>
                <a:ea typeface="+mn-ea"/>
                <a:cs typeface="+mn-cs"/>
              </a:rPr>
              <a:t>is_even</a:t>
            </a:r>
            <a:r>
              <a:rPr lang="en-US" sz="1200" b="0" kern="1200" dirty="0">
                <a:solidFill>
                  <a:schemeClr val="tx1"/>
                </a:solidFill>
                <a:effectLst/>
                <a:latin typeface="+mn-lt"/>
                <a:ea typeface="+mn-ea"/>
                <a:cs typeface="+mn-cs"/>
              </a:rPr>
              <a:t>(4))           # This will return True </a:t>
            </a:r>
          </a:p>
          <a:p>
            <a:r>
              <a:rPr lang="en-US" sz="1200" b="0" kern="1200" dirty="0">
                <a:solidFill>
                  <a:schemeClr val="tx1"/>
                </a:solidFill>
                <a:effectLst/>
                <a:latin typeface="+mn-lt"/>
                <a:ea typeface="+mn-ea"/>
                <a:cs typeface="+mn-cs"/>
              </a:rPr>
              <a:t>    print(</a:t>
            </a:r>
            <a:r>
              <a:rPr lang="en-US" sz="1200" b="0" kern="1200" dirty="0" err="1">
                <a:solidFill>
                  <a:schemeClr val="tx1"/>
                </a:solidFill>
                <a:effectLst/>
                <a:latin typeface="+mn-lt"/>
                <a:ea typeface="+mn-ea"/>
                <a:cs typeface="+mn-cs"/>
              </a:rPr>
              <a:t>is_even</a:t>
            </a:r>
            <a:r>
              <a:rPr lang="en-US" sz="1200" b="0" kern="1200" dirty="0">
                <a:solidFill>
                  <a:schemeClr val="tx1"/>
                </a:solidFill>
                <a:effectLst/>
                <a:latin typeface="+mn-lt"/>
                <a:ea typeface="+mn-ea"/>
                <a:cs typeface="+mn-cs"/>
              </a:rPr>
              <a:t>(5))           # This will return False</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So how can this help with our SWAP method?</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17F7FDE-4AD8-534C-9F44-C69E939EF66C}" type="slidenum">
              <a:rPr lang="en-US" smtClean="0"/>
              <a:t>88</a:t>
            </a:fld>
            <a:endParaRPr lang="en-US"/>
          </a:p>
        </p:txBody>
      </p:sp>
    </p:spTree>
    <p:extLst>
      <p:ext uri="{BB962C8B-B14F-4D97-AF65-F5344CB8AC3E}">
        <p14:creationId xmlns:p14="http://schemas.microsoft.com/office/powerpoint/2010/main" val="28365590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the better way</a:t>
            </a:r>
          </a:p>
          <a:p>
            <a:endParaRPr lang="en-US" dirty="0"/>
          </a:p>
          <a:p>
            <a:r>
              <a:rPr lang="en-US" dirty="0"/>
              <a:t>TRANSITION</a:t>
            </a:r>
          </a:p>
          <a:p>
            <a:endParaRPr lang="en-US" dirty="0"/>
          </a:p>
        </p:txBody>
      </p:sp>
      <p:sp>
        <p:nvSpPr>
          <p:cNvPr id="4" name="Slide Number Placeholder 3"/>
          <p:cNvSpPr>
            <a:spLocks noGrp="1"/>
          </p:cNvSpPr>
          <p:nvPr>
            <p:ph type="sldNum" sz="quarter" idx="5"/>
          </p:nvPr>
        </p:nvSpPr>
        <p:spPr/>
        <p:txBody>
          <a:bodyPr/>
          <a:lstStyle/>
          <a:p>
            <a:fld id="{817F7FDE-4AD8-534C-9F44-C69E939EF66C}" type="slidenum">
              <a:rPr lang="en-US" smtClean="0"/>
              <a:t>89</a:t>
            </a:fld>
            <a:endParaRPr lang="en-US"/>
          </a:p>
        </p:txBody>
      </p:sp>
    </p:spTree>
    <p:extLst>
      <p:ext uri="{BB962C8B-B14F-4D97-AF65-F5344CB8AC3E}">
        <p14:creationId xmlns:p14="http://schemas.microsoft.com/office/powerpoint/2010/main" val="36843793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 oriented programing is a class all on its own but we will keep well known object oriented principles in mind. </a:t>
            </a:r>
          </a:p>
        </p:txBody>
      </p:sp>
      <p:sp>
        <p:nvSpPr>
          <p:cNvPr id="4" name="Slide Number Placeholder 3"/>
          <p:cNvSpPr>
            <a:spLocks noGrp="1"/>
          </p:cNvSpPr>
          <p:nvPr>
            <p:ph type="sldNum" sz="quarter" idx="5"/>
          </p:nvPr>
        </p:nvSpPr>
        <p:spPr/>
        <p:txBody>
          <a:bodyPr/>
          <a:lstStyle/>
          <a:p>
            <a:fld id="{817F7FDE-4AD8-534C-9F44-C69E939EF66C}" type="slidenum">
              <a:rPr lang="en-US" smtClean="0"/>
              <a:t>90</a:t>
            </a:fld>
            <a:endParaRPr lang="en-US"/>
          </a:p>
        </p:txBody>
      </p:sp>
    </p:spTree>
    <p:extLst>
      <p:ext uri="{BB962C8B-B14F-4D97-AF65-F5344CB8AC3E}">
        <p14:creationId xmlns:p14="http://schemas.microsoft.com/office/powerpoint/2010/main" val="38145512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Now we have an object with the ability to set the values for the x and y properties we defined. OO aficionados will scream that this breaks encapsulation.  It is important to remember that classes are mutable in Python.  The concept of private member variables is difficult but not impossible to achieve.  However, that is a discussion for a later [topic](http://</a:t>
            </a:r>
            <a:r>
              <a:rPr lang="en-US" sz="1200" b="0" kern="1200" dirty="0" err="1">
                <a:solidFill>
                  <a:schemeClr val="tx1"/>
                </a:solidFill>
                <a:effectLst/>
                <a:latin typeface="+mn-lt"/>
                <a:ea typeface="+mn-ea"/>
                <a:cs typeface="+mn-cs"/>
              </a:rPr>
              <a:t>www.blog.pythonlibrary.org</a:t>
            </a:r>
            <a:r>
              <a:rPr lang="en-US" sz="1200" b="0" kern="1200" dirty="0">
                <a:solidFill>
                  <a:schemeClr val="tx1"/>
                </a:solidFill>
                <a:effectLst/>
                <a:latin typeface="+mn-lt"/>
                <a:ea typeface="+mn-ea"/>
                <a:cs typeface="+mn-cs"/>
              </a:rPr>
              <a:t>/2014/01/17/how-to-create-immutable-classes-in-python/).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TRANSITION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is a little more object oriented bit the internal x, y are still accessible from an instance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endParaRPr lang="en-US" dirty="0"/>
          </a:p>
          <a:p>
            <a:r>
              <a:rPr lang="en-US" dirty="0"/>
              <a:t>	</a:t>
            </a:r>
          </a:p>
        </p:txBody>
      </p:sp>
      <p:sp>
        <p:nvSpPr>
          <p:cNvPr id="4" name="Slide Number Placeholder 3"/>
          <p:cNvSpPr>
            <a:spLocks noGrp="1"/>
          </p:cNvSpPr>
          <p:nvPr>
            <p:ph type="sldNum" sz="quarter" idx="5"/>
          </p:nvPr>
        </p:nvSpPr>
        <p:spPr/>
        <p:txBody>
          <a:bodyPr/>
          <a:lstStyle/>
          <a:p>
            <a:fld id="{817F7FDE-4AD8-534C-9F44-C69E939EF66C}" type="slidenum">
              <a:rPr lang="en-US" smtClean="0"/>
              <a:t>91</a:t>
            </a:fld>
            <a:endParaRPr lang="en-US"/>
          </a:p>
        </p:txBody>
      </p:sp>
    </p:spTree>
    <p:extLst>
      <p:ext uri="{BB962C8B-B14F-4D97-AF65-F5344CB8AC3E}">
        <p14:creationId xmlns:p14="http://schemas.microsoft.com/office/powerpoint/2010/main" val="2697532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7F7FDE-4AD8-534C-9F44-C69E939EF66C}" type="slidenum">
              <a:rPr lang="en-US" smtClean="0"/>
              <a:t>28</a:t>
            </a:fld>
            <a:endParaRPr lang="en-US"/>
          </a:p>
        </p:txBody>
      </p:sp>
    </p:spTree>
    <p:extLst>
      <p:ext uri="{BB962C8B-B14F-4D97-AF65-F5344CB8AC3E}">
        <p14:creationId xmlns:p14="http://schemas.microsoft.com/office/powerpoint/2010/main" val="2385649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7F7FDE-4AD8-534C-9F44-C69E939EF66C}" type="slidenum">
              <a:rPr lang="en-US" smtClean="0"/>
              <a:t>92</a:t>
            </a:fld>
            <a:endParaRPr lang="en-US"/>
          </a:p>
        </p:txBody>
      </p:sp>
    </p:spTree>
    <p:extLst>
      <p:ext uri="{BB962C8B-B14F-4D97-AF65-F5344CB8AC3E}">
        <p14:creationId xmlns:p14="http://schemas.microsoft.com/office/powerpoint/2010/main" val="23338987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Now it is time to start thing about making our scripts more reusable.  In this module we will look at Functions, Classes, Modules, and Libraries.  Before we started on those we will want to look into Scope and how it affects variables.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17F7FDE-4AD8-534C-9F44-C69E939EF6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36570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Rumor has it that the purpose of the else clause is that exception handling is more common in Python than other languages.  It does make the code a little easier as the code in the else would otherwise need to be included in the try block after whatever line could have caused an exception.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 Different types of exception can be handled by repeating the except block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 You can just see different </a:t>
            </a:r>
          </a:p>
        </p:txBody>
      </p:sp>
      <p:sp>
        <p:nvSpPr>
          <p:cNvPr id="4" name="Slide Number Placeholder 3"/>
          <p:cNvSpPr>
            <a:spLocks noGrp="1"/>
          </p:cNvSpPr>
          <p:nvPr>
            <p:ph type="sldNum" sz="quarter" idx="5"/>
          </p:nvPr>
        </p:nvSpPr>
        <p:spPr/>
        <p:txBody>
          <a:bodyPr/>
          <a:lstStyle/>
          <a:p>
            <a:fld id="{817F7FDE-4AD8-534C-9F44-C69E939EF66C}" type="slidenum">
              <a:rPr lang="en-US" smtClean="0"/>
              <a:t>97</a:t>
            </a:fld>
            <a:endParaRPr lang="en-US"/>
          </a:p>
        </p:txBody>
      </p:sp>
    </p:spTree>
    <p:extLst>
      <p:ext uri="{BB962C8B-B14F-4D97-AF65-F5344CB8AC3E}">
        <p14:creationId xmlns:p14="http://schemas.microsoft.com/office/powerpoint/2010/main" val="42536205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It is also possible to *raise* an exception to signify that an exceptional condition has occurred. This allows the developer to control the flow of the program if necessary. Raising Exceptions have changed between Python 2 and 3 so we will only see the syntax for Python 3. </a:t>
            </a:r>
          </a:p>
          <a:p>
            <a:endParaRPr lang="en-US" dirty="0"/>
          </a:p>
        </p:txBody>
      </p:sp>
      <p:sp>
        <p:nvSpPr>
          <p:cNvPr id="4" name="Slide Number Placeholder 3"/>
          <p:cNvSpPr>
            <a:spLocks noGrp="1"/>
          </p:cNvSpPr>
          <p:nvPr>
            <p:ph type="sldNum" sz="quarter" idx="5"/>
          </p:nvPr>
        </p:nvSpPr>
        <p:spPr/>
        <p:txBody>
          <a:bodyPr/>
          <a:lstStyle/>
          <a:p>
            <a:fld id="{817F7FDE-4AD8-534C-9F44-C69E939EF66C}" type="slidenum">
              <a:rPr lang="en-US" smtClean="0"/>
              <a:t>98</a:t>
            </a:fld>
            <a:endParaRPr lang="en-US"/>
          </a:p>
        </p:txBody>
      </p:sp>
    </p:spTree>
    <p:extLst>
      <p:ext uri="{BB962C8B-B14F-4D97-AF65-F5344CB8AC3E}">
        <p14:creationId xmlns:p14="http://schemas.microsoft.com/office/powerpoint/2010/main" val="26597141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run the example code on the screen.  You will not see that the cause was a division by error exception </a:t>
            </a:r>
          </a:p>
          <a:p>
            <a:endParaRPr lang="en-US" dirty="0"/>
          </a:p>
          <a:p>
            <a:r>
              <a:rPr lang="en-US" dirty="0"/>
              <a:t>TRANSITION</a:t>
            </a:r>
          </a:p>
          <a:p>
            <a:endParaRPr lang="en-US" dirty="0"/>
          </a:p>
          <a:p>
            <a:r>
              <a:rPr lang="en-US" dirty="0"/>
              <a:t>Here you can see the caught exceptions as well.</a:t>
            </a:r>
          </a:p>
        </p:txBody>
      </p:sp>
      <p:sp>
        <p:nvSpPr>
          <p:cNvPr id="4" name="Slide Number Placeholder 3"/>
          <p:cNvSpPr>
            <a:spLocks noGrp="1"/>
          </p:cNvSpPr>
          <p:nvPr>
            <p:ph type="sldNum" sz="quarter" idx="5"/>
          </p:nvPr>
        </p:nvSpPr>
        <p:spPr/>
        <p:txBody>
          <a:bodyPr/>
          <a:lstStyle/>
          <a:p>
            <a:fld id="{817F7FDE-4AD8-534C-9F44-C69E939EF66C}" type="slidenum">
              <a:rPr lang="en-US" smtClean="0"/>
              <a:t>99</a:t>
            </a:fld>
            <a:endParaRPr lang="en-US"/>
          </a:p>
        </p:txBody>
      </p:sp>
    </p:spTree>
    <p:extLst>
      <p:ext uri="{BB962C8B-B14F-4D97-AF65-F5344CB8AC3E}">
        <p14:creationId xmlns:p14="http://schemas.microsoft.com/office/powerpoint/2010/main" val="15138096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7F7FDE-4AD8-534C-9F44-C69E939EF66C}" type="slidenum">
              <a:rPr lang="en-US" smtClean="0"/>
              <a:t>100</a:t>
            </a:fld>
            <a:endParaRPr lang="en-US"/>
          </a:p>
        </p:txBody>
      </p:sp>
    </p:spTree>
    <p:extLst>
      <p:ext uri="{BB962C8B-B14F-4D97-AF65-F5344CB8AC3E}">
        <p14:creationId xmlns:p14="http://schemas.microsoft.com/office/powerpoint/2010/main" val="7662479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7F7FDE-4AD8-534C-9F44-C69E939EF66C}" type="slidenum">
              <a:rPr lang="en-US" smtClean="0"/>
              <a:t>101</a:t>
            </a:fld>
            <a:endParaRPr lang="en-US"/>
          </a:p>
        </p:txBody>
      </p:sp>
    </p:spTree>
    <p:extLst>
      <p:ext uri="{BB962C8B-B14F-4D97-AF65-F5344CB8AC3E}">
        <p14:creationId xmlns:p14="http://schemas.microsoft.com/office/powerpoint/2010/main" val="6112754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Extended functionality made extremely easy in Python.  Decorators are a special from of functions that can wrap other functions to 'extend' the functionality of the method.   They follow a simple formula as shown below.</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17F7FDE-4AD8-534C-9F44-C69E939EF6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74287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6A9955"/>
                </a:solidFill>
                <a:latin typeface="Menlo" panose="020B0609030804020204" pitchFamily="49" charset="0"/>
              </a:rPr>
              <a:t># The output of executing this is:</a:t>
            </a:r>
            <a:endParaRPr lang="en-US" dirty="0">
              <a:solidFill>
                <a:srgbClr val="D4D4D4"/>
              </a:solidFill>
              <a:latin typeface="Menlo" panose="020B0609030804020204" pitchFamily="49" charset="0"/>
            </a:endParaRPr>
          </a:p>
          <a:p>
            <a:r>
              <a:rPr lang="en-US" dirty="0">
                <a:solidFill>
                  <a:srgbClr val="6A9955"/>
                </a:solidFill>
                <a:latin typeface="Menlo" panose="020B0609030804020204" pitchFamily="49" charset="0"/>
              </a:rPr>
              <a:t># We are able to add code before the function.</a:t>
            </a:r>
            <a:endParaRPr lang="en-US" dirty="0">
              <a:solidFill>
                <a:srgbClr val="D4D4D4"/>
              </a:solidFill>
              <a:latin typeface="Menlo" panose="020B0609030804020204" pitchFamily="49" charset="0"/>
            </a:endParaRPr>
          </a:p>
          <a:p>
            <a:r>
              <a:rPr lang="en-US" dirty="0">
                <a:solidFill>
                  <a:srgbClr val="6A9955"/>
                </a:solidFill>
                <a:latin typeface="Menlo" panose="020B0609030804020204" pitchFamily="49" charset="0"/>
              </a:rPr>
              <a:t># Hello World!</a:t>
            </a:r>
            <a:endParaRPr lang="en-US" dirty="0">
              <a:solidFill>
                <a:srgbClr val="D4D4D4"/>
              </a:solidFill>
              <a:latin typeface="Menlo" panose="020B0609030804020204" pitchFamily="49" charset="0"/>
            </a:endParaRPr>
          </a:p>
          <a:p>
            <a:r>
              <a:rPr lang="en-US" dirty="0">
                <a:solidFill>
                  <a:srgbClr val="6A9955"/>
                </a:solidFill>
                <a:latin typeface="Menlo" panose="020B0609030804020204" pitchFamily="49" charset="0"/>
              </a:rPr>
              <a:t># We are able to add code after the function.</a:t>
            </a:r>
            <a:endParaRPr lang="en-US" dirty="0">
              <a:solidFill>
                <a:srgbClr val="D4D4D4"/>
              </a:solidFill>
              <a:latin typeface="Menlo" panose="020B0609030804020204" pitchFamily="49" charset="0"/>
            </a:endParaRP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But wait, how is this decorating anything.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 caught 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What is happening in the code above is that we are seeing that functions can be passed as parameters in methods.  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here is one minor change that needs to be done to our example above that we will see in some demos later.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Let us take a second to think about the code above.  </a:t>
            </a:r>
            <a:r>
              <a:rPr lang="en-US" sz="1200" b="0" kern="1200" dirty="0" err="1">
                <a:solidFill>
                  <a:schemeClr val="tx1"/>
                </a:solidFill>
                <a:effectLst/>
                <a:latin typeface="+mn-lt"/>
                <a:ea typeface="+mn-ea"/>
                <a:cs typeface="+mn-cs"/>
              </a:rPr>
              <a:t>Tbe</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my_decorator</a:t>
            </a:r>
            <a:r>
              <a:rPr lang="en-US" sz="1200" b="0" kern="1200" dirty="0">
                <a:solidFill>
                  <a:schemeClr val="tx1"/>
                </a:solidFill>
                <a:effectLst/>
                <a:latin typeface="+mn-lt"/>
                <a:ea typeface="+mn-ea"/>
                <a:cs typeface="+mn-cs"/>
              </a:rPr>
              <a:t>()` function defines an inner function called `wrapper()` and simply returns it.  So we have the ability to return a function from a function in Python.  The line `</a:t>
            </a:r>
            <a:r>
              <a:rPr lang="en-US" sz="1200" b="0" kern="1200" dirty="0" err="1">
                <a:solidFill>
                  <a:schemeClr val="tx1"/>
                </a:solidFill>
                <a:effectLst/>
                <a:latin typeface="+mn-lt"/>
                <a:ea typeface="+mn-ea"/>
                <a:cs typeface="+mn-cs"/>
              </a:rPr>
              <a:t>my_function</a:t>
            </a:r>
            <a:r>
              <a:rPr lang="en-US" sz="1200" b="0" kern="1200" dirty="0">
                <a:solidFill>
                  <a:schemeClr val="tx1"/>
                </a:solidFill>
                <a:effectLst/>
                <a:latin typeface="+mn-lt"/>
                <a:ea typeface="+mn-ea"/>
                <a:cs typeface="+mn-cs"/>
              </a:rPr>
              <a:t> = </a:t>
            </a:r>
            <a:r>
              <a:rPr lang="en-US" sz="1200" b="0" kern="1200" dirty="0" err="1">
                <a:solidFill>
                  <a:schemeClr val="tx1"/>
                </a:solidFill>
                <a:effectLst/>
                <a:latin typeface="+mn-lt"/>
                <a:ea typeface="+mn-ea"/>
                <a:cs typeface="+mn-cs"/>
              </a:rPr>
              <a:t>my_decorator</a:t>
            </a:r>
            <a:r>
              <a:rPr lang="en-US" sz="1200" b="0" kern="1200" dirty="0">
                <a:solidFill>
                  <a:schemeClr val="tx1"/>
                </a:solidFill>
                <a:effectLst/>
                <a:latin typeface="+mn-lt"/>
                <a:ea typeface="+mn-ea"/>
                <a:cs typeface="+mn-cs"/>
              </a:rPr>
              <a:t>(</a:t>
            </a:r>
            <a:r>
              <a:rPr lang="en-US" sz="1200" b="0" kern="1200" dirty="0" err="1">
                <a:solidFill>
                  <a:schemeClr val="tx1"/>
                </a:solidFill>
                <a:effectLst/>
                <a:latin typeface="+mn-lt"/>
                <a:ea typeface="+mn-ea"/>
                <a:cs typeface="+mn-cs"/>
              </a:rPr>
              <a:t>my_function</a:t>
            </a:r>
            <a:r>
              <a:rPr lang="en-US" sz="1200" b="0" kern="1200" dirty="0">
                <a:solidFill>
                  <a:schemeClr val="tx1"/>
                </a:solidFill>
                <a:effectLst/>
                <a:latin typeface="+mn-lt"/>
                <a:ea typeface="+mn-ea"/>
                <a:cs typeface="+mn-cs"/>
              </a:rPr>
              <a:t>)` shows that we can pass a function as a parameter.  `</a:t>
            </a:r>
            <a:r>
              <a:rPr lang="en-US" sz="1200" b="0" kern="1200" dirty="0" err="1">
                <a:solidFill>
                  <a:schemeClr val="tx1"/>
                </a:solidFill>
                <a:effectLst/>
                <a:latin typeface="+mn-lt"/>
                <a:ea typeface="+mn-ea"/>
                <a:cs typeface="+mn-cs"/>
              </a:rPr>
              <a:t>my_function</a:t>
            </a:r>
            <a:r>
              <a:rPr lang="en-US" sz="1200" b="0" kern="1200" dirty="0">
                <a:solidFill>
                  <a:schemeClr val="tx1"/>
                </a:solidFill>
                <a:effectLst/>
                <a:latin typeface="+mn-lt"/>
                <a:ea typeface="+mn-ea"/>
                <a:cs typeface="+mn-cs"/>
              </a:rPr>
              <a:t>` is passed into the `</a:t>
            </a:r>
            <a:r>
              <a:rPr lang="en-US" sz="1200" b="0" kern="1200" dirty="0" err="1">
                <a:solidFill>
                  <a:schemeClr val="tx1"/>
                </a:solidFill>
                <a:effectLst/>
                <a:latin typeface="+mn-lt"/>
                <a:ea typeface="+mn-ea"/>
                <a:cs typeface="+mn-cs"/>
              </a:rPr>
              <a:t>my_decorator</a:t>
            </a:r>
            <a:r>
              <a:rPr lang="en-US" sz="1200" b="0" kern="1200" dirty="0">
                <a:solidFill>
                  <a:schemeClr val="tx1"/>
                </a:solidFill>
                <a:effectLst/>
                <a:latin typeface="+mn-lt"/>
                <a:ea typeface="+mn-ea"/>
                <a:cs typeface="+mn-cs"/>
              </a:rPr>
              <a:t>` function and then used within the inner `wrapper` function.  This is because we have defines a *closure*.  A closure is a way to define a function that remembers the enclosing scopes.  There are 3 criteria that has to be meet to define a closure.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1. A function must be nested within another function</a:t>
            </a:r>
          </a:p>
          <a:p>
            <a:r>
              <a:rPr lang="en-US" sz="1200" b="0" kern="1200" dirty="0">
                <a:solidFill>
                  <a:schemeClr val="tx1"/>
                </a:solidFill>
                <a:effectLst/>
                <a:latin typeface="+mn-lt"/>
                <a:ea typeface="+mn-ea"/>
                <a:cs typeface="+mn-cs"/>
              </a:rPr>
              <a:t>2. The nested function must refer to a value defined in the enclosing function</a:t>
            </a:r>
          </a:p>
          <a:p>
            <a:r>
              <a:rPr lang="en-US" sz="1200" b="0" kern="1200" dirty="0">
                <a:solidFill>
                  <a:schemeClr val="tx1"/>
                </a:solidFill>
                <a:effectLst/>
                <a:latin typeface="+mn-lt"/>
                <a:ea typeface="+mn-ea"/>
                <a:cs typeface="+mn-cs"/>
              </a:rPr>
              <a:t>3. The enclosing function must return the nested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following code is the same as the previous but using the decorator syntax instead.</a:t>
            </a:r>
          </a:p>
          <a:p>
            <a:endParaRPr lang="en-US" dirty="0"/>
          </a:p>
        </p:txBody>
      </p:sp>
      <p:sp>
        <p:nvSpPr>
          <p:cNvPr id="4" name="Slide Number Placeholder 3"/>
          <p:cNvSpPr>
            <a:spLocks noGrp="1"/>
          </p:cNvSpPr>
          <p:nvPr>
            <p:ph type="sldNum" sz="quarter" idx="5"/>
          </p:nvPr>
        </p:nvSpPr>
        <p:spPr/>
        <p:txBody>
          <a:bodyPr/>
          <a:lstStyle/>
          <a:p>
            <a:fld id="{817F7FDE-4AD8-534C-9F44-C69E939EF66C}" type="slidenum">
              <a:rPr lang="en-US" smtClean="0"/>
              <a:t>103</a:t>
            </a:fld>
            <a:endParaRPr lang="en-US"/>
          </a:p>
        </p:txBody>
      </p:sp>
    </p:spTree>
    <p:extLst>
      <p:ext uri="{BB962C8B-B14F-4D97-AF65-F5344CB8AC3E}">
        <p14:creationId xmlns:p14="http://schemas.microsoft.com/office/powerpoint/2010/main" val="37667590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Our earlier example was a bit simplified and we have to do a little bit of extra work to decorate functions that take parameters.  The [Decorator template](</a:t>
            </a:r>
            <a:r>
              <a:rPr lang="en-US" sz="1200" b="0" kern="1200" dirty="0" err="1">
                <a:solidFill>
                  <a:schemeClr val="tx1"/>
                </a:solidFill>
                <a:effectLst/>
                <a:latin typeface="+mn-lt"/>
                <a:ea typeface="+mn-ea"/>
                <a:cs typeface="+mn-cs"/>
              </a:rPr>
              <a:t>Decorator_template.py</a:t>
            </a:r>
            <a:r>
              <a:rPr lang="en-US" sz="1200" b="0" kern="1200" dirty="0">
                <a:solidFill>
                  <a:schemeClr val="tx1"/>
                </a:solidFill>
                <a:effectLst/>
                <a:latin typeface="+mn-lt"/>
                <a:ea typeface="+mn-ea"/>
                <a:cs typeface="+mn-cs"/>
              </a:rPr>
              <a:t>) already includes these additions but we need to add *</a:t>
            </a:r>
            <a:r>
              <a:rPr lang="en-US" sz="1200" b="0" kern="1200" dirty="0" err="1">
                <a:solidFill>
                  <a:schemeClr val="tx1"/>
                </a:solidFill>
                <a:effectLst/>
                <a:latin typeface="+mn-lt"/>
                <a:ea typeface="+mn-ea"/>
                <a:cs typeface="+mn-cs"/>
              </a:rPr>
              <a:t>args</a:t>
            </a:r>
            <a:r>
              <a:rPr lang="en-US" sz="1200" b="0" kern="1200" dirty="0">
                <a:solidFill>
                  <a:schemeClr val="tx1"/>
                </a:solidFill>
                <a:effectLst/>
                <a:latin typeface="+mn-lt"/>
                <a:ea typeface="+mn-ea"/>
                <a:cs typeface="+mn-cs"/>
              </a:rPr>
              <a:t> and **</a:t>
            </a:r>
            <a:r>
              <a:rPr lang="en-US" sz="1200" b="0" kern="1200" dirty="0" err="1">
                <a:solidFill>
                  <a:schemeClr val="tx1"/>
                </a:solidFill>
                <a:effectLst/>
                <a:latin typeface="+mn-lt"/>
                <a:ea typeface="+mn-ea"/>
                <a:cs typeface="+mn-cs"/>
              </a:rPr>
              <a:t>kwargs</a:t>
            </a:r>
            <a:r>
              <a:rPr lang="en-US" sz="1200" b="0" kern="1200" dirty="0">
                <a:solidFill>
                  <a:schemeClr val="tx1"/>
                </a:solidFill>
                <a:effectLst/>
                <a:latin typeface="+mn-lt"/>
                <a:ea typeface="+mn-ea"/>
                <a:cs typeface="+mn-cs"/>
              </a:rPr>
              <a:t> to the wrapper function and then pass those along to the original function.</a:t>
            </a:r>
          </a:p>
          <a:p>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17F7FDE-4AD8-534C-9F44-C69E939EF66C}" type="slidenum">
              <a:rPr lang="en-US" smtClean="0"/>
              <a:t>105</a:t>
            </a:fld>
            <a:endParaRPr lang="en-US"/>
          </a:p>
        </p:txBody>
      </p:sp>
    </p:spTree>
    <p:extLst>
      <p:ext uri="{BB962C8B-B14F-4D97-AF65-F5344CB8AC3E}">
        <p14:creationId xmlns:p14="http://schemas.microsoft.com/office/powerpoint/2010/main" val="558236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7F7FDE-4AD8-534C-9F44-C69E939EF66C}" type="slidenum">
              <a:rPr lang="en-US" smtClean="0"/>
              <a:t>31</a:t>
            </a:fld>
            <a:endParaRPr lang="en-US"/>
          </a:p>
        </p:txBody>
      </p:sp>
    </p:spTree>
    <p:extLst>
      <p:ext uri="{BB962C8B-B14F-4D97-AF65-F5344CB8AC3E}">
        <p14:creationId xmlns:p14="http://schemas.microsoft.com/office/powerpoint/2010/main" val="38234875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final revision.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We have to add another layer in our wrapper functions.  Consider the following decorator that will allow us to specify an arbitrary multiplier for the results of the function.</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More decorators can be found on the [internet](https://</a:t>
            </a:r>
            <a:r>
              <a:rPr lang="en-US" sz="1200" b="0" kern="1200" dirty="0" err="1">
                <a:solidFill>
                  <a:schemeClr val="tx1"/>
                </a:solidFill>
                <a:effectLst/>
                <a:latin typeface="+mn-lt"/>
                <a:ea typeface="+mn-ea"/>
                <a:cs typeface="+mn-cs"/>
              </a:rPr>
              <a:t>github.com</a:t>
            </a:r>
            <a:r>
              <a:rPr lang="en-US" sz="1200" b="0" kern="1200" dirty="0">
                <a:solidFill>
                  <a:schemeClr val="tx1"/>
                </a:solidFill>
                <a:effectLst/>
                <a:latin typeface="+mn-lt"/>
                <a:ea typeface="+mn-ea"/>
                <a:cs typeface="+mn-cs"/>
              </a:rPr>
              <a:t>/lord63/awesome-python-decorator) and the sky is the limit for developing your own</a:t>
            </a:r>
          </a:p>
          <a:p>
            <a:endParaRPr lang="en-US" dirty="0"/>
          </a:p>
        </p:txBody>
      </p:sp>
      <p:sp>
        <p:nvSpPr>
          <p:cNvPr id="4" name="Slide Number Placeholder 3"/>
          <p:cNvSpPr>
            <a:spLocks noGrp="1"/>
          </p:cNvSpPr>
          <p:nvPr>
            <p:ph type="sldNum" sz="quarter" idx="5"/>
          </p:nvPr>
        </p:nvSpPr>
        <p:spPr/>
        <p:txBody>
          <a:bodyPr/>
          <a:lstStyle/>
          <a:p>
            <a:fld id="{817F7FDE-4AD8-534C-9F44-C69E939EF66C}" type="slidenum">
              <a:rPr lang="en-US" smtClean="0"/>
              <a:t>106</a:t>
            </a:fld>
            <a:endParaRPr lang="en-US"/>
          </a:p>
        </p:txBody>
      </p:sp>
    </p:spTree>
    <p:extLst>
      <p:ext uri="{BB962C8B-B14F-4D97-AF65-F5344CB8AC3E}">
        <p14:creationId xmlns:p14="http://schemas.microsoft.com/office/powerpoint/2010/main" val="36928798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Now that we have a basic understanding of all the components in the Python environment lets look at the most basic concept - a script.   In reality, nothing more than a module.  When a python script is executed from the command line or imported it begins executing code one line at a time.  The script continues to execute until the end of the script is reached and the script exits.  </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This is true un less something happens to short circuit the program.  </a:t>
            </a:r>
          </a:p>
          <a:p>
            <a:r>
              <a:rPr lang="en-US" sz="1200" b="0" kern="1200" dirty="0">
                <a:solidFill>
                  <a:schemeClr val="tx1"/>
                </a:solidFill>
                <a:effectLst/>
                <a:latin typeface="+mn-lt"/>
                <a:ea typeface="+mn-ea"/>
                <a:cs typeface="+mn-cs"/>
              </a:rPr>
              <a:t>This could be an error being raised and not caught or a call to `</a:t>
            </a:r>
            <a:r>
              <a:rPr lang="en-US" sz="1200" b="0" kern="1200" dirty="0" err="1">
                <a:solidFill>
                  <a:schemeClr val="tx1"/>
                </a:solidFill>
                <a:effectLst/>
                <a:latin typeface="+mn-lt"/>
                <a:ea typeface="+mn-ea"/>
                <a:cs typeface="+mn-cs"/>
              </a:rPr>
              <a:t>sys.exit</a:t>
            </a:r>
            <a:r>
              <a:rPr lang="en-US" sz="1200" b="0" kern="1200" dirty="0">
                <a:solidFill>
                  <a:schemeClr val="tx1"/>
                </a:solidFill>
                <a:effectLst/>
                <a:latin typeface="+mn-lt"/>
                <a:ea typeface="+mn-ea"/>
                <a:cs typeface="+mn-cs"/>
              </a:rPr>
              <a:t>()` which will cause the program to terminate.</a:t>
            </a:r>
          </a:p>
          <a:p>
            <a:endParaRPr lang="en-US" dirty="0"/>
          </a:p>
          <a:p>
            <a:r>
              <a:rPr lang="en-US" dirty="0"/>
              <a:t>Pull in a module using import and you  and you will see that code outside of a class will run.</a:t>
            </a:r>
          </a:p>
        </p:txBody>
      </p:sp>
      <p:sp>
        <p:nvSpPr>
          <p:cNvPr id="4" name="Slide Number Placeholder 3"/>
          <p:cNvSpPr>
            <a:spLocks noGrp="1"/>
          </p:cNvSpPr>
          <p:nvPr>
            <p:ph type="sldNum" sz="quarter" idx="5"/>
          </p:nvPr>
        </p:nvSpPr>
        <p:spPr/>
        <p:txBody>
          <a:bodyPr/>
          <a:lstStyle/>
          <a:p>
            <a:fld id="{817F7FDE-4AD8-534C-9F44-C69E939EF66C}" type="slidenum">
              <a:rPr lang="en-US" smtClean="0"/>
              <a:t>107</a:t>
            </a:fld>
            <a:endParaRPr lang="en-US"/>
          </a:p>
        </p:txBody>
      </p:sp>
    </p:spTree>
    <p:extLst>
      <p:ext uri="{BB962C8B-B14F-4D97-AF65-F5344CB8AC3E}">
        <p14:creationId xmlns:p14="http://schemas.microsoft.com/office/powerpoint/2010/main" val="24464853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Extended functionality made extremely easy in Python.  Decorators are a special from of functions that can wrap other functions to 'extend' the functionality of the method.   They follow a simple formula as shown below.</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17F7FDE-4AD8-534C-9F44-C69E939EF6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97817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Working with files is one of the prime usages for writing Python scripts. It is important to have a good understanding of how to perform operations with files.  You can easily read, write, create, and delete files in Python.</a:t>
            </a:r>
          </a:p>
          <a:p>
            <a:endParaRPr lang="en-US" dirty="0"/>
          </a:p>
        </p:txBody>
      </p:sp>
      <p:sp>
        <p:nvSpPr>
          <p:cNvPr id="4" name="Slide Number Placeholder 3"/>
          <p:cNvSpPr>
            <a:spLocks noGrp="1"/>
          </p:cNvSpPr>
          <p:nvPr>
            <p:ph type="sldNum" sz="quarter" idx="5"/>
          </p:nvPr>
        </p:nvSpPr>
        <p:spPr/>
        <p:txBody>
          <a:bodyPr/>
          <a:lstStyle/>
          <a:p>
            <a:fld id="{817F7FDE-4AD8-534C-9F44-C69E939EF66C}" type="slidenum">
              <a:rPr lang="en-US" smtClean="0"/>
              <a:t>109</a:t>
            </a:fld>
            <a:endParaRPr lang="en-US"/>
          </a:p>
        </p:txBody>
      </p:sp>
    </p:spTree>
    <p:extLst>
      <p:ext uri="{BB962C8B-B14F-4D97-AF65-F5344CB8AC3E}">
        <p14:creationId xmlns:p14="http://schemas.microsoft.com/office/powerpoint/2010/main" val="197496617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old school again with the </a:t>
            </a:r>
            <a:r>
              <a:rPr lang="en-US" dirty="0" err="1"/>
              <a:t>interactivce</a:t>
            </a:r>
            <a:r>
              <a:rPr lang="en-US" dirty="0"/>
              <a:t> mode.</a:t>
            </a:r>
          </a:p>
          <a:p>
            <a:endParaRPr lang="en-US" dirty="0"/>
          </a:p>
          <a:p>
            <a:endParaRPr lang="en-US" dirty="0"/>
          </a:p>
          <a:p>
            <a:r>
              <a:rPr lang="en-US" dirty="0"/>
              <a:t>Writing a file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Once you have exited the Python terminal you can see that there is new file that has been created as </a:t>
            </a:r>
            <a:r>
              <a:rPr lang="en-US" sz="1200" b="0" kern="1200" dirty="0" err="1">
                <a:solidFill>
                  <a:schemeClr val="tx1"/>
                </a:solidFill>
                <a:effectLst/>
                <a:latin typeface="+mn-lt"/>
                <a:ea typeface="+mn-ea"/>
                <a:cs typeface="+mn-cs"/>
              </a:rPr>
              <a:t>test.txt</a:t>
            </a:r>
            <a:r>
              <a:rPr lang="en-US" sz="1200" b="0" kern="1200" dirty="0">
                <a:solidFill>
                  <a:schemeClr val="tx1"/>
                </a:solidFill>
                <a:effectLst/>
                <a:latin typeface="+mn-lt"/>
                <a:ea typeface="+mn-ea"/>
                <a:cs typeface="+mn-cs"/>
              </a:rPr>
              <a:t>.  if you run `cat </a:t>
            </a:r>
            <a:r>
              <a:rPr lang="en-US" sz="1200" b="0" kern="1200" dirty="0" err="1">
                <a:solidFill>
                  <a:schemeClr val="tx1"/>
                </a:solidFill>
                <a:effectLst/>
                <a:latin typeface="+mn-lt"/>
                <a:ea typeface="+mn-ea"/>
                <a:cs typeface="+mn-cs"/>
              </a:rPr>
              <a:t>test.txt</a:t>
            </a:r>
            <a:r>
              <a:rPr lang="en-US" sz="1200" b="0" kern="1200" dirty="0">
                <a:solidFill>
                  <a:schemeClr val="tx1"/>
                </a:solidFill>
                <a:effectLst/>
                <a:latin typeface="+mn-lt"/>
                <a:ea typeface="+mn-ea"/>
                <a:cs typeface="+mn-cs"/>
              </a:rPr>
              <a:t>` you can see that there is no new line added to the line.  There are a couple of ways to add this to the file if necessary.  The first is the add '\n' to indicate a new line. Another way is to use the `</a:t>
            </a:r>
            <a:r>
              <a:rPr lang="en-US" sz="1200" b="0" kern="1200" dirty="0" err="1">
                <a:solidFill>
                  <a:schemeClr val="tx1"/>
                </a:solidFill>
                <a:effectLst/>
                <a:latin typeface="+mn-lt"/>
                <a:ea typeface="+mn-ea"/>
                <a:cs typeface="+mn-cs"/>
              </a:rPr>
              <a:t>readlines</a:t>
            </a:r>
            <a:r>
              <a:rPr lang="en-US" sz="1200" b="0" kern="1200" dirty="0">
                <a:solidFill>
                  <a:schemeClr val="tx1"/>
                </a:solidFill>
                <a:effectLst/>
                <a:latin typeface="+mn-lt"/>
                <a:ea typeface="+mn-ea"/>
                <a:cs typeface="+mn-cs"/>
              </a:rPr>
              <a:t>()` which will take list of strings and write each item to the file one item after another with new lines.</a:t>
            </a:r>
          </a:p>
          <a:p>
            <a:endParaRPr lang="en-US" dirty="0"/>
          </a:p>
          <a:p>
            <a:r>
              <a:rPr lang="en-US" dirty="0"/>
              <a:t>Reading a file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Maybe you were not paying attention earlier during the write example.  It created the file if it did not exist or truncated it if it did.  However, there is another mode that will error if we try to use a file that already existed.</a:t>
            </a:r>
          </a:p>
          <a:p>
            <a:endParaRPr lang="en-US" dirty="0"/>
          </a:p>
          <a:p>
            <a:r>
              <a:rPr lang="en-US" dirty="0"/>
              <a:t>Append to a file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the example above we added a new line to the end of the existing line while adding some more text.</a:t>
            </a:r>
          </a:p>
          <a:p>
            <a:endParaRPr lang="en-US" dirty="0"/>
          </a:p>
          <a:p>
            <a:endParaRPr lang="en-US" dirty="0"/>
          </a:p>
          <a:p>
            <a:endParaRPr lang="en-US" dirty="0"/>
          </a:p>
          <a:p>
            <a:r>
              <a:rPr lang="en-US" dirty="0" err="1"/>
              <a:t>Potenttial</a:t>
            </a:r>
            <a:r>
              <a:rPr lang="en-US" dirty="0"/>
              <a:t> for error in create</a:t>
            </a:r>
          </a:p>
          <a:p>
            <a:endParaRPr lang="en-US" dirty="0"/>
          </a:p>
        </p:txBody>
      </p:sp>
      <p:sp>
        <p:nvSpPr>
          <p:cNvPr id="4" name="Slide Number Placeholder 3"/>
          <p:cNvSpPr>
            <a:spLocks noGrp="1"/>
          </p:cNvSpPr>
          <p:nvPr>
            <p:ph type="sldNum" sz="quarter" idx="5"/>
          </p:nvPr>
        </p:nvSpPr>
        <p:spPr/>
        <p:txBody>
          <a:bodyPr/>
          <a:lstStyle/>
          <a:p>
            <a:fld id="{817F7FDE-4AD8-534C-9F44-C69E939EF66C}" type="slidenum">
              <a:rPr lang="en-US" smtClean="0"/>
              <a:t>110</a:t>
            </a:fld>
            <a:endParaRPr lang="en-US"/>
          </a:p>
        </p:txBody>
      </p:sp>
    </p:spTree>
    <p:extLst>
      <p:ext uri="{BB962C8B-B14F-4D97-AF65-F5344CB8AC3E}">
        <p14:creationId xmlns:p14="http://schemas.microsoft.com/office/powerpoint/2010/main" val="10055883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Once the code finishes the with block the You make ask why it is important to close files when you are done with them.  Some implementations of Python will automatically close files when their reference count drops to zero.  However, you are not guaranteed.  </a:t>
            </a:r>
          </a:p>
          <a:p>
            <a:endParaRPr lang="en-US" dirty="0"/>
          </a:p>
        </p:txBody>
      </p:sp>
      <p:sp>
        <p:nvSpPr>
          <p:cNvPr id="4" name="Slide Number Placeholder 3"/>
          <p:cNvSpPr>
            <a:spLocks noGrp="1"/>
          </p:cNvSpPr>
          <p:nvPr>
            <p:ph type="sldNum" sz="quarter" idx="5"/>
          </p:nvPr>
        </p:nvSpPr>
        <p:spPr/>
        <p:txBody>
          <a:bodyPr/>
          <a:lstStyle/>
          <a:p>
            <a:fld id="{817F7FDE-4AD8-534C-9F44-C69E939EF66C}" type="slidenum">
              <a:rPr lang="en-US" smtClean="0"/>
              <a:t>111</a:t>
            </a:fld>
            <a:endParaRPr lang="en-US"/>
          </a:p>
        </p:txBody>
      </p:sp>
    </p:spTree>
    <p:extLst>
      <p:ext uri="{BB962C8B-B14F-4D97-AF65-F5344CB8AC3E}">
        <p14:creationId xmlns:p14="http://schemas.microsoft.com/office/powerpoint/2010/main" val="23000032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For copying files `</a:t>
            </a:r>
            <a:r>
              <a:rPr lang="en-US" sz="1200" b="0" kern="1200" dirty="0" err="1">
                <a:solidFill>
                  <a:schemeClr val="tx1"/>
                </a:solidFill>
                <a:effectLst/>
                <a:latin typeface="+mn-lt"/>
                <a:ea typeface="+mn-ea"/>
                <a:cs typeface="+mn-cs"/>
              </a:rPr>
              <a:t>shutil</a:t>
            </a:r>
            <a:r>
              <a:rPr lang="en-US" sz="1200" b="0" kern="1200" dirty="0">
                <a:solidFill>
                  <a:schemeClr val="tx1"/>
                </a:solidFill>
                <a:effectLst/>
                <a:latin typeface="+mn-lt"/>
                <a:ea typeface="+mn-ea"/>
                <a:cs typeface="+mn-cs"/>
              </a:rPr>
              <a:t>` provides 2 similar methods; `copy()`, `copy2()`, and `</a:t>
            </a:r>
            <a:r>
              <a:rPr lang="en-US" sz="1200" b="0" kern="1200" dirty="0" err="1">
                <a:solidFill>
                  <a:schemeClr val="tx1"/>
                </a:solidFill>
                <a:effectLst/>
                <a:latin typeface="+mn-lt"/>
                <a:ea typeface="+mn-ea"/>
                <a:cs typeface="+mn-cs"/>
              </a:rPr>
              <a:t>copyfile</a:t>
            </a:r>
            <a:r>
              <a:rPr lang="en-US"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 The difference between `copy()` and `copy2()` is that `copy2()` will try to preserve then file metadata such as timestamps.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err="1">
                <a:solidFill>
                  <a:schemeClr val="tx1"/>
                </a:solidFill>
                <a:effectLst/>
                <a:latin typeface="+mn-lt"/>
                <a:ea typeface="+mn-ea"/>
                <a:cs typeface="+mn-cs"/>
              </a:rPr>
              <a:t>Copyfile</a:t>
            </a:r>
            <a:r>
              <a:rPr lang="en-US" sz="1200" b="0" kern="1200" dirty="0">
                <a:solidFill>
                  <a:schemeClr val="tx1"/>
                </a:solidFill>
                <a:effectLst/>
                <a:latin typeface="+mn-lt"/>
                <a:ea typeface="+mn-ea"/>
                <a:cs typeface="+mn-cs"/>
              </a:rPr>
              <a:t>() will only copy files if the target destination is writable.  If it is not writable an </a:t>
            </a:r>
            <a:r>
              <a:rPr lang="en-US" sz="1200" b="0" kern="1200" dirty="0" err="1">
                <a:solidFill>
                  <a:schemeClr val="tx1"/>
                </a:solidFill>
                <a:effectLst/>
                <a:latin typeface="+mn-lt"/>
                <a:ea typeface="+mn-ea"/>
                <a:cs typeface="+mn-cs"/>
              </a:rPr>
              <a:t>IOError</a:t>
            </a:r>
            <a:r>
              <a:rPr lang="en-US" sz="1200" b="0" kern="1200" dirty="0">
                <a:solidFill>
                  <a:schemeClr val="tx1"/>
                </a:solidFill>
                <a:effectLst/>
                <a:latin typeface="+mn-lt"/>
                <a:ea typeface="+mn-ea"/>
                <a:cs typeface="+mn-cs"/>
              </a:rPr>
              <a:t> will be thrown.  `</a:t>
            </a:r>
            <a:r>
              <a:rPr lang="en-US" sz="1200" b="0" kern="1200" dirty="0" err="1">
                <a:solidFill>
                  <a:schemeClr val="tx1"/>
                </a:solidFill>
                <a:effectLst/>
                <a:latin typeface="+mn-lt"/>
                <a:ea typeface="+mn-ea"/>
                <a:cs typeface="+mn-cs"/>
              </a:rPr>
              <a:t>copyfile</a:t>
            </a:r>
            <a:r>
              <a:rPr lang="en-US" sz="1200" b="0" kern="1200" dirty="0">
                <a:solidFill>
                  <a:schemeClr val="tx1"/>
                </a:solidFill>
                <a:effectLst/>
                <a:latin typeface="+mn-lt"/>
                <a:ea typeface="+mn-ea"/>
                <a:cs typeface="+mn-cs"/>
              </a:rPr>
              <a:t>()` will also throw an error if the target is a directory.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 Internally these files make use of an `</a:t>
            </a:r>
            <a:r>
              <a:rPr lang="en-US" sz="1200" b="0" kern="1200" dirty="0" err="1">
                <a:solidFill>
                  <a:schemeClr val="tx1"/>
                </a:solidFill>
                <a:effectLst/>
                <a:latin typeface="+mn-lt"/>
                <a:ea typeface="+mn-ea"/>
                <a:cs typeface="+mn-cs"/>
              </a:rPr>
              <a:t>copyfileobj</a:t>
            </a:r>
            <a:r>
              <a:rPr lang="en-US" sz="1200" b="0" kern="1200" dirty="0">
                <a:solidFill>
                  <a:schemeClr val="tx1"/>
                </a:solidFill>
                <a:effectLst/>
                <a:latin typeface="+mn-lt"/>
                <a:ea typeface="+mn-ea"/>
                <a:cs typeface="+mn-cs"/>
              </a:rPr>
              <a:t>()` method which is also available.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Note, using `</a:t>
            </a:r>
            <a:r>
              <a:rPr lang="en-US" sz="1200" b="0" kern="1200" dirty="0" err="1">
                <a:solidFill>
                  <a:schemeClr val="tx1"/>
                </a:solidFill>
                <a:effectLst/>
                <a:latin typeface="+mn-lt"/>
                <a:ea typeface="+mn-ea"/>
                <a:cs typeface="+mn-cs"/>
              </a:rPr>
              <a:t>copyfileobj</a:t>
            </a:r>
            <a:r>
              <a:rPr lang="en-US" sz="1200" b="0" kern="1200" dirty="0">
                <a:solidFill>
                  <a:schemeClr val="tx1"/>
                </a:solidFill>
                <a:effectLst/>
                <a:latin typeface="+mn-lt"/>
                <a:ea typeface="+mn-ea"/>
                <a:cs typeface="+mn-cs"/>
              </a:rPr>
              <a:t>()` will require that the programmer explicitly calls close if the destination was a file object</a:t>
            </a:r>
          </a:p>
          <a:p>
            <a:endParaRPr lang="en-US" dirty="0"/>
          </a:p>
        </p:txBody>
      </p:sp>
      <p:sp>
        <p:nvSpPr>
          <p:cNvPr id="4" name="Slide Number Placeholder 3"/>
          <p:cNvSpPr>
            <a:spLocks noGrp="1"/>
          </p:cNvSpPr>
          <p:nvPr>
            <p:ph type="sldNum" sz="quarter" idx="5"/>
          </p:nvPr>
        </p:nvSpPr>
        <p:spPr/>
        <p:txBody>
          <a:bodyPr/>
          <a:lstStyle/>
          <a:p>
            <a:fld id="{817F7FDE-4AD8-534C-9F44-C69E939EF66C}" type="slidenum">
              <a:rPr lang="en-US" smtClean="0"/>
              <a:t>112</a:t>
            </a:fld>
            <a:endParaRPr lang="en-US"/>
          </a:p>
        </p:txBody>
      </p:sp>
    </p:spTree>
    <p:extLst>
      <p:ext uri="{BB962C8B-B14F-4D97-AF65-F5344CB8AC3E}">
        <p14:creationId xmlns:p14="http://schemas.microsoft.com/office/powerpoint/2010/main" val="17275083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Extended functionality made extremely easy in Python.  Decorators are a special from of functions that can wrap other functions to 'extend' the functionality of the method.   They follow a simple formula as shown below.</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17F7FDE-4AD8-534C-9F44-C69E939EF6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67888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dk1"/>
                </a:solidFill>
                <a:effectLst/>
                <a:latin typeface="+mn-lt"/>
                <a:ea typeface="+mn-ea"/>
                <a:cs typeface="+mn-cs"/>
              </a:rPr>
              <a:t>The distribution type will be either </a:t>
            </a:r>
            <a:r>
              <a:rPr lang="en-US" sz="1200" b="0" i="1" kern="1200" dirty="0">
                <a:solidFill>
                  <a:schemeClr val="dk1"/>
                </a:solidFill>
                <a:effectLst/>
                <a:latin typeface="+mn-lt"/>
                <a:ea typeface="+mn-ea"/>
                <a:cs typeface="+mn-cs"/>
              </a:rPr>
              <a:t>*standard*</a:t>
            </a:r>
            <a:r>
              <a:rPr lang="en-US" sz="1200" b="0" kern="1200" dirty="0">
                <a:solidFill>
                  <a:schemeClr val="dk1"/>
                </a:solidFill>
                <a:effectLst/>
                <a:latin typeface="+mn-lt"/>
                <a:ea typeface="+mn-ea"/>
                <a:cs typeface="+mn-cs"/>
              </a:rPr>
              <a:t> (egg), a source code package, or </a:t>
            </a:r>
            <a:r>
              <a:rPr lang="en-US" sz="1200" b="0" i="1" kern="1200" dirty="0">
                <a:solidFill>
                  <a:schemeClr val="dk1"/>
                </a:solidFill>
                <a:effectLst/>
                <a:latin typeface="+mn-lt"/>
                <a:ea typeface="+mn-ea"/>
                <a:cs typeface="+mn-cs"/>
              </a:rPr>
              <a:t>*wheel*</a:t>
            </a:r>
            <a:r>
              <a:rPr lang="en-US" sz="1200" b="0" kern="1200" dirty="0">
                <a:solidFill>
                  <a:schemeClr val="dk1"/>
                </a:solidFill>
                <a:effectLst/>
                <a:latin typeface="+mn-lt"/>
                <a:ea typeface="+mn-ea"/>
                <a:cs typeface="+mn-cs"/>
              </a:rPr>
              <a:t>, a binary distribution.</a:t>
            </a:r>
          </a:p>
          <a:p>
            <a:endParaRPr lang="en-US" sz="1200" b="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It is also possible to run all of the previous commands through the Python3 executable by using 'python3 -m ’ instead of pip  at the beginning of the command. As shown on the previous page</a:t>
            </a:r>
          </a:p>
          <a:p>
            <a:endParaRPr lang="en-US" sz="1200" b="0" kern="1200" dirty="0">
              <a:solidFill>
                <a:schemeClr val="dk1"/>
              </a:solidFill>
              <a:effectLst/>
              <a:latin typeface="+mn-lt"/>
              <a:ea typeface="+mn-ea"/>
              <a:cs typeface="+mn-cs"/>
            </a:endParaRPr>
          </a:p>
          <a:p>
            <a:endParaRPr lang="en-US" sz="1200" b="0" kern="1200" dirty="0">
              <a:solidFill>
                <a:schemeClr val="dk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17F7FDE-4AD8-534C-9F44-C69E939EF66C}" type="slidenum">
              <a:rPr lang="en-US" smtClean="0"/>
              <a:t>115</a:t>
            </a:fld>
            <a:endParaRPr lang="en-US"/>
          </a:p>
        </p:txBody>
      </p:sp>
    </p:spTree>
    <p:extLst>
      <p:ext uri="{BB962C8B-B14F-4D97-AF65-F5344CB8AC3E}">
        <p14:creationId xmlns:p14="http://schemas.microsoft.com/office/powerpoint/2010/main" val="38063259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 couple of extra useful commands include being able to prepare an environment.    The following commands will generate a file and then use that file to install pip on another system.</a:t>
            </a:r>
          </a:p>
          <a:p>
            <a:endParaRPr lang="en-US" dirty="0"/>
          </a:p>
          <a:p>
            <a:endParaRPr lang="en-US" dirty="0"/>
          </a:p>
          <a:p>
            <a:r>
              <a:rPr lang="en-US" dirty="0" err="1"/>
              <a:t>Reallyb</a:t>
            </a:r>
            <a:r>
              <a:rPr lang="en-US" dirty="0"/>
              <a:t> useful if you use an IDE like </a:t>
            </a:r>
            <a:r>
              <a:rPr lang="en-US" dirty="0" err="1"/>
              <a:t>Pycharm</a:t>
            </a:r>
            <a:r>
              <a:rPr lang="en-US" dirty="0"/>
              <a:t>.  </a:t>
            </a:r>
          </a:p>
          <a:p>
            <a:endParaRPr lang="en-US" dirty="0"/>
          </a:p>
          <a:p>
            <a:r>
              <a:rPr lang="en-US" dirty="0"/>
              <a:t>	- Start a new project</a:t>
            </a:r>
          </a:p>
          <a:p>
            <a:r>
              <a:rPr lang="en-US" dirty="0"/>
              <a:t>	- create a new virtual environment</a:t>
            </a:r>
          </a:p>
          <a:p>
            <a:r>
              <a:rPr lang="en-US" dirty="0"/>
              <a:t>	- Let the IDE handle </a:t>
            </a:r>
            <a:r>
              <a:rPr lang="en-US" dirty="0" err="1"/>
              <a:t>integratijng</a:t>
            </a:r>
            <a:r>
              <a:rPr lang="en-US" dirty="0"/>
              <a:t> with </a:t>
            </a:r>
            <a:r>
              <a:rPr lang="en-US" dirty="0" err="1"/>
              <a:t>PyPi</a:t>
            </a:r>
            <a:endParaRPr lang="en-US" dirty="0"/>
          </a:p>
          <a:p>
            <a:r>
              <a:rPr lang="en-US" dirty="0"/>
              <a:t>	- Finish coding </a:t>
            </a:r>
          </a:p>
          <a:p>
            <a:r>
              <a:rPr lang="en-US" dirty="0"/>
              <a:t>	- Run the first command to generate the </a:t>
            </a:r>
            <a:r>
              <a:rPr lang="en-US" dirty="0" err="1"/>
              <a:t>requirements.txt</a:t>
            </a:r>
            <a:r>
              <a:rPr lang="en-US" dirty="0"/>
              <a:t> for the project</a:t>
            </a:r>
          </a:p>
          <a:p>
            <a:endParaRPr lang="en-US" dirty="0"/>
          </a:p>
          <a:p>
            <a:r>
              <a:rPr lang="en-US" dirty="0"/>
              <a:t>	- Build script or </a:t>
            </a:r>
            <a:r>
              <a:rPr lang="en-US" dirty="0" err="1"/>
              <a:t>exection</a:t>
            </a:r>
            <a:r>
              <a:rPr lang="en-US" dirty="0"/>
              <a:t> script can run the second command to ensure items are</a:t>
            </a:r>
          </a:p>
        </p:txBody>
      </p:sp>
      <p:sp>
        <p:nvSpPr>
          <p:cNvPr id="4" name="Slide Number Placeholder 3"/>
          <p:cNvSpPr>
            <a:spLocks noGrp="1"/>
          </p:cNvSpPr>
          <p:nvPr>
            <p:ph type="sldNum" sz="quarter" idx="5"/>
          </p:nvPr>
        </p:nvSpPr>
        <p:spPr/>
        <p:txBody>
          <a:bodyPr/>
          <a:lstStyle/>
          <a:p>
            <a:fld id="{817F7FDE-4AD8-534C-9F44-C69E939EF66C}" type="slidenum">
              <a:rPr lang="en-US" smtClean="0"/>
              <a:t>116</a:t>
            </a:fld>
            <a:endParaRPr lang="en-US"/>
          </a:p>
        </p:txBody>
      </p:sp>
    </p:spTree>
    <p:extLst>
      <p:ext uri="{BB962C8B-B14F-4D97-AF65-F5344CB8AC3E}">
        <p14:creationId xmlns:p14="http://schemas.microsoft.com/office/powerpoint/2010/main" val="1009405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7F7FDE-4AD8-534C-9F44-C69E939EF66C}" type="slidenum">
              <a:rPr lang="en-US" smtClean="0"/>
              <a:t>35</a:t>
            </a:fld>
            <a:endParaRPr lang="en-US"/>
          </a:p>
        </p:txBody>
      </p:sp>
    </p:spTree>
    <p:extLst>
      <p:ext uri="{BB962C8B-B14F-4D97-AF65-F5344CB8AC3E}">
        <p14:creationId xmlns:p14="http://schemas.microsoft.com/office/powerpoint/2010/main" val="150894668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What are some of the benefits for using a virtual environment?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Consider the potential for breaking changes for other scripts on the system.</a:t>
            </a:r>
          </a:p>
          <a:p>
            <a:r>
              <a:rPr lang="en-US" sz="1200" b="0" kern="1200" dirty="0">
                <a:solidFill>
                  <a:schemeClr val="tx1"/>
                </a:solidFill>
                <a:effectLst/>
                <a:latin typeface="+mn-lt"/>
                <a:ea typeface="+mn-ea"/>
                <a:cs typeface="+mn-cs"/>
              </a:rPr>
              <a:t>- Consider the need to execute the Python script on a build system or customer system that you want to be the same after it is done.</a:t>
            </a:r>
          </a:p>
          <a:p>
            <a:endParaRPr lang="en-US" dirty="0"/>
          </a:p>
        </p:txBody>
      </p:sp>
      <p:sp>
        <p:nvSpPr>
          <p:cNvPr id="4" name="Slide Number Placeholder 3"/>
          <p:cNvSpPr>
            <a:spLocks noGrp="1"/>
          </p:cNvSpPr>
          <p:nvPr>
            <p:ph type="sldNum" sz="quarter" idx="5"/>
          </p:nvPr>
        </p:nvSpPr>
        <p:spPr/>
        <p:txBody>
          <a:bodyPr/>
          <a:lstStyle/>
          <a:p>
            <a:fld id="{817F7FDE-4AD8-534C-9F44-C69E939EF66C}" type="slidenum">
              <a:rPr lang="en-US" smtClean="0"/>
              <a:t>117</a:t>
            </a:fld>
            <a:endParaRPr lang="en-US"/>
          </a:p>
        </p:txBody>
      </p:sp>
    </p:spTree>
    <p:extLst>
      <p:ext uri="{BB962C8B-B14F-4D97-AF65-F5344CB8AC3E}">
        <p14:creationId xmlns:p14="http://schemas.microsoft.com/office/powerpoint/2010/main" val="250900324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Activate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if you are not using bash you can use bat,  (</a:t>
            </a:r>
            <a:r>
              <a:rPr lang="en-US" dirty="0" err="1"/>
              <a:t>activate.bat</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csh</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activate.csh</a:t>
            </a:r>
            <a:r>
              <a:rPr lang="en-US" sz="1200" b="0" kern="1200" dirty="0">
                <a:solidFill>
                  <a:schemeClr val="tx1"/>
                </a:solidFill>
                <a:effectLst/>
                <a:latin typeface="+mn-lt"/>
                <a:ea typeface="+mn-ea"/>
                <a:cs typeface="+mn-cs"/>
              </a:rPr>
              <a:t>) or fish (</a:t>
            </a:r>
            <a:r>
              <a:rPr lang="en-US" sz="1200" b="0" kern="1200" dirty="0" err="1">
                <a:solidFill>
                  <a:schemeClr val="tx1"/>
                </a:solidFill>
                <a:effectLst/>
                <a:latin typeface="+mn-lt"/>
                <a:ea typeface="+mn-ea"/>
                <a:cs typeface="+mn-cs"/>
              </a:rPr>
              <a:t>activate.fish</a:t>
            </a:r>
            <a:r>
              <a:rPr lang="en-US" sz="1200" b="0" kern="1200" dirty="0">
                <a:solidFill>
                  <a:schemeClr val="tx1"/>
                </a:solidFill>
                <a:effectLst/>
                <a:latin typeface="+mn-lt"/>
                <a:ea typeface="+mn-ea"/>
                <a:cs typeface="+mn-cs"/>
              </a:rPr>
              <a:t>) as well.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17F7FDE-4AD8-534C-9F44-C69E939EF66C}" type="slidenum">
              <a:rPr lang="en-US" smtClean="0"/>
              <a:t>118</a:t>
            </a:fld>
            <a:endParaRPr lang="en-US"/>
          </a:p>
        </p:txBody>
      </p:sp>
    </p:spTree>
    <p:extLst>
      <p:ext uri="{BB962C8B-B14F-4D97-AF65-F5344CB8AC3E}">
        <p14:creationId xmlns:p14="http://schemas.microsoft.com/office/powerpoint/2010/main" val="2694508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Sometimes it is useful to be able to read and write office files.  Most commonly it has been necessary to either generate Excel or Word documents.  When sending data between applications it is good to stick to text based formats such as CSV or JSON.  However, when you need to prepare material for a presentation sometimes text just doe not cut it.   It is up to you as the developer to decide how much formatting and tweaking needs to be done.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17F7FDE-4AD8-534C-9F44-C69E939EF6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12954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Sometimes it is useful to be able to read and write office files.  Most commonly it has been necessary to either generate Excel or Word documents.  When sending data between applications it is good to stick to text based formats such as CSV or JSON.  However, when you need to prepare material for a presentation sometimes text just doe not cut it.   It is up to you as the developer to decide how much formatting and tweaking needs to be done.</a:t>
            </a:r>
          </a:p>
          <a:p>
            <a:endParaRPr lang="en-US" dirty="0"/>
          </a:p>
        </p:txBody>
      </p:sp>
      <p:sp>
        <p:nvSpPr>
          <p:cNvPr id="4" name="Slide Number Placeholder 3"/>
          <p:cNvSpPr>
            <a:spLocks noGrp="1"/>
          </p:cNvSpPr>
          <p:nvPr>
            <p:ph type="sldNum" sz="quarter" idx="5"/>
          </p:nvPr>
        </p:nvSpPr>
        <p:spPr/>
        <p:txBody>
          <a:bodyPr/>
          <a:lstStyle/>
          <a:p>
            <a:fld id="{817F7FDE-4AD8-534C-9F44-C69E939EF66C}" type="slidenum">
              <a:rPr lang="en-US" smtClean="0"/>
              <a:t>121</a:t>
            </a:fld>
            <a:endParaRPr lang="en-US"/>
          </a:p>
        </p:txBody>
      </p:sp>
    </p:spTree>
    <p:extLst>
      <p:ext uri="{BB962C8B-B14F-4D97-AF65-F5344CB8AC3E}">
        <p14:creationId xmlns:p14="http://schemas.microsoft.com/office/powerpoint/2010/main" val="28292979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Excel files that have heavy formatting are difficult to read and our beyond the scope of this tutorial.  However, excel files that are written in the simplified version of our first example can be easily read.</a:t>
            </a:r>
          </a:p>
          <a:p>
            <a:endParaRPr lang="en-US" dirty="0"/>
          </a:p>
          <a:p>
            <a:endParaRPr lang="en-US" dirty="0"/>
          </a:p>
        </p:txBody>
      </p:sp>
      <p:sp>
        <p:nvSpPr>
          <p:cNvPr id="4" name="Slide Number Placeholder 3"/>
          <p:cNvSpPr>
            <a:spLocks noGrp="1"/>
          </p:cNvSpPr>
          <p:nvPr>
            <p:ph type="sldNum" sz="quarter" idx="5"/>
          </p:nvPr>
        </p:nvSpPr>
        <p:spPr/>
        <p:txBody>
          <a:bodyPr/>
          <a:lstStyle/>
          <a:p>
            <a:fld id="{817F7FDE-4AD8-534C-9F44-C69E939EF66C}" type="slidenum">
              <a:rPr lang="en-US" smtClean="0"/>
              <a:t>123</a:t>
            </a:fld>
            <a:endParaRPr lang="en-US"/>
          </a:p>
        </p:txBody>
      </p:sp>
    </p:spTree>
    <p:extLst>
      <p:ext uri="{BB962C8B-B14F-4D97-AF65-F5344CB8AC3E}">
        <p14:creationId xmlns:p14="http://schemas.microsoft.com/office/powerpoint/2010/main" val="1304527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7F7FDE-4AD8-534C-9F44-C69E939EF66C}" type="slidenum">
              <a:rPr lang="en-US" smtClean="0"/>
              <a:t>124</a:t>
            </a:fld>
            <a:endParaRPr lang="en-US"/>
          </a:p>
        </p:txBody>
      </p:sp>
    </p:spTree>
    <p:extLst>
      <p:ext uri="{BB962C8B-B14F-4D97-AF65-F5344CB8AC3E}">
        <p14:creationId xmlns:p14="http://schemas.microsoft.com/office/powerpoint/2010/main" val="39114458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to Excel where we focus on system to system or simplified reports.  Generating a pretty word </a:t>
            </a:r>
            <a:r>
              <a:rPr lang="en-US" dirty="0" err="1"/>
              <a:t>odcuemnt</a:t>
            </a:r>
            <a:r>
              <a:rPr lang="en-US" dirty="0"/>
              <a:t> comes </a:t>
            </a:r>
            <a:r>
              <a:rPr lang="en-US" dirty="0" err="1"/>
              <a:t>ni</a:t>
            </a:r>
            <a:r>
              <a:rPr lang="en-US" dirty="0"/>
              <a:t> useful when trying to </a:t>
            </a:r>
            <a:r>
              <a:rPr lang="en-US" dirty="0" err="1"/>
              <a:t>coommuinicate</a:t>
            </a:r>
            <a:r>
              <a:rPr lang="en-US" dirty="0"/>
              <a:t> data to stake holders.  However, the cheat, we start with a template document to keep from having to create the entire document from scratch.</a:t>
            </a:r>
          </a:p>
        </p:txBody>
      </p:sp>
      <p:sp>
        <p:nvSpPr>
          <p:cNvPr id="4" name="Slide Number Placeholder 3"/>
          <p:cNvSpPr>
            <a:spLocks noGrp="1"/>
          </p:cNvSpPr>
          <p:nvPr>
            <p:ph type="sldNum" sz="quarter" idx="5"/>
          </p:nvPr>
        </p:nvSpPr>
        <p:spPr/>
        <p:txBody>
          <a:bodyPr/>
          <a:lstStyle/>
          <a:p>
            <a:fld id="{817F7FDE-4AD8-534C-9F44-C69E939EF66C}" type="slidenum">
              <a:rPr lang="en-US" smtClean="0"/>
              <a:t>125</a:t>
            </a:fld>
            <a:endParaRPr lang="en-US"/>
          </a:p>
        </p:txBody>
      </p:sp>
    </p:spTree>
    <p:extLst>
      <p:ext uri="{BB962C8B-B14F-4D97-AF65-F5344CB8AC3E}">
        <p14:creationId xmlns:p14="http://schemas.microsoft.com/office/powerpoint/2010/main" val="25419365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Now that we have learned about pip and the like we can start taking advantage of some of the powerful libraries.  One of the things that makes Python so powerful is because it is easy to work with HTTP requests.  Let’s take a look at and see how it 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17F7FDE-4AD8-534C-9F44-C69E939EF6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98667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6A9955"/>
                </a:solidFill>
                <a:latin typeface="Menlo" panose="020B0609030804020204" pitchFamily="49" charset="0"/>
              </a:rPr>
              <a:t># Will print the html for the google homepage</a:t>
            </a:r>
          </a:p>
          <a:p>
            <a:endParaRPr lang="en-US" dirty="0">
              <a:solidFill>
                <a:srgbClr val="6A9955"/>
              </a:solidFill>
              <a:latin typeface="Menlo" panose="020B0609030804020204" pitchFamily="49" charset="0"/>
            </a:endParaRPr>
          </a:p>
          <a:p>
            <a:r>
              <a:rPr lang="en-US" sz="1200" b="0" kern="1200" dirty="0">
                <a:solidFill>
                  <a:schemeClr val="tx1"/>
                </a:solidFill>
                <a:effectLst/>
                <a:latin typeface="+mn-lt"/>
                <a:ea typeface="+mn-ea"/>
                <a:cs typeface="+mn-cs"/>
              </a:rPr>
              <a:t>The preceding snippet if fairly straight forward.  It imports the requests library.  Then it calls `get()` on the requests object for the home page. If the result of the call has an http status code of 200 (OK) then it will print what is stored in the contents.  </a:t>
            </a:r>
          </a:p>
          <a:p>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but sadly most of the scripts that I have looked at default to the numerical code.  </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17F7FDE-4AD8-534C-9F44-C69E939EF66C}" type="slidenum">
              <a:rPr lang="en-US" smtClean="0"/>
              <a:t>128</a:t>
            </a:fld>
            <a:endParaRPr lang="en-US"/>
          </a:p>
        </p:txBody>
      </p:sp>
    </p:spTree>
    <p:extLst>
      <p:ext uri="{BB962C8B-B14F-4D97-AF65-F5344CB8AC3E}">
        <p14:creationId xmlns:p14="http://schemas.microsoft.com/office/powerpoint/2010/main" val="25479864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but sadly most of the scripts that I have looked at default to the numerical code.  </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17F7FDE-4AD8-534C-9F44-C69E939EF66C}" type="slidenum">
              <a:rPr lang="en-US" smtClean="0"/>
              <a:t>129</a:t>
            </a:fld>
            <a:endParaRPr lang="en-US"/>
          </a:p>
        </p:txBody>
      </p:sp>
    </p:spTree>
    <p:extLst>
      <p:ext uri="{BB962C8B-B14F-4D97-AF65-F5344CB8AC3E}">
        <p14:creationId xmlns:p14="http://schemas.microsoft.com/office/powerpoint/2010/main" val="4031452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you specify 0 as the base then the Python runtime will attempt to infer the base from the encoding in the string.</a:t>
            </a:r>
            <a:endParaRPr lang="en-US" dirty="0"/>
          </a:p>
        </p:txBody>
      </p:sp>
      <p:sp>
        <p:nvSpPr>
          <p:cNvPr id="4" name="Slide Number Placeholder 3"/>
          <p:cNvSpPr>
            <a:spLocks noGrp="1"/>
          </p:cNvSpPr>
          <p:nvPr>
            <p:ph type="sldNum" sz="quarter" idx="5"/>
          </p:nvPr>
        </p:nvSpPr>
        <p:spPr/>
        <p:txBody>
          <a:bodyPr/>
          <a:lstStyle/>
          <a:p>
            <a:fld id="{817F7FDE-4AD8-534C-9F44-C69E939EF66C}" type="slidenum">
              <a:rPr lang="en-US" smtClean="0"/>
              <a:t>36</a:t>
            </a:fld>
            <a:endParaRPr lang="en-US"/>
          </a:p>
        </p:txBody>
      </p:sp>
    </p:spTree>
    <p:extLst>
      <p:ext uri="{BB962C8B-B14F-4D97-AF65-F5344CB8AC3E}">
        <p14:creationId xmlns:p14="http://schemas.microsoft.com/office/powerpoint/2010/main" val="19453074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this case the content was HTML but the content can be varied.  Some times it will be text, html, json, or similar.  Sometime it might be binary data.  You can find out a great detail about the type of data in the request by looking at the request headers.  We will modify our previous example to return a </a:t>
            </a:r>
            <a:r>
              <a:rPr lang="en-US" sz="1200" b="0" kern="1200" dirty="0" err="1">
                <a:solidFill>
                  <a:schemeClr val="tx1"/>
                </a:solidFill>
                <a:effectLst/>
                <a:latin typeface="+mn-lt"/>
                <a:ea typeface="+mn-ea"/>
                <a:cs typeface="+mn-cs"/>
              </a:rPr>
              <a:t>dilbert</a:t>
            </a:r>
            <a:r>
              <a:rPr lang="en-US" sz="1200" b="0" kern="1200" dirty="0">
                <a:solidFill>
                  <a:schemeClr val="tx1"/>
                </a:solidFill>
                <a:effectLst/>
                <a:latin typeface="+mn-lt"/>
                <a:ea typeface="+mn-ea"/>
                <a:cs typeface="+mn-cs"/>
              </a:rPr>
              <a:t> cartoon from </a:t>
            </a:r>
            <a:r>
              <a:rPr lang="en-US" sz="1200" b="0" kern="1200" dirty="0" err="1">
                <a:solidFill>
                  <a:schemeClr val="tx1"/>
                </a:solidFill>
                <a:effectLst/>
                <a:latin typeface="+mn-lt"/>
                <a:ea typeface="+mn-ea"/>
                <a:cs typeface="+mn-cs"/>
              </a:rPr>
              <a:t>dilbert.com</a:t>
            </a:r>
            <a:r>
              <a:rPr lang="en-US" sz="1200" b="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817F7FDE-4AD8-534C-9F44-C69E939EF66C}" type="slidenum">
              <a:rPr lang="en-US" smtClean="0"/>
              <a:t>130</a:t>
            </a:fld>
            <a:endParaRPr lang="en-US"/>
          </a:p>
        </p:txBody>
      </p:sp>
    </p:spTree>
    <p:extLst>
      <p:ext uri="{BB962C8B-B14F-4D97-AF65-F5344CB8AC3E}">
        <p14:creationId xmlns:p14="http://schemas.microsoft.com/office/powerpoint/2010/main" val="99452931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We are looking at a couple of things here… The headers and the content.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final line in the snippet prints the first 20 bytes of the file.  Which we can see at least conform to the specification for the beginning of a GIF file</a:t>
            </a:r>
            <a:endParaRPr lang="en-US" dirty="0"/>
          </a:p>
          <a:p>
            <a:endParaRPr lang="en-US" dirty="0"/>
          </a:p>
          <a:p>
            <a:r>
              <a:rPr lang="en-US" dirty="0"/>
              <a:t>Do you agree with the ident for the print statement?</a:t>
            </a:r>
          </a:p>
          <a:p>
            <a:endParaRPr lang="en-US" dirty="0"/>
          </a:p>
          <a:p>
            <a:r>
              <a:rPr lang="en-US" dirty="0"/>
              <a:t>What happens if it is outside the scope of the if statement?</a:t>
            </a:r>
          </a:p>
        </p:txBody>
      </p:sp>
      <p:sp>
        <p:nvSpPr>
          <p:cNvPr id="4" name="Slide Number Placeholder 3"/>
          <p:cNvSpPr>
            <a:spLocks noGrp="1"/>
          </p:cNvSpPr>
          <p:nvPr>
            <p:ph type="sldNum" sz="quarter" idx="5"/>
          </p:nvPr>
        </p:nvSpPr>
        <p:spPr/>
        <p:txBody>
          <a:bodyPr/>
          <a:lstStyle/>
          <a:p>
            <a:fld id="{817F7FDE-4AD8-534C-9F44-C69E939EF66C}" type="slidenum">
              <a:rPr lang="en-US" smtClean="0"/>
              <a:t>131</a:t>
            </a:fld>
            <a:endParaRPr lang="en-US"/>
          </a:p>
        </p:txBody>
      </p:sp>
    </p:spTree>
    <p:extLst>
      <p:ext uri="{BB962C8B-B14F-4D97-AF65-F5344CB8AC3E}">
        <p14:creationId xmlns:p14="http://schemas.microsoft.com/office/powerpoint/2010/main" val="245258841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As you can see the header information can provide information about the type of image (Content-Type) and the file name (Content-Disposition).</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far, we have see a simple get. Requests in intuitive in how it works. There is a method for each common HTTP verb. Present is </a:t>
            </a:r>
            <a:r>
              <a:rPr lang="en-US" dirty="0"/>
              <a:t>get</a:t>
            </a:r>
            <a:r>
              <a:rPr lang="en-US" sz="1200" b="0" i="0" kern="1200" dirty="0">
                <a:solidFill>
                  <a:schemeClr val="tx1"/>
                </a:solidFill>
                <a:effectLst/>
                <a:latin typeface="+mn-lt"/>
                <a:ea typeface="+mn-ea"/>
                <a:cs typeface="+mn-cs"/>
              </a:rPr>
              <a:t>, </a:t>
            </a:r>
            <a:r>
              <a:rPr lang="en-US" dirty="0"/>
              <a:t>head</a:t>
            </a:r>
            <a:r>
              <a:rPr lang="en-US" sz="1200" b="0" i="0" kern="1200" dirty="0">
                <a:solidFill>
                  <a:schemeClr val="tx1"/>
                </a:solidFill>
                <a:effectLst/>
                <a:latin typeface="+mn-lt"/>
                <a:ea typeface="+mn-ea"/>
                <a:cs typeface="+mn-cs"/>
              </a:rPr>
              <a:t>, </a:t>
            </a:r>
            <a:r>
              <a:rPr lang="en-US" dirty="0"/>
              <a:t>post</a:t>
            </a:r>
            <a:r>
              <a:rPr lang="en-US" sz="1200" b="0" i="0" kern="1200" dirty="0">
                <a:solidFill>
                  <a:schemeClr val="tx1"/>
                </a:solidFill>
                <a:effectLst/>
                <a:latin typeface="+mn-lt"/>
                <a:ea typeface="+mn-ea"/>
                <a:cs typeface="+mn-cs"/>
              </a:rPr>
              <a:t>, </a:t>
            </a:r>
            <a:r>
              <a:rPr lang="en-US" dirty="0"/>
              <a:t>put</a:t>
            </a:r>
            <a:r>
              <a:rPr lang="en-US" sz="1200" b="0" i="0" kern="1200" dirty="0">
                <a:solidFill>
                  <a:schemeClr val="tx1"/>
                </a:solidFill>
                <a:effectLst/>
                <a:latin typeface="+mn-lt"/>
                <a:ea typeface="+mn-ea"/>
                <a:cs typeface="+mn-cs"/>
              </a:rPr>
              <a:t>, </a:t>
            </a:r>
            <a:r>
              <a:rPr lang="en-US" dirty="0"/>
              <a:t>delete</a:t>
            </a:r>
            <a:r>
              <a:rPr lang="en-US" sz="1200" b="0" i="0" kern="1200" dirty="0">
                <a:solidFill>
                  <a:schemeClr val="tx1"/>
                </a:solidFill>
                <a:effectLst/>
                <a:latin typeface="+mn-lt"/>
                <a:ea typeface="+mn-ea"/>
                <a:cs typeface="+mn-cs"/>
              </a:rPr>
              <a:t>, and </a:t>
            </a:r>
            <a:r>
              <a:rPr lang="en-US" dirty="0"/>
              <a:t>options</a:t>
            </a:r>
            <a:r>
              <a:rPr lang="en-US" sz="1200" b="0" i="0" kern="1200" dirty="0">
                <a:solidFill>
                  <a:schemeClr val="tx1"/>
                </a:solidFill>
                <a:effectLst/>
                <a:latin typeface="+mn-lt"/>
                <a:ea typeface="+mn-ea"/>
                <a:cs typeface="+mn-cs"/>
              </a:rPr>
              <a:t>. Some that are missing include the verbs CONNECT and TRACE. When a verb you need to use is not supported (or you want to do things the hard way) you can use the </a:t>
            </a:r>
            <a:r>
              <a:rPr lang="en-US" dirty="0"/>
              <a:t>request()</a:t>
            </a:r>
            <a:r>
              <a:rPr lang="en-US" sz="1200" b="0" i="0" kern="1200" dirty="0">
                <a:solidFill>
                  <a:schemeClr val="tx1"/>
                </a:solidFill>
                <a:effectLst/>
                <a:latin typeface="+mn-lt"/>
                <a:ea typeface="+mn-ea"/>
                <a:cs typeface="+mn-cs"/>
              </a:rPr>
              <a:t> method to accomplish the same thing. As seen by going back to our first example</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Lert’s</a:t>
            </a:r>
            <a:r>
              <a:rPr lang="en-US" sz="1200" b="0" i="0" kern="1200" dirty="0">
                <a:solidFill>
                  <a:schemeClr val="tx1"/>
                </a:solidFill>
                <a:effectLst/>
                <a:latin typeface="+mn-lt"/>
                <a:ea typeface="+mn-ea"/>
                <a:cs typeface="+mn-cs"/>
              </a:rPr>
              <a:t> revisit our </a:t>
            </a:r>
            <a:r>
              <a:rPr lang="en-US" sz="1200" b="0" i="0" kern="1200" dirty="0" err="1">
                <a:solidFill>
                  <a:schemeClr val="tx1"/>
                </a:solidFill>
                <a:effectLst/>
                <a:latin typeface="+mn-lt"/>
                <a:ea typeface="+mn-ea"/>
                <a:cs typeface="+mn-cs"/>
              </a:rPr>
              <a:t>prevous</a:t>
            </a:r>
            <a:r>
              <a:rPr lang="en-US" sz="1200" b="0" i="0" kern="1200" dirty="0">
                <a:solidFill>
                  <a:schemeClr val="tx1"/>
                </a:solidFill>
                <a:effectLst/>
                <a:latin typeface="+mn-lt"/>
                <a:ea typeface="+mn-ea"/>
                <a:cs typeface="+mn-cs"/>
              </a:rPr>
              <a:t> snippet</a:t>
            </a:r>
            <a:endParaRPr lang="en-US" dirty="0"/>
          </a:p>
        </p:txBody>
      </p:sp>
      <p:sp>
        <p:nvSpPr>
          <p:cNvPr id="4" name="Slide Number Placeholder 3"/>
          <p:cNvSpPr>
            <a:spLocks noGrp="1"/>
          </p:cNvSpPr>
          <p:nvPr>
            <p:ph type="sldNum" sz="quarter" idx="5"/>
          </p:nvPr>
        </p:nvSpPr>
        <p:spPr/>
        <p:txBody>
          <a:bodyPr/>
          <a:lstStyle/>
          <a:p>
            <a:fld id="{817F7FDE-4AD8-534C-9F44-C69E939EF66C}" type="slidenum">
              <a:rPr lang="en-US" smtClean="0"/>
              <a:t>132</a:t>
            </a:fld>
            <a:endParaRPr lang="en-US"/>
          </a:p>
        </p:txBody>
      </p:sp>
    </p:spTree>
    <p:extLst>
      <p:ext uri="{BB962C8B-B14F-4D97-AF65-F5344CB8AC3E}">
        <p14:creationId xmlns:p14="http://schemas.microsoft.com/office/powerpoint/2010/main" val="17091801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above is great when you are dealing with the stateless nature of the internet.  But sometimes you need to be able to maintain a session.  This is possible using `</a:t>
            </a:r>
            <a:r>
              <a:rPr lang="en-US" sz="1200" b="0" kern="1200" dirty="0" err="1">
                <a:solidFill>
                  <a:schemeClr val="tx1"/>
                </a:solidFill>
                <a:effectLst/>
                <a:latin typeface="+mn-lt"/>
                <a:ea typeface="+mn-ea"/>
                <a:cs typeface="+mn-cs"/>
              </a:rPr>
              <a:t>requests.session</a:t>
            </a:r>
            <a:r>
              <a:rPr lang="en-US" sz="1200" b="0" kern="1200" dirty="0">
                <a:solidFill>
                  <a:schemeClr val="tx1"/>
                </a:solidFill>
                <a:effectLst/>
                <a:latin typeface="+mn-lt"/>
                <a:ea typeface="+mn-ea"/>
                <a:cs typeface="+mn-cs"/>
              </a:rPr>
              <a:t>` and we will take a look at it using the [Google Gruyere](https://google-</a:t>
            </a:r>
            <a:r>
              <a:rPr lang="en-US" sz="1200" b="0" kern="1200" dirty="0" err="1">
                <a:solidFill>
                  <a:schemeClr val="tx1"/>
                </a:solidFill>
                <a:effectLst/>
                <a:latin typeface="+mn-lt"/>
                <a:ea typeface="+mn-ea"/>
                <a:cs typeface="+mn-cs"/>
              </a:rPr>
              <a:t>gruyere.appspot.com</a:t>
            </a:r>
            <a:r>
              <a:rPr lang="en-US" sz="1200" b="0" kern="1200" dirty="0">
                <a:solidFill>
                  <a:schemeClr val="tx1"/>
                </a:solidFill>
                <a:effectLst/>
                <a:latin typeface="+mn-lt"/>
                <a:ea typeface="+mn-ea"/>
                <a:cs typeface="+mn-cs"/>
              </a:rPr>
              <a:t>/) website. </a:t>
            </a:r>
          </a:p>
          <a:p>
            <a:r>
              <a:rPr lang="en-US" dirty="0"/>
              <a:t> </a:t>
            </a:r>
            <a:r>
              <a:rPr lang="en-US" sz="1200" b="0" kern="1200" dirty="0">
                <a:solidFill>
                  <a:schemeClr val="tx1"/>
                </a:solidFill>
                <a:effectLst/>
                <a:latin typeface="+mn-lt"/>
                <a:ea typeface="+mn-ea"/>
                <a:cs typeface="+mn-cs"/>
              </a:rPr>
              <a:t>An intentionally vulnerable website.  After a session is spun up you can visit the (login page)[http://google-</a:t>
            </a:r>
            <a:r>
              <a:rPr lang="en-US" sz="1200" b="0" kern="1200" dirty="0" err="1">
                <a:solidFill>
                  <a:schemeClr val="tx1"/>
                </a:solidFill>
                <a:effectLst/>
                <a:latin typeface="+mn-lt"/>
                <a:ea typeface="+mn-ea"/>
                <a:cs typeface="+mn-cs"/>
              </a:rPr>
              <a:t>gruyere.appspot.com</a:t>
            </a:r>
            <a:r>
              <a:rPr lang="en-US" sz="1200" b="0" kern="1200" dirty="0">
                <a:solidFill>
                  <a:schemeClr val="tx1"/>
                </a:solidFill>
                <a:effectLst/>
                <a:latin typeface="+mn-lt"/>
                <a:ea typeface="+mn-ea"/>
                <a:cs typeface="+mn-cs"/>
              </a:rPr>
              <a:t>/372024854800729218315573898331817432705/login] for it.  *Note to self - hopefully our session has not expired*</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Anything stand out in the HTML – we need to forgive that it isn’t over SSL.</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17F7FDE-4AD8-534C-9F44-C69E939EF66C}" type="slidenum">
              <a:rPr lang="en-US" smtClean="0"/>
              <a:t>134</a:t>
            </a:fld>
            <a:endParaRPr lang="en-US"/>
          </a:p>
        </p:txBody>
      </p:sp>
    </p:spTree>
    <p:extLst>
      <p:ext uri="{BB962C8B-B14F-4D97-AF65-F5344CB8AC3E}">
        <p14:creationId xmlns:p14="http://schemas.microsoft.com/office/powerpoint/2010/main" val="151916294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is one of the interesting things about working with the web.  We have a nonstandard version of login with nonstandard results.  The results of calling the login form with the incorrect password still returns a 200 OK.   Looking at the resulting output you can see that login is successful if the result of the request returns the title 'Gruyere: Home' instead of 'Gruyere: Login'.  Observing this makes a perfect example of how customization may be necessary in scripts.  Some thought needs to be given to how to process the script.  Examples of what might need to be done include:</a:t>
            </a:r>
          </a:p>
          <a:p>
            <a:endParaRPr lang="en-US" dirty="0"/>
          </a:p>
          <a:p>
            <a:r>
              <a:rPr lang="en-US" sz="1200" b="0" kern="1200" dirty="0">
                <a:solidFill>
                  <a:schemeClr val="tx1"/>
                </a:solidFill>
                <a:effectLst/>
                <a:latin typeface="+mn-lt"/>
                <a:ea typeface="+mn-ea"/>
                <a:cs typeface="+mn-cs"/>
              </a:rPr>
              <a:t>- Parsing the resulting content as in above</a:t>
            </a:r>
          </a:p>
          <a:p>
            <a:r>
              <a:rPr lang="en-US" sz="1200" b="0" kern="1200" dirty="0">
                <a:solidFill>
                  <a:schemeClr val="tx1"/>
                </a:solidFill>
                <a:effectLst/>
                <a:latin typeface="+mn-lt"/>
                <a:ea typeface="+mn-ea"/>
                <a:cs typeface="+mn-cs"/>
              </a:rPr>
              <a:t>- Inspecting the return headers </a:t>
            </a:r>
          </a:p>
          <a:p>
            <a:r>
              <a:rPr lang="en-US" sz="1200" b="0" kern="1200" dirty="0">
                <a:solidFill>
                  <a:schemeClr val="tx1"/>
                </a:solidFill>
                <a:effectLst/>
                <a:latin typeface="+mn-lt"/>
                <a:ea typeface="+mn-ea"/>
                <a:cs typeface="+mn-cs"/>
              </a:rPr>
              <a:t>  - Session Token</a:t>
            </a:r>
          </a:p>
          <a:p>
            <a:r>
              <a:rPr lang="en-US" sz="1200" b="0" kern="1200" dirty="0">
                <a:solidFill>
                  <a:schemeClr val="tx1"/>
                </a:solidFill>
                <a:effectLst/>
                <a:latin typeface="+mn-lt"/>
                <a:ea typeface="+mn-ea"/>
                <a:cs typeface="+mn-cs"/>
              </a:rPr>
              <a:t>  - Status code</a:t>
            </a:r>
          </a:p>
          <a:p>
            <a:r>
              <a:rPr lang="en-US" sz="1200" b="0" kern="1200" dirty="0">
                <a:solidFill>
                  <a:schemeClr val="tx1"/>
                </a:solidFill>
                <a:effectLst/>
                <a:latin typeface="+mn-lt"/>
                <a:ea typeface="+mn-ea"/>
                <a:cs typeface="+mn-cs"/>
              </a:rPr>
              <a:t>  - Redirect to authenticated </a:t>
            </a:r>
            <a:r>
              <a:rPr lang="en-US" sz="1200" b="0" kern="1200" dirty="0" err="1">
                <a:solidFill>
                  <a:schemeClr val="tx1"/>
                </a:solidFill>
                <a:effectLst/>
                <a:latin typeface="+mn-lt"/>
                <a:ea typeface="+mn-ea"/>
                <a:cs typeface="+mn-cs"/>
              </a:rPr>
              <a:t>url</a:t>
            </a:r>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Inspecting the cookies to see if a session token was successfully generated</a:t>
            </a:r>
          </a:p>
          <a:p>
            <a:r>
              <a:rPr lang="en-US" sz="1200" b="0" kern="1200" dirty="0">
                <a:solidFill>
                  <a:schemeClr val="tx1"/>
                </a:solidFill>
                <a:effectLst/>
                <a:latin typeface="+mn-lt"/>
                <a:ea typeface="+mn-ea"/>
                <a:cs typeface="+mn-cs"/>
              </a:rPr>
              <a:t>- And more</a:t>
            </a:r>
          </a:p>
          <a:p>
            <a:endParaRPr lang="en-US" dirty="0"/>
          </a:p>
        </p:txBody>
      </p:sp>
      <p:sp>
        <p:nvSpPr>
          <p:cNvPr id="4" name="Slide Number Placeholder 3"/>
          <p:cNvSpPr>
            <a:spLocks noGrp="1"/>
          </p:cNvSpPr>
          <p:nvPr>
            <p:ph type="sldNum" sz="quarter" idx="5"/>
          </p:nvPr>
        </p:nvSpPr>
        <p:spPr/>
        <p:txBody>
          <a:bodyPr/>
          <a:lstStyle/>
          <a:p>
            <a:fld id="{817F7FDE-4AD8-534C-9F44-C69E939EF66C}" type="slidenum">
              <a:rPr lang="en-US" smtClean="0"/>
              <a:t>135</a:t>
            </a:fld>
            <a:endParaRPr lang="en-US"/>
          </a:p>
        </p:txBody>
      </p:sp>
    </p:spTree>
    <p:extLst>
      <p:ext uri="{BB962C8B-B14F-4D97-AF65-F5344CB8AC3E}">
        <p14:creationId xmlns:p14="http://schemas.microsoft.com/office/powerpoint/2010/main" val="311204545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90%+ of the internet will tell you to just set Verify = False to disable checking… But hopefully you feel better knowing that you can do it correctly as well.</a:t>
            </a:r>
          </a:p>
          <a:p>
            <a:endParaRPr lang="en-US" dirty="0"/>
          </a:p>
          <a:p>
            <a:r>
              <a:rPr lang="en-US" dirty="0"/>
              <a:t>Just doesn’t work to well if it is </a:t>
            </a:r>
            <a:r>
              <a:rPr lang="en-US" dirty="0" err="1"/>
              <a:t>someones</a:t>
            </a:r>
            <a:r>
              <a:rPr lang="en-US" dirty="0"/>
              <a:t> </a:t>
            </a:r>
            <a:r>
              <a:rPr lang="en-US" dirty="0" err="1"/>
              <a:t>elses</a:t>
            </a:r>
            <a:r>
              <a:rPr lang="en-US" dirty="0"/>
              <a:t> code.</a:t>
            </a:r>
          </a:p>
        </p:txBody>
      </p:sp>
      <p:sp>
        <p:nvSpPr>
          <p:cNvPr id="4" name="Slide Number Placeholder 3"/>
          <p:cNvSpPr>
            <a:spLocks noGrp="1"/>
          </p:cNvSpPr>
          <p:nvPr>
            <p:ph type="sldNum" sz="quarter" idx="5"/>
          </p:nvPr>
        </p:nvSpPr>
        <p:spPr/>
        <p:txBody>
          <a:bodyPr/>
          <a:lstStyle/>
          <a:p>
            <a:fld id="{817F7FDE-4AD8-534C-9F44-C69E939EF66C}" type="slidenum">
              <a:rPr lang="en-US" smtClean="0"/>
              <a:t>137</a:t>
            </a:fld>
            <a:endParaRPr lang="en-US"/>
          </a:p>
        </p:txBody>
      </p:sp>
    </p:spTree>
    <p:extLst>
      <p:ext uri="{BB962C8B-B14F-4D97-AF65-F5344CB8AC3E}">
        <p14:creationId xmlns:p14="http://schemas.microsoft.com/office/powerpoint/2010/main" val="26198087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7F7FDE-4AD8-534C-9F44-C69E939EF66C}" type="slidenum">
              <a:rPr lang="en-US" smtClean="0"/>
              <a:t>138</a:t>
            </a:fld>
            <a:endParaRPr lang="en-US"/>
          </a:p>
        </p:txBody>
      </p:sp>
    </p:spTree>
    <p:extLst>
      <p:ext uri="{BB962C8B-B14F-4D97-AF65-F5344CB8AC3E}">
        <p14:creationId xmlns:p14="http://schemas.microsoft.com/office/powerpoint/2010/main" val="328651043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Website contains list of user agent strings</a:t>
            </a:r>
          </a:p>
        </p:txBody>
      </p:sp>
      <p:sp>
        <p:nvSpPr>
          <p:cNvPr id="4" name="Slide Number Placeholder 3"/>
          <p:cNvSpPr>
            <a:spLocks noGrp="1"/>
          </p:cNvSpPr>
          <p:nvPr>
            <p:ph type="sldNum" sz="quarter" idx="5"/>
          </p:nvPr>
        </p:nvSpPr>
        <p:spPr/>
        <p:txBody>
          <a:bodyPr/>
          <a:lstStyle/>
          <a:p>
            <a:fld id="{817F7FDE-4AD8-534C-9F44-C69E939EF66C}" type="slidenum">
              <a:rPr lang="en-US" smtClean="0"/>
              <a:t>139</a:t>
            </a:fld>
            <a:endParaRPr lang="en-US"/>
          </a:p>
        </p:txBody>
      </p:sp>
    </p:spTree>
    <p:extLst>
      <p:ext uri="{BB962C8B-B14F-4D97-AF65-F5344CB8AC3E}">
        <p14:creationId xmlns:p14="http://schemas.microsoft.com/office/powerpoint/2010/main" val="170252753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We have talked about using requests for accessing web sites.  However, the power of requests can be used on APIs just as well.  All that is necessary to access APIs is to use what we have learned above to capture the data from an API and to process the data in </a:t>
            </a:r>
            <a:r>
              <a:rPr lang="en-US" sz="1200" b="0" kern="1200" dirty="0" err="1">
                <a:solidFill>
                  <a:schemeClr val="tx1"/>
                </a:solidFill>
                <a:effectLst/>
                <a:latin typeface="+mn-lt"/>
                <a:ea typeface="+mn-ea"/>
                <a:cs typeface="+mn-cs"/>
              </a:rPr>
              <a:t>response.content</a:t>
            </a:r>
            <a:r>
              <a:rPr lang="en-US" sz="1200" b="0" kern="1200" dirty="0">
                <a:solidFill>
                  <a:schemeClr val="tx1"/>
                </a:solidFill>
                <a:effectLst/>
                <a:latin typeface="+mn-lt"/>
                <a:ea typeface="+mn-ea"/>
                <a:cs typeface="+mn-cs"/>
              </a:rPr>
              <a:t>.  As with websites there may be some thought needed for accessing an API.  If it is a public API there will be documentation.  You can, and I do, use them for undocumented APIs as well it typically requires a significant amount of time in either Burp or Developer Tools.</a:t>
            </a:r>
          </a:p>
          <a:p>
            <a:endParaRPr lang="en-US" dirty="0"/>
          </a:p>
        </p:txBody>
      </p:sp>
      <p:sp>
        <p:nvSpPr>
          <p:cNvPr id="4" name="Slide Number Placeholder 3"/>
          <p:cNvSpPr>
            <a:spLocks noGrp="1"/>
          </p:cNvSpPr>
          <p:nvPr>
            <p:ph type="sldNum" sz="quarter" idx="5"/>
          </p:nvPr>
        </p:nvSpPr>
        <p:spPr/>
        <p:txBody>
          <a:bodyPr/>
          <a:lstStyle/>
          <a:p>
            <a:fld id="{817F7FDE-4AD8-534C-9F44-C69E939EF66C}" type="slidenum">
              <a:rPr lang="en-US" smtClean="0"/>
              <a:t>140</a:t>
            </a:fld>
            <a:endParaRPr lang="en-US"/>
          </a:p>
        </p:txBody>
      </p:sp>
    </p:spTree>
    <p:extLst>
      <p:ext uri="{BB962C8B-B14F-4D97-AF65-F5344CB8AC3E}">
        <p14:creationId xmlns:p14="http://schemas.microsoft.com/office/powerpoint/2010/main" val="4838422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Now that we have learned about pip and the like we can start taking advantage of some of the powerful libraries.  One of the things that makes Python so powerful is because it is easy to work with HTTP requests.  Let’s take a look at and see how it works.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17F7FDE-4AD8-534C-9F44-C69E939EF66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4080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7F7FDE-4AD8-534C-9F44-C69E939EF66C}" type="slidenum">
              <a:rPr lang="en-US" smtClean="0"/>
              <a:t>37</a:t>
            </a:fld>
            <a:endParaRPr lang="en-US"/>
          </a:p>
        </p:txBody>
      </p:sp>
    </p:spTree>
    <p:extLst>
      <p:ext uri="{BB962C8B-B14F-4D97-AF65-F5344CB8AC3E}">
        <p14:creationId xmlns:p14="http://schemas.microsoft.com/office/powerpoint/2010/main" val="108929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If you are familiar with other programming languages this syntax may be a bit odd to you.</a:t>
            </a:r>
          </a:p>
          <a:p>
            <a:endParaRPr lang="en-US" dirty="0"/>
          </a:p>
        </p:txBody>
      </p:sp>
      <p:sp>
        <p:nvSpPr>
          <p:cNvPr id="4" name="Slide Number Placeholder 3"/>
          <p:cNvSpPr>
            <a:spLocks noGrp="1"/>
          </p:cNvSpPr>
          <p:nvPr>
            <p:ph type="sldNum" sz="quarter" idx="5"/>
          </p:nvPr>
        </p:nvSpPr>
        <p:spPr/>
        <p:txBody>
          <a:bodyPr/>
          <a:lstStyle/>
          <a:p>
            <a:fld id="{817F7FDE-4AD8-534C-9F44-C69E939EF66C}" type="slidenum">
              <a:rPr lang="en-US" smtClean="0"/>
              <a:t>40</a:t>
            </a:fld>
            <a:endParaRPr lang="en-US"/>
          </a:p>
        </p:txBody>
      </p:sp>
    </p:spTree>
    <p:extLst>
      <p:ext uri="{BB962C8B-B14F-4D97-AF65-F5344CB8AC3E}">
        <p14:creationId xmlns:p14="http://schemas.microsoft.com/office/powerpoint/2010/main" val="7790533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BF67B8C4-8BB3-C44C-9F6B-E528CEC8D6B0}" type="datetimeFigureOut">
              <a:rPr lang="en-US" smtClean="0"/>
              <a:t>10/28/19</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00D2192B-2438-4B49-ADCE-7AA4A085E4B3}" type="slidenum">
              <a:rPr lang="en-US" smtClean="0"/>
              <a:t>‹#›</a:t>
            </a:fld>
            <a:endParaRPr lang="en-US"/>
          </a:p>
        </p:txBody>
      </p:sp>
    </p:spTree>
    <p:extLst>
      <p:ext uri="{BB962C8B-B14F-4D97-AF65-F5344CB8AC3E}">
        <p14:creationId xmlns:p14="http://schemas.microsoft.com/office/powerpoint/2010/main" val="2412258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F67B8C4-8BB3-C44C-9F6B-E528CEC8D6B0}" type="datetimeFigureOut">
              <a:rPr lang="en-US" smtClean="0"/>
              <a:t>10/28/19</a:t>
            </a:fld>
            <a:endParaRPr lang="en-US"/>
          </a:p>
        </p:txBody>
      </p:sp>
      <p:sp>
        <p:nvSpPr>
          <p:cNvPr id="6" name="Footer Placeholder 5"/>
          <p:cNvSpPr>
            <a:spLocks noGrp="1"/>
          </p:cNvSpPr>
          <p:nvPr>
            <p:ph type="ftr" sz="quarter" idx="11"/>
          </p:nvPr>
        </p:nvSpPr>
        <p:spPr/>
        <p:txBody>
          <a:bodyPr/>
          <a:lstStyle/>
          <a:p>
            <a:r>
              <a:rPr lang="en-US"/>
              <a:t>Saintcon 2019</a:t>
            </a:r>
            <a:endParaRPr lang="en-US" dirty="0"/>
          </a:p>
        </p:txBody>
      </p:sp>
      <p:sp>
        <p:nvSpPr>
          <p:cNvPr id="7" name="Slide Number Placeholder 6"/>
          <p:cNvSpPr>
            <a:spLocks noGrp="1"/>
          </p:cNvSpPr>
          <p:nvPr>
            <p:ph type="sldNum" sz="quarter" idx="12"/>
          </p:nvPr>
        </p:nvSpPr>
        <p:spPr/>
        <p:txBody>
          <a:bodyPr/>
          <a:lstStyle/>
          <a:p>
            <a:fld id="{00D2192B-2438-4B49-ADCE-7AA4A085E4B3}" type="slidenum">
              <a:rPr lang="en-US" smtClean="0"/>
              <a:t>‹#›</a:t>
            </a:fld>
            <a:endParaRPr lang="en-US"/>
          </a:p>
        </p:txBody>
      </p:sp>
    </p:spTree>
    <p:extLst>
      <p:ext uri="{BB962C8B-B14F-4D97-AF65-F5344CB8AC3E}">
        <p14:creationId xmlns:p14="http://schemas.microsoft.com/office/powerpoint/2010/main" val="2118069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BF67B8C4-8BB3-C44C-9F6B-E528CEC8D6B0}" type="datetimeFigureOut">
              <a:rPr lang="en-US" smtClean="0"/>
              <a:t>10/28/19</a:t>
            </a:fld>
            <a:endParaRPr lang="en-US"/>
          </a:p>
        </p:txBody>
      </p:sp>
      <p:sp>
        <p:nvSpPr>
          <p:cNvPr id="6" name="Footer Placeholder 5"/>
          <p:cNvSpPr>
            <a:spLocks noGrp="1"/>
          </p:cNvSpPr>
          <p:nvPr>
            <p:ph type="ftr" sz="quarter" idx="11"/>
          </p:nvPr>
        </p:nvSpPr>
        <p:spPr>
          <a:xfrm>
            <a:off x="685800" y="379941"/>
            <a:ext cx="6991492" cy="365125"/>
          </a:xfrm>
        </p:spPr>
        <p:txBody>
          <a:bodyPr/>
          <a:lstStyle/>
          <a:p>
            <a:r>
              <a:rPr lang="en-US"/>
              <a:t>Saintcon 2019</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00D2192B-2438-4B49-ADCE-7AA4A085E4B3}" type="slidenum">
              <a:rPr lang="en-US" smtClean="0"/>
              <a:t>‹#›</a:t>
            </a:fld>
            <a:endParaRPr lang="en-US"/>
          </a:p>
        </p:txBody>
      </p:sp>
    </p:spTree>
    <p:extLst>
      <p:ext uri="{BB962C8B-B14F-4D97-AF65-F5344CB8AC3E}">
        <p14:creationId xmlns:p14="http://schemas.microsoft.com/office/powerpoint/2010/main" val="4763684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BF67B8C4-8BB3-C44C-9F6B-E528CEC8D6B0}" type="datetimeFigureOut">
              <a:rPr lang="en-US" smtClean="0"/>
              <a:t>10/28/19</a:t>
            </a:fld>
            <a:endParaRPr lang="en-US"/>
          </a:p>
        </p:txBody>
      </p:sp>
      <p:sp>
        <p:nvSpPr>
          <p:cNvPr id="6" name="Footer Placeholder 5"/>
          <p:cNvSpPr>
            <a:spLocks noGrp="1"/>
          </p:cNvSpPr>
          <p:nvPr>
            <p:ph type="ftr" sz="quarter" idx="11"/>
          </p:nvPr>
        </p:nvSpPr>
        <p:spPr>
          <a:xfrm>
            <a:off x="685800" y="379941"/>
            <a:ext cx="6991492" cy="365125"/>
          </a:xfrm>
        </p:spPr>
        <p:txBody>
          <a:bodyPr/>
          <a:lstStyle/>
          <a:p>
            <a:r>
              <a:rPr lang="en-US"/>
              <a:t>Saintcon 2019</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00D2192B-2438-4B49-ADCE-7AA4A085E4B3}"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2932564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BF67B8C4-8BB3-C44C-9F6B-E528CEC8D6B0}" type="datetimeFigureOut">
              <a:rPr lang="en-US" smtClean="0"/>
              <a:t>10/28/19</a:t>
            </a:fld>
            <a:endParaRPr lang="en-US"/>
          </a:p>
        </p:txBody>
      </p:sp>
      <p:sp>
        <p:nvSpPr>
          <p:cNvPr id="6" name="Footer Placeholder 5"/>
          <p:cNvSpPr>
            <a:spLocks noGrp="1"/>
          </p:cNvSpPr>
          <p:nvPr>
            <p:ph type="ftr" sz="quarter" idx="11"/>
          </p:nvPr>
        </p:nvSpPr>
        <p:spPr>
          <a:xfrm>
            <a:off x="685800" y="378883"/>
            <a:ext cx="6991492" cy="365125"/>
          </a:xfrm>
        </p:spPr>
        <p:txBody>
          <a:bodyPr/>
          <a:lstStyle/>
          <a:p>
            <a:r>
              <a:rPr lang="en-US"/>
              <a:t>Saintcon 2019</a:t>
            </a:r>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00D2192B-2438-4B49-ADCE-7AA4A085E4B3}" type="slidenum">
              <a:rPr lang="en-US" smtClean="0"/>
              <a:t>‹#›</a:t>
            </a:fld>
            <a:endParaRPr lang="en-US"/>
          </a:p>
        </p:txBody>
      </p:sp>
    </p:spTree>
    <p:extLst>
      <p:ext uri="{BB962C8B-B14F-4D97-AF65-F5344CB8AC3E}">
        <p14:creationId xmlns:p14="http://schemas.microsoft.com/office/powerpoint/2010/main" val="4517371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F67B8C4-8BB3-C44C-9F6B-E528CEC8D6B0}" type="datetimeFigureOut">
              <a:rPr lang="en-US" smtClean="0"/>
              <a:t>10/28/19</a:t>
            </a:fld>
            <a:endParaRPr lang="en-US"/>
          </a:p>
        </p:txBody>
      </p:sp>
      <p:sp>
        <p:nvSpPr>
          <p:cNvPr id="4" name="Footer Placeholder 3"/>
          <p:cNvSpPr>
            <a:spLocks noGrp="1"/>
          </p:cNvSpPr>
          <p:nvPr>
            <p:ph type="ftr" sz="quarter" idx="11"/>
          </p:nvPr>
        </p:nvSpPr>
        <p:spPr/>
        <p:txBody>
          <a:bodyPr/>
          <a:lstStyle/>
          <a:p>
            <a:r>
              <a:rPr lang="en-US"/>
              <a:t>Saintcon 2019</a:t>
            </a:r>
            <a:endParaRPr lang="en-US" dirty="0"/>
          </a:p>
        </p:txBody>
      </p:sp>
      <p:sp>
        <p:nvSpPr>
          <p:cNvPr id="5" name="Slide Number Placeholder 4"/>
          <p:cNvSpPr>
            <a:spLocks noGrp="1"/>
          </p:cNvSpPr>
          <p:nvPr>
            <p:ph type="sldNum" sz="quarter" idx="12"/>
          </p:nvPr>
        </p:nvSpPr>
        <p:spPr/>
        <p:txBody>
          <a:bodyPr/>
          <a:lstStyle/>
          <a:p>
            <a:fld id="{00D2192B-2438-4B49-ADCE-7AA4A085E4B3}" type="slidenum">
              <a:rPr lang="en-US" smtClean="0"/>
              <a:t>‹#›</a:t>
            </a:fld>
            <a:endParaRPr lang="en-US"/>
          </a:p>
        </p:txBody>
      </p:sp>
    </p:spTree>
    <p:extLst>
      <p:ext uri="{BB962C8B-B14F-4D97-AF65-F5344CB8AC3E}">
        <p14:creationId xmlns:p14="http://schemas.microsoft.com/office/powerpoint/2010/main" val="40383844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F67B8C4-8BB3-C44C-9F6B-E528CEC8D6B0}" type="datetimeFigureOut">
              <a:rPr lang="en-US" smtClean="0"/>
              <a:t>10/28/19</a:t>
            </a:fld>
            <a:endParaRPr lang="en-US"/>
          </a:p>
        </p:txBody>
      </p:sp>
      <p:sp>
        <p:nvSpPr>
          <p:cNvPr id="4" name="Footer Placeholder 3"/>
          <p:cNvSpPr>
            <a:spLocks noGrp="1"/>
          </p:cNvSpPr>
          <p:nvPr>
            <p:ph type="ftr" sz="quarter" idx="11"/>
          </p:nvPr>
        </p:nvSpPr>
        <p:spPr/>
        <p:txBody>
          <a:bodyPr/>
          <a:lstStyle/>
          <a:p>
            <a:r>
              <a:rPr lang="en-US"/>
              <a:t>Saintcon 2019</a:t>
            </a:r>
            <a:endParaRPr lang="en-US" dirty="0"/>
          </a:p>
        </p:txBody>
      </p:sp>
      <p:sp>
        <p:nvSpPr>
          <p:cNvPr id="5" name="Slide Number Placeholder 4"/>
          <p:cNvSpPr>
            <a:spLocks noGrp="1"/>
          </p:cNvSpPr>
          <p:nvPr>
            <p:ph type="sldNum" sz="quarter" idx="12"/>
          </p:nvPr>
        </p:nvSpPr>
        <p:spPr/>
        <p:txBody>
          <a:bodyPr/>
          <a:lstStyle/>
          <a:p>
            <a:fld id="{00D2192B-2438-4B49-ADCE-7AA4A085E4B3}" type="slidenum">
              <a:rPr lang="en-US" smtClean="0"/>
              <a:t>‹#›</a:t>
            </a:fld>
            <a:endParaRPr lang="en-US"/>
          </a:p>
        </p:txBody>
      </p:sp>
    </p:spTree>
    <p:extLst>
      <p:ext uri="{BB962C8B-B14F-4D97-AF65-F5344CB8AC3E}">
        <p14:creationId xmlns:p14="http://schemas.microsoft.com/office/powerpoint/2010/main" val="17763756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67B8C4-8BB3-C44C-9F6B-E528CEC8D6B0}" type="datetimeFigureOut">
              <a:rPr lang="en-US" smtClean="0"/>
              <a:t>10/28/19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D2192B-2438-4B49-ADCE-7AA4A085E4B3}" type="slidenum">
              <a:rPr lang="en-US" smtClean="0"/>
              <a:t>‹#›</a:t>
            </a:fld>
            <a:endParaRPr lang="en-US"/>
          </a:p>
        </p:txBody>
      </p:sp>
    </p:spTree>
    <p:extLst>
      <p:ext uri="{BB962C8B-B14F-4D97-AF65-F5344CB8AC3E}">
        <p14:creationId xmlns:p14="http://schemas.microsoft.com/office/powerpoint/2010/main" val="9315480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BF67B8C4-8BB3-C44C-9F6B-E528CEC8D6B0}" type="datetimeFigureOut">
              <a:rPr lang="en-US" smtClean="0"/>
              <a:t>10/28/19</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00D2192B-2438-4B49-ADCE-7AA4A085E4B3}" type="slidenum">
              <a:rPr lang="en-US" smtClean="0"/>
              <a:t>‹#›</a:t>
            </a:fld>
            <a:endParaRPr lang="en-US"/>
          </a:p>
        </p:txBody>
      </p:sp>
    </p:spTree>
    <p:extLst>
      <p:ext uri="{BB962C8B-B14F-4D97-AF65-F5344CB8AC3E}">
        <p14:creationId xmlns:p14="http://schemas.microsoft.com/office/powerpoint/2010/main" val="2811416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67B8C4-8BB3-C44C-9F6B-E528CEC8D6B0}" type="datetimeFigureOut">
              <a:rPr lang="en-US" smtClean="0"/>
              <a:t>10/28/19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D2192B-2438-4B49-ADCE-7AA4A085E4B3}" type="slidenum">
              <a:rPr lang="en-US" smtClean="0"/>
              <a:t>‹#›</a:t>
            </a:fld>
            <a:endParaRPr lang="en-US"/>
          </a:p>
        </p:txBody>
      </p:sp>
    </p:spTree>
    <p:extLst>
      <p:ext uri="{BB962C8B-B14F-4D97-AF65-F5344CB8AC3E}">
        <p14:creationId xmlns:p14="http://schemas.microsoft.com/office/powerpoint/2010/main" val="1829994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BF67B8C4-8BB3-C44C-9F6B-E528CEC8D6B0}" type="datetimeFigureOut">
              <a:rPr lang="en-US" smtClean="0"/>
              <a:t>10/28/19</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00D2192B-2438-4B49-ADCE-7AA4A085E4B3}" type="slidenum">
              <a:rPr lang="en-US" smtClean="0"/>
              <a:t>‹#›</a:t>
            </a:fld>
            <a:endParaRPr lang="en-US"/>
          </a:p>
        </p:txBody>
      </p:sp>
    </p:spTree>
    <p:extLst>
      <p:ext uri="{BB962C8B-B14F-4D97-AF65-F5344CB8AC3E}">
        <p14:creationId xmlns:p14="http://schemas.microsoft.com/office/powerpoint/2010/main" val="4185207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F67B8C4-8BB3-C44C-9F6B-E528CEC8D6B0}" type="datetimeFigureOut">
              <a:rPr lang="en-US" smtClean="0"/>
              <a:t>10/28/19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D2192B-2438-4B49-ADCE-7AA4A085E4B3}" type="slidenum">
              <a:rPr lang="en-US" smtClean="0"/>
              <a:t>‹#›</a:t>
            </a:fld>
            <a:endParaRPr lang="en-US"/>
          </a:p>
        </p:txBody>
      </p:sp>
    </p:spTree>
    <p:extLst>
      <p:ext uri="{BB962C8B-B14F-4D97-AF65-F5344CB8AC3E}">
        <p14:creationId xmlns:p14="http://schemas.microsoft.com/office/powerpoint/2010/main" val="25373476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67B8C4-8BB3-C44C-9F6B-E528CEC8D6B0}" type="datetimeFigureOut">
              <a:rPr lang="en-US" smtClean="0"/>
              <a:t>10/28/19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0D2192B-2438-4B49-ADCE-7AA4A085E4B3}" type="slidenum">
              <a:rPr lang="en-US" smtClean="0"/>
              <a:t>‹#›</a:t>
            </a:fld>
            <a:endParaRPr lang="en-US"/>
          </a:p>
        </p:txBody>
      </p:sp>
    </p:spTree>
    <p:extLst>
      <p:ext uri="{BB962C8B-B14F-4D97-AF65-F5344CB8AC3E}">
        <p14:creationId xmlns:p14="http://schemas.microsoft.com/office/powerpoint/2010/main" val="3084292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F67B8C4-8BB3-C44C-9F6B-E528CEC8D6B0}" type="datetimeFigureOut">
              <a:rPr lang="en-US" smtClean="0"/>
              <a:t>10/28/19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0D2192B-2438-4B49-ADCE-7AA4A085E4B3}" type="slidenum">
              <a:rPr lang="en-US" smtClean="0"/>
              <a:t>‹#›</a:t>
            </a:fld>
            <a:endParaRPr lang="en-US"/>
          </a:p>
        </p:txBody>
      </p:sp>
    </p:spTree>
    <p:extLst>
      <p:ext uri="{BB962C8B-B14F-4D97-AF65-F5344CB8AC3E}">
        <p14:creationId xmlns:p14="http://schemas.microsoft.com/office/powerpoint/2010/main" val="1742864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67B8C4-8BB3-C44C-9F6B-E528CEC8D6B0}" type="datetimeFigureOut">
              <a:rPr lang="en-US" smtClean="0"/>
              <a:t>10/28/19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0D2192B-2438-4B49-ADCE-7AA4A085E4B3}" type="slidenum">
              <a:rPr lang="en-US" smtClean="0"/>
              <a:t>‹#›</a:t>
            </a:fld>
            <a:endParaRPr lang="en-US"/>
          </a:p>
        </p:txBody>
      </p:sp>
    </p:spTree>
    <p:extLst>
      <p:ext uri="{BB962C8B-B14F-4D97-AF65-F5344CB8AC3E}">
        <p14:creationId xmlns:p14="http://schemas.microsoft.com/office/powerpoint/2010/main" val="209771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F67B8C4-8BB3-C44C-9F6B-E528CEC8D6B0}" type="datetimeFigureOut">
              <a:rPr lang="en-US" smtClean="0"/>
              <a:t>10/28/19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D2192B-2438-4B49-ADCE-7AA4A085E4B3}" type="slidenum">
              <a:rPr lang="en-US" smtClean="0"/>
              <a:t>‹#›</a:t>
            </a:fld>
            <a:endParaRPr lang="en-US"/>
          </a:p>
        </p:txBody>
      </p:sp>
    </p:spTree>
    <p:extLst>
      <p:ext uri="{BB962C8B-B14F-4D97-AF65-F5344CB8AC3E}">
        <p14:creationId xmlns:p14="http://schemas.microsoft.com/office/powerpoint/2010/main" val="1459314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F67B8C4-8BB3-C44C-9F6B-E528CEC8D6B0}" type="datetimeFigureOut">
              <a:rPr lang="en-US" smtClean="0"/>
              <a:t>10/28/19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D2192B-2438-4B49-ADCE-7AA4A085E4B3}" type="slidenum">
              <a:rPr lang="en-US" smtClean="0"/>
              <a:t>‹#›</a:t>
            </a:fld>
            <a:endParaRPr lang="en-US"/>
          </a:p>
        </p:txBody>
      </p:sp>
    </p:spTree>
    <p:extLst>
      <p:ext uri="{BB962C8B-B14F-4D97-AF65-F5344CB8AC3E}">
        <p14:creationId xmlns:p14="http://schemas.microsoft.com/office/powerpoint/2010/main" val="3062148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F67B8C4-8BB3-C44C-9F6B-E528CEC8D6B0}" type="datetimeFigureOut">
              <a:rPr lang="en-US" smtClean="0"/>
              <a:t>10/28/19</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en-US"/>
              <a:t>Saintcon 2019</a:t>
            </a:r>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0D2192B-2438-4B49-ADCE-7AA4A085E4B3}" type="slidenum">
              <a:rPr lang="en-US" smtClean="0"/>
              <a:t>‹#›</a:t>
            </a:fld>
            <a:endParaRPr lang="en-US"/>
          </a:p>
        </p:txBody>
      </p:sp>
    </p:spTree>
    <p:extLst>
      <p:ext uri="{BB962C8B-B14F-4D97-AF65-F5344CB8AC3E}">
        <p14:creationId xmlns:p14="http://schemas.microsoft.com/office/powerpoint/2010/main" val="263211440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tiff"/><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58.tiff"/><Relationship Id="rId4" Type="http://schemas.openxmlformats.org/officeDocument/2006/relationships/image" Target="../media/image57.tiff"/></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hyperlink" Target="https://pip.pypa.io/en/stable/" TargetMode="Externa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3" Type="http://schemas.openxmlformats.org/officeDocument/2006/relationships/hyperlink" Target="https://docs.python.org/2/library/urllib.html" TargetMode="External"/><Relationship Id="rId2" Type="http://schemas.openxmlformats.org/officeDocument/2006/relationships/hyperlink" Target="https://docs.python.org/2/library/httplib.html" TargetMode="External"/><Relationship Id="rId1" Type="http://schemas.openxmlformats.org/officeDocument/2006/relationships/slideLayout" Target="../slideLayouts/slideLayout2.xml"/><Relationship Id="rId4" Type="http://schemas.openxmlformats.org/officeDocument/2006/relationships/hyperlink" Target="http://docs.python-requests.org/en/master/" TargetMode="Externa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hyperlink" Target="https://github.com/psf/requests/blob/master/requests/status_codes.py"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60.tiff"/></Relationships>
</file>

<file path=ppt/slides/_rels/slide135.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notesSlide" Target="../notesSlides/notesSlide74.xml"/><Relationship Id="rId1" Type="http://schemas.openxmlformats.org/officeDocument/2006/relationships/slideLayout" Target="../slideLayouts/slideLayout1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docs.python.org/3.7/library/stdtypes.html#string-method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54.xml.rels><?xml version="1.0" encoding="UTF-8" standalone="yes"?>
<Relationships xmlns="http://schemas.openxmlformats.org/package/2006/relationships"><Relationship Id="rId3" Type="http://schemas.openxmlformats.org/officeDocument/2006/relationships/hyperlink" Target="https://docs.python.org/3.4/library/string.htm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374E9-E42E-214C-B162-2CBC652219C7}"/>
              </a:ext>
            </a:extLst>
          </p:cNvPr>
          <p:cNvSpPr>
            <a:spLocks noGrp="1"/>
          </p:cNvSpPr>
          <p:nvPr>
            <p:ph type="ctrTitle"/>
          </p:nvPr>
        </p:nvSpPr>
        <p:spPr/>
        <p:txBody>
          <a:bodyPr/>
          <a:lstStyle/>
          <a:p>
            <a:r>
              <a:rPr lang="en-US" dirty="0"/>
              <a:t>One day of python</a:t>
            </a:r>
          </a:p>
        </p:txBody>
      </p:sp>
      <p:sp>
        <p:nvSpPr>
          <p:cNvPr id="3" name="Subtitle 2">
            <a:extLst>
              <a:ext uri="{FF2B5EF4-FFF2-40B4-BE49-F238E27FC236}">
                <a16:creationId xmlns:a16="http://schemas.microsoft.com/office/drawing/2014/main" id="{ED27FDE8-318B-DC4A-9C89-3E24933E3CF9}"/>
              </a:ext>
            </a:extLst>
          </p:cNvPr>
          <p:cNvSpPr>
            <a:spLocks noGrp="1"/>
          </p:cNvSpPr>
          <p:nvPr>
            <p:ph type="subTitle" idx="1"/>
          </p:nvPr>
        </p:nvSpPr>
        <p:spPr/>
        <p:txBody>
          <a:bodyPr/>
          <a:lstStyle/>
          <a:p>
            <a:r>
              <a:rPr lang="en-US" dirty="0" err="1"/>
              <a:t>Saintcon</a:t>
            </a:r>
            <a:r>
              <a:rPr lang="en-US" dirty="0"/>
              <a:t> 2019</a:t>
            </a:r>
          </a:p>
        </p:txBody>
      </p:sp>
      <p:pic>
        <p:nvPicPr>
          <p:cNvPr id="5" name="Graphic 4">
            <a:extLst>
              <a:ext uri="{FF2B5EF4-FFF2-40B4-BE49-F238E27FC236}">
                <a16:creationId xmlns:a16="http://schemas.microsoft.com/office/drawing/2014/main" id="{63B90BCB-D5C9-A445-967C-0C378B1423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35206" y="4318001"/>
            <a:ext cx="4826000" cy="2044700"/>
          </a:xfrm>
          <a:prstGeom prst="rect">
            <a:avLst/>
          </a:prstGeom>
        </p:spPr>
      </p:pic>
      <p:pic>
        <p:nvPicPr>
          <p:cNvPr id="6" name="Picture 5">
            <a:extLst>
              <a:ext uri="{FF2B5EF4-FFF2-40B4-BE49-F238E27FC236}">
                <a16:creationId xmlns:a16="http://schemas.microsoft.com/office/drawing/2014/main" id="{03CAC896-53D2-CF46-90E9-B6E31FB550D1}"/>
              </a:ext>
            </a:extLst>
          </p:cNvPr>
          <p:cNvPicPr>
            <a:picLocks noChangeAspect="1"/>
          </p:cNvPicPr>
          <p:nvPr/>
        </p:nvPicPr>
        <p:blipFill>
          <a:blip r:embed="rId5"/>
          <a:stretch>
            <a:fillRect/>
          </a:stretch>
        </p:blipFill>
        <p:spPr>
          <a:xfrm>
            <a:off x="1873795" y="4819651"/>
            <a:ext cx="3683000" cy="1041400"/>
          </a:xfrm>
          <a:prstGeom prst="rect">
            <a:avLst/>
          </a:prstGeom>
        </p:spPr>
      </p:pic>
    </p:spTree>
    <p:extLst>
      <p:ext uri="{BB962C8B-B14F-4D97-AF65-F5344CB8AC3E}">
        <p14:creationId xmlns:p14="http://schemas.microsoft.com/office/powerpoint/2010/main" val="23200312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2261A-6C42-2A4F-BB45-1B616358EF5B}"/>
              </a:ext>
            </a:extLst>
          </p:cNvPr>
          <p:cNvSpPr>
            <a:spLocks noGrp="1"/>
          </p:cNvSpPr>
          <p:nvPr>
            <p:ph type="title"/>
          </p:nvPr>
        </p:nvSpPr>
        <p:spPr/>
        <p:txBody>
          <a:bodyPr/>
          <a:lstStyle/>
          <a:p>
            <a:r>
              <a:rPr lang="en-US" dirty="0"/>
              <a:t>Making a comment</a:t>
            </a:r>
          </a:p>
        </p:txBody>
      </p:sp>
      <p:sp>
        <p:nvSpPr>
          <p:cNvPr id="3" name="Content Placeholder 2">
            <a:extLst>
              <a:ext uri="{FF2B5EF4-FFF2-40B4-BE49-F238E27FC236}">
                <a16:creationId xmlns:a16="http://schemas.microsoft.com/office/drawing/2014/main" id="{328F0F12-0B53-8341-BEE9-18C3ED0FD984}"/>
              </a:ext>
            </a:extLst>
          </p:cNvPr>
          <p:cNvSpPr>
            <a:spLocks noGrp="1"/>
          </p:cNvSpPr>
          <p:nvPr>
            <p:ph idx="1"/>
          </p:nvPr>
        </p:nvSpPr>
        <p:spPr/>
        <p:txBody>
          <a:bodyPr/>
          <a:lstStyle/>
          <a:p>
            <a:r>
              <a:rPr lang="en-US" dirty="0"/>
              <a:t>Not to useful in the interactive shell but invaluable in scripts</a:t>
            </a:r>
          </a:p>
          <a:p>
            <a:endParaRPr lang="en-US" dirty="0"/>
          </a:p>
          <a:p>
            <a:r>
              <a:rPr lang="en-US" dirty="0"/>
              <a:t># python</a:t>
            </a:r>
          </a:p>
          <a:p>
            <a:pPr lvl="1"/>
            <a:r>
              <a:rPr lang="en-US" dirty="0"/>
              <a:t>Anything from</a:t>
            </a:r>
          </a:p>
          <a:p>
            <a:endParaRPr lang="en-US" dirty="0"/>
          </a:p>
          <a:p>
            <a:r>
              <a:rPr lang="en-US" dirty="0"/>
              <a:t>It is a myth that ‘’’ or “”” can denote the beginning and end of a multiline comment. What this does is create a multiline string.   If it is the first line of a module, function, class, or method it becomes the __doc__ for the object.</a:t>
            </a:r>
          </a:p>
        </p:txBody>
      </p:sp>
    </p:spTree>
    <p:extLst>
      <p:ext uri="{BB962C8B-B14F-4D97-AF65-F5344CB8AC3E}">
        <p14:creationId xmlns:p14="http://schemas.microsoft.com/office/powerpoint/2010/main" val="20996348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1E371-30BB-BB47-981C-87A0B7EE3D22}"/>
              </a:ext>
            </a:extLst>
          </p:cNvPr>
          <p:cNvSpPr>
            <a:spLocks noGrp="1"/>
          </p:cNvSpPr>
          <p:nvPr>
            <p:ph type="title"/>
          </p:nvPr>
        </p:nvSpPr>
        <p:spPr/>
        <p:txBody>
          <a:bodyPr/>
          <a:lstStyle/>
          <a:p>
            <a:r>
              <a:rPr lang="en-US" dirty="0"/>
              <a:t>Raising Exceptions</a:t>
            </a:r>
          </a:p>
        </p:txBody>
      </p:sp>
      <p:sp>
        <p:nvSpPr>
          <p:cNvPr id="4" name="Rectangle 3">
            <a:extLst>
              <a:ext uri="{FF2B5EF4-FFF2-40B4-BE49-F238E27FC236}">
                <a16:creationId xmlns:a16="http://schemas.microsoft.com/office/drawing/2014/main" id="{94C88E95-1C05-F347-A498-B8C64DC781B9}"/>
              </a:ext>
            </a:extLst>
          </p:cNvPr>
          <p:cNvSpPr/>
          <p:nvPr/>
        </p:nvSpPr>
        <p:spPr>
          <a:xfrm>
            <a:off x="685800" y="2762251"/>
            <a:ext cx="10820400" cy="2308324"/>
          </a:xfrm>
          <a:prstGeom prst="rect">
            <a:avLst/>
          </a:prstGeom>
        </p:spPr>
        <p:txBody>
          <a:bodyPr wrap="square">
            <a:spAutoFit/>
          </a:bodyPr>
          <a:lstStyle/>
          <a:p>
            <a:r>
              <a:rPr lang="en-US" dirty="0">
                <a:solidFill>
                  <a:srgbClr val="6A9955"/>
                </a:solidFill>
                <a:latin typeface="Menlo" panose="020B0609030804020204" pitchFamily="49" charset="0"/>
              </a:rPr>
              <a:t># demo of raising an exception</a:t>
            </a:r>
            <a:endParaRPr lang="en-US" dirty="0">
              <a:solidFill>
                <a:srgbClr val="D4D4D4"/>
              </a:solidFill>
              <a:latin typeface="Menlo" panose="020B0609030804020204" pitchFamily="49" charset="0"/>
            </a:endParaRPr>
          </a:p>
          <a:p>
            <a:r>
              <a:rPr lang="en-US" dirty="0">
                <a:solidFill>
                  <a:srgbClr val="C586C0"/>
                </a:solidFill>
                <a:latin typeface="Menlo" panose="020B0609030804020204" pitchFamily="49" charset="0"/>
              </a:rPr>
              <a:t>raise</a:t>
            </a:r>
            <a:r>
              <a:rPr lang="en-US" dirty="0">
                <a:solidFill>
                  <a:srgbClr val="D4D4D4"/>
                </a:solidFill>
                <a:latin typeface="Menlo" panose="020B0609030804020204" pitchFamily="49" charset="0"/>
              </a:rPr>
              <a:t> </a:t>
            </a:r>
            <a:r>
              <a:rPr lang="en-US" dirty="0">
                <a:solidFill>
                  <a:srgbClr val="4EC9B0"/>
                </a:solidFill>
                <a:latin typeface="Menlo" panose="020B0609030804020204" pitchFamily="49" charset="0"/>
              </a:rPr>
              <a:t>Exception</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'This is my exception'</a:t>
            </a:r>
            <a:r>
              <a:rPr lang="en-US" dirty="0">
                <a:solidFill>
                  <a:srgbClr val="D4D4D4"/>
                </a:solidFill>
                <a:latin typeface="Menlo" panose="020B0609030804020204" pitchFamily="49" charset="0"/>
              </a:rPr>
              <a:t>)</a:t>
            </a:r>
          </a:p>
          <a:p>
            <a:br>
              <a:rPr lang="en-US" dirty="0">
                <a:solidFill>
                  <a:srgbClr val="D4D4D4"/>
                </a:solidFill>
                <a:latin typeface="Menlo" panose="020B0609030804020204" pitchFamily="49" charset="0"/>
              </a:rPr>
            </a:br>
            <a:r>
              <a:rPr lang="en-US" dirty="0">
                <a:solidFill>
                  <a:srgbClr val="6A9955"/>
                </a:solidFill>
                <a:latin typeface="Menlo" panose="020B0609030804020204" pitchFamily="49" charset="0"/>
              </a:rPr>
              <a:t># Will produce the following Traceback - aka </a:t>
            </a:r>
            <a:r>
              <a:rPr lang="en-US" dirty="0" err="1">
                <a:solidFill>
                  <a:srgbClr val="6A9955"/>
                </a:solidFill>
                <a:latin typeface="Menlo" panose="020B0609030804020204" pitchFamily="49" charset="0"/>
              </a:rPr>
              <a:t>StackTrace</a:t>
            </a:r>
            <a:endParaRPr lang="en-US" dirty="0">
              <a:solidFill>
                <a:srgbClr val="D4D4D4"/>
              </a:solidFill>
              <a:latin typeface="Menlo" panose="020B0609030804020204" pitchFamily="49" charset="0"/>
            </a:endParaRPr>
          </a:p>
          <a:p>
            <a:r>
              <a:rPr lang="en-US" dirty="0">
                <a:solidFill>
                  <a:srgbClr val="6A9955"/>
                </a:solidFill>
                <a:latin typeface="Menlo" panose="020B0609030804020204" pitchFamily="49" charset="0"/>
              </a:rPr>
              <a:t># Traceback (most recent call last):</a:t>
            </a:r>
            <a:endParaRPr lang="en-US" dirty="0">
              <a:solidFill>
                <a:srgbClr val="D4D4D4"/>
              </a:solidFill>
              <a:latin typeface="Menlo" panose="020B0609030804020204" pitchFamily="49" charset="0"/>
            </a:endParaRPr>
          </a:p>
          <a:p>
            <a:r>
              <a:rPr lang="en-US" dirty="0">
                <a:solidFill>
                  <a:srgbClr val="6A9955"/>
                </a:solidFill>
                <a:latin typeface="Menlo" panose="020B0609030804020204" pitchFamily="49" charset="0"/>
              </a:rPr>
              <a:t>#  File "</a:t>
            </a:r>
            <a:r>
              <a:rPr lang="en-US" dirty="0" err="1">
                <a:solidFill>
                  <a:srgbClr val="6A9955"/>
                </a:solidFill>
                <a:latin typeface="Menlo" panose="020B0609030804020204" pitchFamily="49" charset="0"/>
              </a:rPr>
              <a:t>scratch.py</a:t>
            </a:r>
            <a:r>
              <a:rPr lang="en-US" dirty="0">
                <a:solidFill>
                  <a:srgbClr val="6A9955"/>
                </a:solidFill>
                <a:latin typeface="Menlo" panose="020B0609030804020204" pitchFamily="49" charset="0"/>
              </a:rPr>
              <a:t>", line 1, in &lt;module&gt;</a:t>
            </a:r>
            <a:endParaRPr lang="en-US" dirty="0">
              <a:solidFill>
                <a:srgbClr val="D4D4D4"/>
              </a:solidFill>
              <a:latin typeface="Menlo" panose="020B0609030804020204" pitchFamily="49" charset="0"/>
            </a:endParaRPr>
          </a:p>
          <a:p>
            <a:r>
              <a:rPr lang="en-US" dirty="0">
                <a:solidFill>
                  <a:srgbClr val="6A9955"/>
                </a:solidFill>
                <a:latin typeface="Menlo" panose="020B0609030804020204" pitchFamily="49" charset="0"/>
              </a:rPr>
              <a:t>#    raise Exception('This is my exception')</a:t>
            </a:r>
            <a:endParaRPr lang="en-US" dirty="0">
              <a:solidFill>
                <a:srgbClr val="D4D4D4"/>
              </a:solidFill>
              <a:latin typeface="Menlo" panose="020B0609030804020204" pitchFamily="49" charset="0"/>
            </a:endParaRPr>
          </a:p>
          <a:p>
            <a:r>
              <a:rPr lang="en-US" dirty="0">
                <a:solidFill>
                  <a:srgbClr val="6A9955"/>
                </a:solidFill>
                <a:latin typeface="Menlo" panose="020B0609030804020204" pitchFamily="49" charset="0"/>
              </a:rPr>
              <a:t>#Exception: This is my exception</a:t>
            </a:r>
            <a:endParaRPr lang="en-US"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339197063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2FE7F-F5E8-B84F-9D46-C9937E943B57}"/>
              </a:ext>
            </a:extLst>
          </p:cNvPr>
          <p:cNvSpPr>
            <a:spLocks noGrp="1"/>
          </p:cNvSpPr>
          <p:nvPr>
            <p:ph type="title"/>
          </p:nvPr>
        </p:nvSpPr>
        <p:spPr/>
        <p:txBody>
          <a:bodyPr/>
          <a:lstStyle/>
          <a:p>
            <a:r>
              <a:rPr lang="en-US" dirty="0"/>
              <a:t>Exception Chaining</a:t>
            </a:r>
          </a:p>
        </p:txBody>
      </p:sp>
      <p:sp>
        <p:nvSpPr>
          <p:cNvPr id="3" name="Content Placeholder 2">
            <a:extLst>
              <a:ext uri="{FF2B5EF4-FFF2-40B4-BE49-F238E27FC236}">
                <a16:creationId xmlns:a16="http://schemas.microsoft.com/office/drawing/2014/main" id="{2E8D5DFD-8E4C-7447-8667-C7597AF6B01D}"/>
              </a:ext>
            </a:extLst>
          </p:cNvPr>
          <p:cNvSpPr>
            <a:spLocks noGrp="1"/>
          </p:cNvSpPr>
          <p:nvPr>
            <p:ph idx="1"/>
          </p:nvPr>
        </p:nvSpPr>
        <p:spPr/>
        <p:txBody>
          <a:bodyPr/>
          <a:lstStyle/>
          <a:p>
            <a:endParaRPr lang="en-US" dirty="0"/>
          </a:p>
        </p:txBody>
      </p:sp>
      <p:sp>
        <p:nvSpPr>
          <p:cNvPr id="4" name="Rectangle 3">
            <a:extLst>
              <a:ext uri="{FF2B5EF4-FFF2-40B4-BE49-F238E27FC236}">
                <a16:creationId xmlns:a16="http://schemas.microsoft.com/office/drawing/2014/main" id="{3EDDB215-A014-5040-8AF8-235E9E20E8D6}"/>
              </a:ext>
            </a:extLst>
          </p:cNvPr>
          <p:cNvSpPr/>
          <p:nvPr/>
        </p:nvSpPr>
        <p:spPr>
          <a:xfrm>
            <a:off x="857250" y="2274838"/>
            <a:ext cx="7715250" cy="1477328"/>
          </a:xfrm>
          <a:prstGeom prst="rect">
            <a:avLst/>
          </a:prstGeom>
        </p:spPr>
        <p:txBody>
          <a:bodyPr wrap="square">
            <a:spAutoFit/>
          </a:bodyPr>
          <a:lstStyle/>
          <a:p>
            <a:r>
              <a:rPr lang="en-US" dirty="0">
                <a:solidFill>
                  <a:srgbClr val="6A9955"/>
                </a:solidFill>
                <a:latin typeface="Menlo" panose="020B0609030804020204" pitchFamily="49" charset="0"/>
              </a:rPr>
              <a:t># demo of raising an exception</a:t>
            </a:r>
            <a:endParaRPr lang="en-US" dirty="0">
              <a:solidFill>
                <a:srgbClr val="D4D4D4"/>
              </a:solidFill>
              <a:latin typeface="Menlo" panose="020B0609030804020204" pitchFamily="49" charset="0"/>
            </a:endParaRPr>
          </a:p>
          <a:p>
            <a:r>
              <a:rPr lang="en-US" dirty="0">
                <a:solidFill>
                  <a:srgbClr val="C586C0"/>
                </a:solidFill>
                <a:latin typeface="Menlo" panose="020B0609030804020204" pitchFamily="49" charset="0"/>
              </a:rPr>
              <a:t>try</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x = </a:t>
            </a:r>
            <a:r>
              <a:rPr lang="en-US" dirty="0">
                <a:solidFill>
                  <a:srgbClr val="B5CEA8"/>
                </a:solidFill>
                <a:latin typeface="Menlo" panose="020B0609030804020204" pitchFamily="49" charset="0"/>
              </a:rPr>
              <a:t>5</a:t>
            </a:r>
            <a:r>
              <a:rPr lang="en-US" dirty="0">
                <a:solidFill>
                  <a:srgbClr val="D4D4D4"/>
                </a:solidFill>
                <a:latin typeface="Menlo" panose="020B0609030804020204" pitchFamily="49" charset="0"/>
              </a:rPr>
              <a:t> / </a:t>
            </a:r>
            <a:r>
              <a:rPr lang="en-US" dirty="0">
                <a:solidFill>
                  <a:srgbClr val="B5CEA8"/>
                </a:solidFill>
                <a:latin typeface="Menlo" panose="020B0609030804020204" pitchFamily="49" charset="0"/>
              </a:rPr>
              <a:t>0</a:t>
            </a:r>
            <a:endParaRPr lang="en-US" dirty="0">
              <a:solidFill>
                <a:srgbClr val="D4D4D4"/>
              </a:solidFill>
              <a:latin typeface="Menlo" panose="020B0609030804020204" pitchFamily="49" charset="0"/>
            </a:endParaRPr>
          </a:p>
          <a:p>
            <a:r>
              <a:rPr lang="en-US" dirty="0">
                <a:solidFill>
                  <a:srgbClr val="C586C0"/>
                </a:solidFill>
                <a:latin typeface="Menlo" panose="020B0609030804020204" pitchFamily="49" charset="0"/>
              </a:rPr>
              <a:t>except</a:t>
            </a:r>
            <a:r>
              <a:rPr lang="en-US" dirty="0">
                <a:solidFill>
                  <a:srgbClr val="D4D4D4"/>
                </a:solidFill>
                <a:latin typeface="Menlo" panose="020B0609030804020204" pitchFamily="49" charset="0"/>
              </a:rPr>
              <a:t> </a:t>
            </a:r>
            <a:r>
              <a:rPr lang="en-US" dirty="0">
                <a:solidFill>
                  <a:srgbClr val="4EC9B0"/>
                </a:solidFill>
                <a:latin typeface="Menlo" panose="020B0609030804020204" pitchFamily="49" charset="0"/>
              </a:rPr>
              <a:t>Exception</a:t>
            </a:r>
            <a:r>
              <a:rPr lang="en-US" dirty="0">
                <a:solidFill>
                  <a:srgbClr val="D4D4D4"/>
                </a:solidFill>
                <a:latin typeface="Menlo" panose="020B0609030804020204" pitchFamily="49" charset="0"/>
              </a:rPr>
              <a:t> </a:t>
            </a:r>
            <a:r>
              <a:rPr lang="en-US" dirty="0">
                <a:solidFill>
                  <a:srgbClr val="C586C0"/>
                </a:solidFill>
                <a:latin typeface="Menlo" panose="020B0609030804020204" pitchFamily="49" charset="0"/>
              </a:rPr>
              <a:t>as</a:t>
            </a:r>
            <a:r>
              <a:rPr lang="en-US" dirty="0">
                <a:solidFill>
                  <a:srgbClr val="D4D4D4"/>
                </a:solidFill>
                <a:latin typeface="Menlo" panose="020B0609030804020204" pitchFamily="49" charset="0"/>
              </a:rPr>
              <a:t> e:</a:t>
            </a:r>
          </a:p>
          <a:p>
            <a:r>
              <a:rPr lang="en-US" dirty="0">
                <a:solidFill>
                  <a:srgbClr val="D4D4D4"/>
                </a:solidFill>
                <a:latin typeface="Menlo" panose="020B0609030804020204" pitchFamily="49" charset="0"/>
              </a:rPr>
              <a:t>    </a:t>
            </a:r>
            <a:r>
              <a:rPr lang="en-US" dirty="0">
                <a:solidFill>
                  <a:srgbClr val="C586C0"/>
                </a:solidFill>
                <a:latin typeface="Menlo" panose="020B0609030804020204" pitchFamily="49" charset="0"/>
              </a:rPr>
              <a:t>raise</a:t>
            </a:r>
            <a:r>
              <a:rPr lang="en-US" dirty="0">
                <a:solidFill>
                  <a:srgbClr val="D4D4D4"/>
                </a:solidFill>
                <a:latin typeface="Menlo" panose="020B0609030804020204" pitchFamily="49" charset="0"/>
              </a:rPr>
              <a:t> </a:t>
            </a:r>
            <a:r>
              <a:rPr lang="en-US" dirty="0">
                <a:solidFill>
                  <a:srgbClr val="4EC9B0"/>
                </a:solidFill>
                <a:latin typeface="Menlo" panose="020B0609030804020204" pitchFamily="49" charset="0"/>
              </a:rPr>
              <a:t>Exception</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'Something went wrong'</a:t>
            </a:r>
            <a:r>
              <a:rPr lang="en-US" dirty="0">
                <a:solidFill>
                  <a:srgbClr val="D4D4D4"/>
                </a:solidFill>
                <a:latin typeface="Menlo" panose="020B0609030804020204" pitchFamily="49" charset="0"/>
              </a:rPr>
              <a:t>) </a:t>
            </a:r>
            <a:r>
              <a:rPr lang="en-US" dirty="0">
                <a:solidFill>
                  <a:srgbClr val="C586C0"/>
                </a:solidFill>
                <a:latin typeface="Menlo" panose="020B0609030804020204" pitchFamily="49" charset="0"/>
              </a:rPr>
              <a:t>from</a:t>
            </a:r>
            <a:r>
              <a:rPr lang="en-US" dirty="0">
                <a:solidFill>
                  <a:srgbClr val="D4D4D4"/>
                </a:solidFill>
                <a:latin typeface="Menlo" panose="020B0609030804020204" pitchFamily="49" charset="0"/>
              </a:rPr>
              <a:t> e</a:t>
            </a:r>
          </a:p>
        </p:txBody>
      </p:sp>
      <p:pic>
        <p:nvPicPr>
          <p:cNvPr id="5" name="Picture 4">
            <a:extLst>
              <a:ext uri="{FF2B5EF4-FFF2-40B4-BE49-F238E27FC236}">
                <a16:creationId xmlns:a16="http://schemas.microsoft.com/office/drawing/2014/main" id="{37659C2D-E959-6C43-BACA-B509793E3300}"/>
              </a:ext>
            </a:extLst>
          </p:cNvPr>
          <p:cNvPicPr>
            <a:picLocks noChangeAspect="1"/>
          </p:cNvPicPr>
          <p:nvPr/>
        </p:nvPicPr>
        <p:blipFill>
          <a:blip r:embed="rId3"/>
          <a:stretch>
            <a:fillRect/>
          </a:stretch>
        </p:blipFill>
        <p:spPr>
          <a:xfrm>
            <a:off x="857250" y="4057650"/>
            <a:ext cx="10312400" cy="2438400"/>
          </a:xfrm>
          <a:prstGeom prst="rect">
            <a:avLst/>
          </a:prstGeom>
        </p:spPr>
      </p:pic>
    </p:spTree>
    <p:extLst>
      <p:ext uri="{BB962C8B-B14F-4D97-AF65-F5344CB8AC3E}">
        <p14:creationId xmlns:p14="http://schemas.microsoft.com/office/powerpoint/2010/main" val="42934681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9A22DDE2-FB2D-421B-B377-F9AD495CE9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useBgFill="1">
        <p:nvSpPr>
          <p:cNvPr id="21" name="Rectangle 20">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3144CE2B-CB5D-754C-AC69-34A010758DE7}"/>
              </a:ext>
            </a:extLst>
          </p:cNvPr>
          <p:cNvSpPr>
            <a:spLocks noGrp="1"/>
          </p:cNvSpPr>
          <p:nvPr>
            <p:ph type="title"/>
          </p:nvPr>
        </p:nvSpPr>
        <p:spPr>
          <a:xfrm>
            <a:off x="683609" y="764372"/>
            <a:ext cx="3173688" cy="5216013"/>
          </a:xfrm>
        </p:spPr>
        <p:txBody>
          <a:bodyPr vert="horz" lIns="91440" tIns="45720" rIns="91440" bIns="45720" rtlCol="0" anchor="ctr">
            <a:normAutofit/>
          </a:bodyPr>
          <a:lstStyle/>
          <a:p>
            <a:pPr algn="r"/>
            <a:r>
              <a:rPr lang="en-US" sz="4000" kern="1200" cap="all" baseline="0" dirty="0">
                <a:solidFill>
                  <a:schemeClr val="tx1"/>
                </a:solidFill>
                <a:latin typeface="+mj-lt"/>
                <a:ea typeface="+mj-ea"/>
                <a:cs typeface="+mj-cs"/>
              </a:rPr>
              <a:t>Module 8</a:t>
            </a:r>
          </a:p>
        </p:txBody>
      </p:sp>
      <p:cxnSp>
        <p:nvCxnSpPr>
          <p:cNvPr id="23" name="Straight Connector 22">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218F3B8B-7B20-D44D-BB4E-C0FDA6C1D84D}"/>
              </a:ext>
            </a:extLst>
          </p:cNvPr>
          <p:cNvSpPr>
            <a:spLocks noGrp="1"/>
          </p:cNvSpPr>
          <p:nvPr>
            <p:ph type="body" sz="half" idx="2"/>
          </p:nvPr>
        </p:nvSpPr>
        <p:spPr>
          <a:xfrm>
            <a:off x="4370138" y="764372"/>
            <a:ext cx="7086600" cy="5216013"/>
          </a:xfrm>
        </p:spPr>
        <p:txBody>
          <a:bodyPr vert="horz" lIns="91440" tIns="45720" rIns="91440" bIns="45720" rtlCol="0" anchor="ctr">
            <a:normAutofit/>
          </a:bodyPr>
          <a:lstStyle/>
          <a:p>
            <a:r>
              <a:rPr lang="en-US" sz="4000" kern="1200" dirty="0">
                <a:solidFill>
                  <a:schemeClr val="tx1"/>
                </a:solidFill>
                <a:latin typeface="+mj-lt"/>
                <a:ea typeface="+mn-ea"/>
                <a:cs typeface="+mn-cs"/>
              </a:rPr>
              <a:t>Decorators</a:t>
            </a:r>
          </a:p>
        </p:txBody>
      </p:sp>
    </p:spTree>
    <p:extLst>
      <p:ext uri="{BB962C8B-B14F-4D97-AF65-F5344CB8AC3E}">
        <p14:creationId xmlns:p14="http://schemas.microsoft.com/office/powerpoint/2010/main" val="33052739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7E572-FB86-344E-9E6C-560FDAC7CC4F}"/>
              </a:ext>
            </a:extLst>
          </p:cNvPr>
          <p:cNvSpPr>
            <a:spLocks noGrp="1"/>
          </p:cNvSpPr>
          <p:nvPr>
            <p:ph type="title"/>
          </p:nvPr>
        </p:nvSpPr>
        <p:spPr/>
        <p:txBody>
          <a:bodyPr/>
          <a:lstStyle/>
          <a:p>
            <a:r>
              <a:rPr lang="en-US" dirty="0"/>
              <a:t>Decorator Example</a:t>
            </a:r>
          </a:p>
        </p:txBody>
      </p:sp>
      <p:sp>
        <p:nvSpPr>
          <p:cNvPr id="4" name="Rectangle 3">
            <a:extLst>
              <a:ext uri="{FF2B5EF4-FFF2-40B4-BE49-F238E27FC236}">
                <a16:creationId xmlns:a16="http://schemas.microsoft.com/office/drawing/2014/main" id="{D1E6EB27-BB8E-7A4A-971B-7B4FC1BF8F8E}"/>
              </a:ext>
            </a:extLst>
          </p:cNvPr>
          <p:cNvSpPr/>
          <p:nvPr/>
        </p:nvSpPr>
        <p:spPr>
          <a:xfrm>
            <a:off x="685800" y="1845945"/>
            <a:ext cx="8858250" cy="4801314"/>
          </a:xfrm>
          <a:prstGeom prst="rect">
            <a:avLst/>
          </a:prstGeom>
        </p:spPr>
        <p:txBody>
          <a:bodyPr wrap="square">
            <a:spAutoFit/>
          </a:bodyPr>
          <a:lstStyle/>
          <a:p>
            <a:r>
              <a:rPr lang="en-US" dirty="0">
                <a:solidFill>
                  <a:srgbClr val="6A9955"/>
                </a:solidFill>
                <a:latin typeface="Menlo" panose="020B0609030804020204" pitchFamily="49" charset="0"/>
              </a:rPr>
              <a:t># Decorator example</a:t>
            </a:r>
            <a:endParaRPr lang="en-US" dirty="0">
              <a:solidFill>
                <a:srgbClr val="D4D4D4"/>
              </a:solidFill>
              <a:latin typeface="Menlo" panose="020B0609030804020204" pitchFamily="49" charset="0"/>
            </a:endParaRPr>
          </a:p>
          <a:p>
            <a:r>
              <a:rPr lang="en-US" dirty="0">
                <a:solidFill>
                  <a:srgbClr val="569CD6"/>
                </a:solidFill>
                <a:latin typeface="Menlo" panose="020B0609030804020204" pitchFamily="49" charset="0"/>
              </a:rPr>
              <a:t>def</a:t>
            </a:r>
            <a:r>
              <a:rPr lang="en-US" dirty="0">
                <a:solidFill>
                  <a:srgbClr val="D4D4D4"/>
                </a:solidFill>
                <a:latin typeface="Menlo" panose="020B0609030804020204" pitchFamily="49" charset="0"/>
              </a:rPr>
              <a:t> </a:t>
            </a:r>
            <a:r>
              <a:rPr lang="en-US" dirty="0" err="1">
                <a:solidFill>
                  <a:srgbClr val="DCDCAA"/>
                </a:solidFill>
                <a:latin typeface="Menlo" panose="020B0609030804020204" pitchFamily="49" charset="0"/>
              </a:rPr>
              <a:t>my_decorator</a:t>
            </a:r>
            <a:r>
              <a:rPr lang="en-US" dirty="0">
                <a:solidFill>
                  <a:srgbClr val="D4D4D4"/>
                </a:solidFill>
                <a:latin typeface="Menlo" panose="020B0609030804020204" pitchFamily="49" charset="0"/>
              </a:rPr>
              <a:t>(</a:t>
            </a:r>
            <a:r>
              <a:rPr lang="en-US" dirty="0" err="1">
                <a:solidFill>
                  <a:srgbClr val="9CDCFE"/>
                </a:solidFill>
                <a:latin typeface="Menlo" panose="020B0609030804020204" pitchFamily="49" charset="0"/>
              </a:rPr>
              <a:t>func</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a:solidFill>
                  <a:srgbClr val="569CD6"/>
                </a:solidFill>
                <a:latin typeface="Menlo" panose="020B0609030804020204" pitchFamily="49" charset="0"/>
              </a:rPr>
              <a:t>def</a:t>
            </a:r>
            <a:r>
              <a:rPr lang="en-US" dirty="0">
                <a:solidFill>
                  <a:srgbClr val="D4D4D4"/>
                </a:solidFill>
                <a:latin typeface="Menlo" panose="020B0609030804020204" pitchFamily="49" charset="0"/>
              </a:rPr>
              <a:t> </a:t>
            </a:r>
            <a:r>
              <a:rPr lang="en-US" dirty="0">
                <a:solidFill>
                  <a:srgbClr val="DCDCAA"/>
                </a:solidFill>
                <a:latin typeface="Menlo" panose="020B0609030804020204" pitchFamily="49" charset="0"/>
              </a:rPr>
              <a:t>wrapper</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a:solidFill>
                  <a:srgbClr val="DCDCAA"/>
                </a:solidFill>
                <a:latin typeface="Menlo" panose="020B0609030804020204" pitchFamily="49" charset="0"/>
              </a:rPr>
              <a:t>print</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"We are able to add code before the function."</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err="1">
                <a:solidFill>
                  <a:srgbClr val="D4D4D4"/>
                </a:solidFill>
                <a:latin typeface="Menlo" panose="020B0609030804020204" pitchFamily="49" charset="0"/>
              </a:rPr>
              <a:t>func</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a:solidFill>
                  <a:srgbClr val="DCDCAA"/>
                </a:solidFill>
                <a:latin typeface="Menlo" panose="020B0609030804020204" pitchFamily="49" charset="0"/>
              </a:rPr>
              <a:t>print</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"We are able to add code after the function."</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p>
          <a:p>
            <a:r>
              <a:rPr lang="en-US" dirty="0">
                <a:solidFill>
                  <a:srgbClr val="D4D4D4"/>
                </a:solidFill>
                <a:latin typeface="Menlo" panose="020B0609030804020204" pitchFamily="49" charset="0"/>
              </a:rPr>
              <a:t>    </a:t>
            </a:r>
            <a:r>
              <a:rPr lang="en-US" dirty="0">
                <a:solidFill>
                  <a:srgbClr val="C586C0"/>
                </a:solidFill>
                <a:latin typeface="Menlo" panose="020B0609030804020204" pitchFamily="49" charset="0"/>
              </a:rPr>
              <a:t>return</a:t>
            </a:r>
            <a:r>
              <a:rPr lang="en-US" dirty="0">
                <a:solidFill>
                  <a:srgbClr val="D4D4D4"/>
                </a:solidFill>
                <a:latin typeface="Menlo" panose="020B0609030804020204" pitchFamily="49" charset="0"/>
              </a:rPr>
              <a:t> wrapper</a:t>
            </a:r>
          </a:p>
          <a:p>
            <a:br>
              <a:rPr lang="en-US" dirty="0">
                <a:solidFill>
                  <a:srgbClr val="D4D4D4"/>
                </a:solidFill>
                <a:latin typeface="Menlo" panose="020B0609030804020204" pitchFamily="49" charset="0"/>
              </a:rPr>
            </a:br>
            <a:r>
              <a:rPr lang="en-US" dirty="0">
                <a:solidFill>
                  <a:srgbClr val="569CD6"/>
                </a:solidFill>
                <a:latin typeface="Menlo" panose="020B0609030804020204" pitchFamily="49" charset="0"/>
              </a:rPr>
              <a:t>def</a:t>
            </a:r>
            <a:r>
              <a:rPr lang="en-US" dirty="0">
                <a:solidFill>
                  <a:srgbClr val="D4D4D4"/>
                </a:solidFill>
                <a:latin typeface="Menlo" panose="020B0609030804020204" pitchFamily="49" charset="0"/>
              </a:rPr>
              <a:t> </a:t>
            </a:r>
            <a:r>
              <a:rPr lang="en-US" dirty="0" err="1">
                <a:solidFill>
                  <a:srgbClr val="DCDCAA"/>
                </a:solidFill>
                <a:latin typeface="Menlo" panose="020B0609030804020204" pitchFamily="49" charset="0"/>
              </a:rPr>
              <a:t>my_function</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a:solidFill>
                  <a:srgbClr val="DCDCAA"/>
                </a:solidFill>
                <a:latin typeface="Menlo" panose="020B0609030804020204" pitchFamily="49" charset="0"/>
              </a:rPr>
              <a:t>print</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'Hello World!'</a:t>
            </a:r>
            <a:r>
              <a:rPr lang="en-US" dirty="0">
                <a:solidFill>
                  <a:srgbClr val="D4D4D4"/>
                </a:solidFill>
                <a:latin typeface="Menlo" panose="020B0609030804020204" pitchFamily="49" charset="0"/>
              </a:rPr>
              <a:t>)</a:t>
            </a:r>
          </a:p>
          <a:p>
            <a:br>
              <a:rPr lang="en-US" dirty="0">
                <a:solidFill>
                  <a:srgbClr val="D4D4D4"/>
                </a:solidFill>
                <a:latin typeface="Menlo" panose="020B0609030804020204" pitchFamily="49" charset="0"/>
              </a:rPr>
            </a:br>
            <a:r>
              <a:rPr lang="en-US" dirty="0" err="1">
                <a:solidFill>
                  <a:srgbClr val="D4D4D4"/>
                </a:solidFill>
                <a:latin typeface="Menlo" panose="020B0609030804020204" pitchFamily="49" charset="0"/>
              </a:rPr>
              <a:t>my_function</a:t>
            </a:r>
            <a:r>
              <a:rPr lang="en-US" dirty="0">
                <a:solidFill>
                  <a:srgbClr val="D4D4D4"/>
                </a:solidFill>
                <a:latin typeface="Menlo" panose="020B0609030804020204" pitchFamily="49" charset="0"/>
              </a:rPr>
              <a:t> = </a:t>
            </a:r>
            <a:r>
              <a:rPr lang="en-US" dirty="0" err="1">
                <a:solidFill>
                  <a:srgbClr val="D4D4D4"/>
                </a:solidFill>
                <a:latin typeface="Menlo" panose="020B0609030804020204" pitchFamily="49" charset="0"/>
              </a:rPr>
              <a:t>my_decorator</a:t>
            </a:r>
            <a:r>
              <a:rPr lang="en-US" dirty="0">
                <a:solidFill>
                  <a:srgbClr val="D4D4D4"/>
                </a:solidFill>
                <a:latin typeface="Menlo" panose="020B0609030804020204" pitchFamily="49" charset="0"/>
              </a:rPr>
              <a:t>(</a:t>
            </a:r>
            <a:r>
              <a:rPr lang="en-US" dirty="0" err="1">
                <a:solidFill>
                  <a:srgbClr val="D4D4D4"/>
                </a:solidFill>
                <a:latin typeface="Menlo" panose="020B0609030804020204" pitchFamily="49" charset="0"/>
              </a:rPr>
              <a:t>my_function</a:t>
            </a:r>
            <a:r>
              <a:rPr lang="en-US" dirty="0">
                <a:solidFill>
                  <a:srgbClr val="D4D4D4"/>
                </a:solidFill>
                <a:latin typeface="Menlo" panose="020B0609030804020204" pitchFamily="49" charset="0"/>
              </a:rPr>
              <a:t>)</a:t>
            </a:r>
          </a:p>
          <a:p>
            <a:r>
              <a:rPr lang="en-US" dirty="0" err="1">
                <a:solidFill>
                  <a:srgbClr val="D4D4D4"/>
                </a:solidFill>
                <a:latin typeface="Menlo" panose="020B0609030804020204" pitchFamily="49" charset="0"/>
              </a:rPr>
              <a:t>my_function</a:t>
            </a:r>
            <a:r>
              <a:rPr lang="en-US" dirty="0">
                <a:solidFill>
                  <a:srgbClr val="D4D4D4"/>
                </a:solidFill>
                <a:latin typeface="Menlo" panose="020B0609030804020204" pitchFamily="49" charset="0"/>
              </a:rPr>
              <a:t>()</a:t>
            </a:r>
          </a:p>
          <a:p>
            <a:br>
              <a:rPr lang="en-US" dirty="0">
                <a:solidFill>
                  <a:srgbClr val="D4D4D4"/>
                </a:solidFill>
                <a:latin typeface="Menlo" panose="020B0609030804020204" pitchFamily="49" charset="0"/>
              </a:rPr>
            </a:br>
            <a:br>
              <a:rPr lang="en-US" dirty="0">
                <a:solidFill>
                  <a:srgbClr val="D4D4D4"/>
                </a:solidFill>
                <a:latin typeface="Menlo" panose="020B0609030804020204" pitchFamily="49" charset="0"/>
              </a:rPr>
            </a:br>
            <a:endParaRPr lang="en-US"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23046596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05BA-807C-6349-86D4-BEE704F8046F}"/>
              </a:ext>
            </a:extLst>
          </p:cNvPr>
          <p:cNvSpPr>
            <a:spLocks noGrp="1"/>
          </p:cNvSpPr>
          <p:nvPr>
            <p:ph type="title"/>
          </p:nvPr>
        </p:nvSpPr>
        <p:spPr/>
        <p:txBody>
          <a:bodyPr/>
          <a:lstStyle/>
          <a:p>
            <a:r>
              <a:rPr lang="en-US" dirty="0"/>
              <a:t>Okay, Now as </a:t>
            </a:r>
            <a:br>
              <a:rPr lang="en-US" dirty="0"/>
            </a:br>
            <a:r>
              <a:rPr lang="en-US" dirty="0"/>
              <a:t>a real decorator</a:t>
            </a:r>
          </a:p>
        </p:txBody>
      </p:sp>
      <p:sp>
        <p:nvSpPr>
          <p:cNvPr id="5" name="Rectangle 4">
            <a:extLst>
              <a:ext uri="{FF2B5EF4-FFF2-40B4-BE49-F238E27FC236}">
                <a16:creationId xmlns:a16="http://schemas.microsoft.com/office/drawing/2014/main" id="{668031F4-6F7E-094D-A327-1AB5A48F0C65}"/>
              </a:ext>
            </a:extLst>
          </p:cNvPr>
          <p:cNvSpPr/>
          <p:nvPr/>
        </p:nvSpPr>
        <p:spPr>
          <a:xfrm>
            <a:off x="762000" y="2314992"/>
            <a:ext cx="10744200" cy="3693319"/>
          </a:xfrm>
          <a:prstGeom prst="rect">
            <a:avLst/>
          </a:prstGeom>
        </p:spPr>
        <p:txBody>
          <a:bodyPr wrap="square">
            <a:spAutoFit/>
          </a:bodyPr>
          <a:lstStyle/>
          <a:p>
            <a:r>
              <a:rPr lang="en-US" dirty="0">
                <a:solidFill>
                  <a:srgbClr val="6A9955"/>
                </a:solidFill>
                <a:latin typeface="Menlo" panose="020B0609030804020204" pitchFamily="49" charset="0"/>
              </a:rPr>
              <a:t># Decorator example</a:t>
            </a:r>
            <a:endParaRPr lang="en-US" dirty="0">
              <a:solidFill>
                <a:srgbClr val="D4D4D4"/>
              </a:solidFill>
              <a:latin typeface="Menlo" panose="020B0609030804020204" pitchFamily="49" charset="0"/>
            </a:endParaRPr>
          </a:p>
          <a:p>
            <a:r>
              <a:rPr lang="en-US" dirty="0">
                <a:solidFill>
                  <a:srgbClr val="569CD6"/>
                </a:solidFill>
                <a:latin typeface="Menlo" panose="020B0609030804020204" pitchFamily="49" charset="0"/>
              </a:rPr>
              <a:t>def</a:t>
            </a:r>
            <a:r>
              <a:rPr lang="en-US" dirty="0">
                <a:solidFill>
                  <a:srgbClr val="D4D4D4"/>
                </a:solidFill>
                <a:latin typeface="Menlo" panose="020B0609030804020204" pitchFamily="49" charset="0"/>
              </a:rPr>
              <a:t> </a:t>
            </a:r>
            <a:r>
              <a:rPr lang="en-US" dirty="0" err="1">
                <a:solidFill>
                  <a:srgbClr val="DCDCAA"/>
                </a:solidFill>
                <a:latin typeface="Menlo" panose="020B0609030804020204" pitchFamily="49" charset="0"/>
              </a:rPr>
              <a:t>my_decorator</a:t>
            </a:r>
            <a:r>
              <a:rPr lang="en-US" dirty="0">
                <a:solidFill>
                  <a:srgbClr val="D4D4D4"/>
                </a:solidFill>
                <a:latin typeface="Menlo" panose="020B0609030804020204" pitchFamily="49" charset="0"/>
              </a:rPr>
              <a:t>(</a:t>
            </a:r>
            <a:r>
              <a:rPr lang="en-US" dirty="0" err="1">
                <a:solidFill>
                  <a:srgbClr val="9CDCFE"/>
                </a:solidFill>
                <a:latin typeface="Menlo" panose="020B0609030804020204" pitchFamily="49" charset="0"/>
              </a:rPr>
              <a:t>func</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a:solidFill>
                  <a:srgbClr val="569CD6"/>
                </a:solidFill>
                <a:latin typeface="Menlo" panose="020B0609030804020204" pitchFamily="49" charset="0"/>
              </a:rPr>
              <a:t>def</a:t>
            </a:r>
            <a:r>
              <a:rPr lang="en-US" dirty="0">
                <a:solidFill>
                  <a:srgbClr val="D4D4D4"/>
                </a:solidFill>
                <a:latin typeface="Menlo" panose="020B0609030804020204" pitchFamily="49" charset="0"/>
              </a:rPr>
              <a:t> </a:t>
            </a:r>
            <a:r>
              <a:rPr lang="en-US" dirty="0">
                <a:solidFill>
                  <a:srgbClr val="DCDCAA"/>
                </a:solidFill>
                <a:latin typeface="Menlo" panose="020B0609030804020204" pitchFamily="49" charset="0"/>
              </a:rPr>
              <a:t>wrapper</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a:solidFill>
                  <a:srgbClr val="DCDCAA"/>
                </a:solidFill>
                <a:latin typeface="Menlo" panose="020B0609030804020204" pitchFamily="49" charset="0"/>
              </a:rPr>
              <a:t>print</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"We are able to add code before the function."</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err="1">
                <a:solidFill>
                  <a:srgbClr val="D4D4D4"/>
                </a:solidFill>
                <a:latin typeface="Menlo" panose="020B0609030804020204" pitchFamily="49" charset="0"/>
              </a:rPr>
              <a:t>func</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a:solidFill>
                  <a:srgbClr val="DCDCAA"/>
                </a:solidFill>
                <a:latin typeface="Menlo" panose="020B0609030804020204" pitchFamily="49" charset="0"/>
              </a:rPr>
              <a:t>print</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"We are able to add code after the function."</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a:solidFill>
                  <a:srgbClr val="C586C0"/>
                </a:solidFill>
                <a:latin typeface="Menlo" panose="020B0609030804020204" pitchFamily="49" charset="0"/>
              </a:rPr>
              <a:t>return</a:t>
            </a:r>
            <a:r>
              <a:rPr lang="en-US" dirty="0">
                <a:solidFill>
                  <a:srgbClr val="D4D4D4"/>
                </a:solidFill>
                <a:latin typeface="Menlo" panose="020B0609030804020204" pitchFamily="49" charset="0"/>
              </a:rPr>
              <a:t> wrapper</a:t>
            </a:r>
          </a:p>
          <a:p>
            <a:br>
              <a:rPr lang="en-US" dirty="0">
                <a:solidFill>
                  <a:srgbClr val="D4D4D4"/>
                </a:solidFill>
                <a:latin typeface="Menlo" panose="020B0609030804020204" pitchFamily="49" charset="0"/>
              </a:rPr>
            </a:br>
            <a:r>
              <a:rPr lang="en-US" dirty="0">
                <a:solidFill>
                  <a:srgbClr val="DCDCAA"/>
                </a:solidFill>
                <a:latin typeface="Menlo" panose="020B0609030804020204" pitchFamily="49" charset="0"/>
              </a:rPr>
              <a:t>@</a:t>
            </a:r>
            <a:r>
              <a:rPr lang="en-US" dirty="0" err="1">
                <a:solidFill>
                  <a:srgbClr val="DCDCAA"/>
                </a:solidFill>
                <a:latin typeface="Menlo" panose="020B0609030804020204" pitchFamily="49" charset="0"/>
              </a:rPr>
              <a:t>my_decorator</a:t>
            </a:r>
            <a:endParaRPr lang="en-US" dirty="0">
              <a:solidFill>
                <a:srgbClr val="D4D4D4"/>
              </a:solidFill>
              <a:latin typeface="Menlo" panose="020B0609030804020204" pitchFamily="49" charset="0"/>
            </a:endParaRPr>
          </a:p>
          <a:p>
            <a:r>
              <a:rPr lang="en-US" dirty="0">
                <a:solidFill>
                  <a:srgbClr val="569CD6"/>
                </a:solidFill>
                <a:latin typeface="Menlo" panose="020B0609030804020204" pitchFamily="49" charset="0"/>
              </a:rPr>
              <a:t>def</a:t>
            </a:r>
            <a:r>
              <a:rPr lang="en-US" dirty="0">
                <a:solidFill>
                  <a:srgbClr val="D4D4D4"/>
                </a:solidFill>
                <a:latin typeface="Menlo" panose="020B0609030804020204" pitchFamily="49" charset="0"/>
              </a:rPr>
              <a:t> </a:t>
            </a:r>
            <a:r>
              <a:rPr lang="en-US" dirty="0" err="1">
                <a:solidFill>
                  <a:srgbClr val="DCDCAA"/>
                </a:solidFill>
                <a:latin typeface="Menlo" panose="020B0609030804020204" pitchFamily="49" charset="0"/>
              </a:rPr>
              <a:t>my_function</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a:solidFill>
                  <a:srgbClr val="DCDCAA"/>
                </a:solidFill>
                <a:latin typeface="Menlo" panose="020B0609030804020204" pitchFamily="49" charset="0"/>
              </a:rPr>
              <a:t>print</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'Hello World!'</a:t>
            </a:r>
            <a:r>
              <a:rPr lang="en-US" dirty="0">
                <a:solidFill>
                  <a:srgbClr val="D4D4D4"/>
                </a:solidFill>
                <a:latin typeface="Menlo" panose="020B0609030804020204" pitchFamily="49" charset="0"/>
              </a:rPr>
              <a:t>)</a:t>
            </a:r>
          </a:p>
          <a:p>
            <a:br>
              <a:rPr lang="en-US" dirty="0">
                <a:solidFill>
                  <a:srgbClr val="D4D4D4"/>
                </a:solidFill>
                <a:latin typeface="Menlo" panose="020B0609030804020204" pitchFamily="49" charset="0"/>
              </a:rPr>
            </a:br>
            <a:r>
              <a:rPr lang="en-US" dirty="0" err="1">
                <a:solidFill>
                  <a:srgbClr val="D4D4D4"/>
                </a:solidFill>
                <a:latin typeface="Menlo" panose="020B0609030804020204" pitchFamily="49" charset="0"/>
              </a:rPr>
              <a:t>my_function</a:t>
            </a:r>
            <a:r>
              <a:rPr lang="en-US" dirty="0">
                <a:solidFill>
                  <a:srgbClr val="D4D4D4"/>
                </a:solidFill>
                <a:latin typeface="Menlo" panose="020B0609030804020204" pitchFamily="49" charset="0"/>
              </a:rPr>
              <a:t>()</a:t>
            </a:r>
            <a:endParaRPr lang="en-US"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313531426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F806-FEA3-F74B-B157-9F2927EA9E3B}"/>
              </a:ext>
            </a:extLst>
          </p:cNvPr>
          <p:cNvSpPr>
            <a:spLocks noGrp="1"/>
          </p:cNvSpPr>
          <p:nvPr>
            <p:ph type="title"/>
          </p:nvPr>
        </p:nvSpPr>
        <p:spPr/>
        <p:txBody>
          <a:bodyPr/>
          <a:lstStyle/>
          <a:p>
            <a:r>
              <a:rPr lang="en-US" dirty="0"/>
              <a:t>Full Fledged </a:t>
            </a:r>
            <a:br>
              <a:rPr lang="en-US" dirty="0"/>
            </a:br>
            <a:r>
              <a:rPr lang="en-US" dirty="0"/>
              <a:t>	Decorator Pattern</a:t>
            </a:r>
          </a:p>
        </p:txBody>
      </p:sp>
      <p:sp>
        <p:nvSpPr>
          <p:cNvPr id="5" name="Rectangle 4">
            <a:extLst>
              <a:ext uri="{FF2B5EF4-FFF2-40B4-BE49-F238E27FC236}">
                <a16:creationId xmlns:a16="http://schemas.microsoft.com/office/drawing/2014/main" id="{E7DE8354-9FB9-AA48-BA3C-FACAF6EF6A15}"/>
              </a:ext>
            </a:extLst>
          </p:cNvPr>
          <p:cNvSpPr/>
          <p:nvPr/>
        </p:nvSpPr>
        <p:spPr>
          <a:xfrm>
            <a:off x="685800" y="1846310"/>
            <a:ext cx="10820400" cy="3693319"/>
          </a:xfrm>
          <a:prstGeom prst="rect">
            <a:avLst/>
          </a:prstGeom>
        </p:spPr>
        <p:txBody>
          <a:bodyPr wrap="square">
            <a:spAutoFit/>
          </a:bodyPr>
          <a:lstStyle/>
          <a:p>
            <a:r>
              <a:rPr lang="en-US" dirty="0">
                <a:solidFill>
                  <a:srgbClr val="6A9955"/>
                </a:solidFill>
                <a:latin typeface="Menlo" panose="020B0609030804020204" pitchFamily="49" charset="0"/>
              </a:rPr>
              <a:t># Decorator example</a:t>
            </a:r>
            <a:endParaRPr lang="en-US" dirty="0">
              <a:solidFill>
                <a:srgbClr val="D4D4D4"/>
              </a:solidFill>
              <a:latin typeface="Menlo" panose="020B0609030804020204" pitchFamily="49" charset="0"/>
            </a:endParaRPr>
          </a:p>
          <a:p>
            <a:r>
              <a:rPr lang="en-US" dirty="0">
                <a:solidFill>
                  <a:srgbClr val="569CD6"/>
                </a:solidFill>
                <a:latin typeface="Menlo" panose="020B0609030804020204" pitchFamily="49" charset="0"/>
              </a:rPr>
              <a:t>def</a:t>
            </a:r>
            <a:r>
              <a:rPr lang="en-US" dirty="0">
                <a:solidFill>
                  <a:srgbClr val="D4D4D4"/>
                </a:solidFill>
                <a:latin typeface="Menlo" panose="020B0609030804020204" pitchFamily="49" charset="0"/>
              </a:rPr>
              <a:t> </a:t>
            </a:r>
            <a:r>
              <a:rPr lang="en-US" dirty="0" err="1">
                <a:solidFill>
                  <a:srgbClr val="DCDCAA"/>
                </a:solidFill>
                <a:latin typeface="Menlo" panose="020B0609030804020204" pitchFamily="49" charset="0"/>
              </a:rPr>
              <a:t>my_decorator</a:t>
            </a:r>
            <a:r>
              <a:rPr lang="en-US" dirty="0">
                <a:solidFill>
                  <a:srgbClr val="D4D4D4"/>
                </a:solidFill>
                <a:latin typeface="Menlo" panose="020B0609030804020204" pitchFamily="49" charset="0"/>
              </a:rPr>
              <a:t>(</a:t>
            </a:r>
            <a:r>
              <a:rPr lang="en-US" dirty="0" err="1">
                <a:solidFill>
                  <a:srgbClr val="9CDCFE"/>
                </a:solidFill>
                <a:latin typeface="Menlo" panose="020B0609030804020204" pitchFamily="49" charset="0"/>
              </a:rPr>
              <a:t>func</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a:solidFill>
                  <a:srgbClr val="569CD6"/>
                </a:solidFill>
                <a:latin typeface="Menlo" panose="020B0609030804020204" pitchFamily="49" charset="0"/>
              </a:rPr>
              <a:t>def</a:t>
            </a:r>
            <a:r>
              <a:rPr lang="en-US" dirty="0">
                <a:solidFill>
                  <a:srgbClr val="D4D4D4"/>
                </a:solidFill>
                <a:latin typeface="Menlo" panose="020B0609030804020204" pitchFamily="49" charset="0"/>
              </a:rPr>
              <a:t> </a:t>
            </a:r>
            <a:r>
              <a:rPr lang="en-US" dirty="0">
                <a:solidFill>
                  <a:srgbClr val="DCDCAA"/>
                </a:solidFill>
                <a:latin typeface="Menlo" panose="020B0609030804020204" pitchFamily="49" charset="0"/>
              </a:rPr>
              <a:t>wrapper</a:t>
            </a:r>
            <a:r>
              <a:rPr lang="en-US" dirty="0">
                <a:solidFill>
                  <a:srgbClr val="D4D4D4"/>
                </a:solidFill>
                <a:latin typeface="Menlo" panose="020B0609030804020204" pitchFamily="49" charset="0"/>
              </a:rPr>
              <a:t>(*</a:t>
            </a:r>
            <a:r>
              <a:rPr lang="en-US" dirty="0" err="1">
                <a:solidFill>
                  <a:srgbClr val="9CDCFE"/>
                </a:solidFill>
                <a:latin typeface="Menlo" panose="020B0609030804020204" pitchFamily="49" charset="0"/>
              </a:rPr>
              <a:t>args</a:t>
            </a:r>
            <a:r>
              <a:rPr lang="en-US" dirty="0">
                <a:solidFill>
                  <a:srgbClr val="D4D4D4"/>
                </a:solidFill>
                <a:latin typeface="Menlo" panose="020B0609030804020204" pitchFamily="49" charset="0"/>
              </a:rPr>
              <a:t>, **</a:t>
            </a:r>
            <a:r>
              <a:rPr lang="en-US" dirty="0" err="1">
                <a:solidFill>
                  <a:srgbClr val="9CDCFE"/>
                </a:solidFill>
                <a:latin typeface="Menlo" panose="020B0609030804020204" pitchFamily="49" charset="0"/>
              </a:rPr>
              <a:t>kwargs</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a:solidFill>
                  <a:srgbClr val="DCDCAA"/>
                </a:solidFill>
                <a:latin typeface="Menlo" panose="020B0609030804020204" pitchFamily="49" charset="0"/>
              </a:rPr>
              <a:t>print</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"We are able to add code before the function."</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err="1">
                <a:solidFill>
                  <a:srgbClr val="D4D4D4"/>
                </a:solidFill>
                <a:latin typeface="Menlo" panose="020B0609030804020204" pitchFamily="49" charset="0"/>
              </a:rPr>
              <a:t>func</a:t>
            </a:r>
            <a:r>
              <a:rPr lang="en-US" dirty="0">
                <a:solidFill>
                  <a:srgbClr val="D4D4D4"/>
                </a:solidFill>
                <a:latin typeface="Menlo" panose="020B0609030804020204" pitchFamily="49" charset="0"/>
              </a:rPr>
              <a:t>(*</a:t>
            </a:r>
            <a:r>
              <a:rPr lang="en-US" dirty="0" err="1">
                <a:solidFill>
                  <a:srgbClr val="D4D4D4"/>
                </a:solidFill>
                <a:latin typeface="Menlo" panose="020B0609030804020204" pitchFamily="49" charset="0"/>
              </a:rPr>
              <a:t>args</a:t>
            </a:r>
            <a:r>
              <a:rPr lang="en-US" dirty="0">
                <a:solidFill>
                  <a:srgbClr val="D4D4D4"/>
                </a:solidFill>
                <a:latin typeface="Menlo" panose="020B0609030804020204" pitchFamily="49" charset="0"/>
              </a:rPr>
              <a:t>, **</a:t>
            </a:r>
            <a:r>
              <a:rPr lang="en-US" dirty="0" err="1">
                <a:solidFill>
                  <a:srgbClr val="D4D4D4"/>
                </a:solidFill>
                <a:latin typeface="Menlo" panose="020B0609030804020204" pitchFamily="49" charset="0"/>
              </a:rPr>
              <a:t>kwargs</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a:solidFill>
                  <a:srgbClr val="DCDCAA"/>
                </a:solidFill>
                <a:latin typeface="Menlo" panose="020B0609030804020204" pitchFamily="49" charset="0"/>
              </a:rPr>
              <a:t>print</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"We are able to add code after the function."</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a:solidFill>
                  <a:srgbClr val="C586C0"/>
                </a:solidFill>
                <a:latin typeface="Menlo" panose="020B0609030804020204" pitchFamily="49" charset="0"/>
              </a:rPr>
              <a:t>return</a:t>
            </a:r>
            <a:r>
              <a:rPr lang="en-US" dirty="0">
                <a:solidFill>
                  <a:srgbClr val="D4D4D4"/>
                </a:solidFill>
                <a:latin typeface="Menlo" panose="020B0609030804020204" pitchFamily="49" charset="0"/>
              </a:rPr>
              <a:t> wrapper</a:t>
            </a:r>
          </a:p>
          <a:p>
            <a:br>
              <a:rPr lang="en-US" dirty="0">
                <a:solidFill>
                  <a:srgbClr val="D4D4D4"/>
                </a:solidFill>
                <a:latin typeface="Menlo" panose="020B0609030804020204" pitchFamily="49" charset="0"/>
              </a:rPr>
            </a:br>
            <a:r>
              <a:rPr lang="en-US" dirty="0">
                <a:solidFill>
                  <a:srgbClr val="DCDCAA"/>
                </a:solidFill>
                <a:latin typeface="Menlo" panose="020B0609030804020204" pitchFamily="49" charset="0"/>
              </a:rPr>
              <a:t>@</a:t>
            </a:r>
            <a:r>
              <a:rPr lang="en-US" dirty="0" err="1">
                <a:solidFill>
                  <a:srgbClr val="DCDCAA"/>
                </a:solidFill>
                <a:latin typeface="Menlo" panose="020B0609030804020204" pitchFamily="49" charset="0"/>
              </a:rPr>
              <a:t>my_decorator</a:t>
            </a:r>
            <a:endParaRPr lang="en-US" dirty="0">
              <a:solidFill>
                <a:srgbClr val="D4D4D4"/>
              </a:solidFill>
              <a:latin typeface="Menlo" panose="020B0609030804020204" pitchFamily="49" charset="0"/>
            </a:endParaRPr>
          </a:p>
          <a:p>
            <a:r>
              <a:rPr lang="en-US" dirty="0">
                <a:solidFill>
                  <a:srgbClr val="569CD6"/>
                </a:solidFill>
                <a:latin typeface="Menlo" panose="020B0609030804020204" pitchFamily="49" charset="0"/>
              </a:rPr>
              <a:t>def</a:t>
            </a:r>
            <a:r>
              <a:rPr lang="en-US" dirty="0">
                <a:solidFill>
                  <a:srgbClr val="D4D4D4"/>
                </a:solidFill>
                <a:latin typeface="Menlo" panose="020B0609030804020204" pitchFamily="49" charset="0"/>
              </a:rPr>
              <a:t> </a:t>
            </a:r>
            <a:r>
              <a:rPr lang="en-US" dirty="0" err="1">
                <a:solidFill>
                  <a:srgbClr val="DCDCAA"/>
                </a:solidFill>
                <a:latin typeface="Menlo" panose="020B0609030804020204" pitchFamily="49" charset="0"/>
              </a:rPr>
              <a:t>my_function</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a:solidFill>
                  <a:srgbClr val="DCDCAA"/>
                </a:solidFill>
                <a:latin typeface="Menlo" panose="020B0609030804020204" pitchFamily="49" charset="0"/>
              </a:rPr>
              <a:t>print</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'Hello World!'</a:t>
            </a:r>
            <a:r>
              <a:rPr lang="en-US" dirty="0">
                <a:solidFill>
                  <a:srgbClr val="D4D4D4"/>
                </a:solidFill>
                <a:latin typeface="Menlo" panose="020B0609030804020204" pitchFamily="49" charset="0"/>
              </a:rPr>
              <a:t>)</a:t>
            </a:r>
          </a:p>
          <a:p>
            <a:br>
              <a:rPr lang="en-US" dirty="0">
                <a:solidFill>
                  <a:srgbClr val="D4D4D4"/>
                </a:solidFill>
                <a:latin typeface="Menlo" panose="020B0609030804020204" pitchFamily="49" charset="0"/>
              </a:rPr>
            </a:br>
            <a:r>
              <a:rPr lang="en-US" dirty="0" err="1">
                <a:solidFill>
                  <a:srgbClr val="D4D4D4"/>
                </a:solidFill>
                <a:latin typeface="Menlo" panose="020B0609030804020204" pitchFamily="49" charset="0"/>
              </a:rPr>
              <a:t>my_function</a:t>
            </a:r>
            <a:r>
              <a:rPr lang="en-US" dirty="0">
                <a:solidFill>
                  <a:srgbClr val="D4D4D4"/>
                </a:solidFill>
                <a:latin typeface="Menlo" panose="020B0609030804020204" pitchFamily="49" charset="0"/>
              </a:rPr>
              <a:t>()</a:t>
            </a:r>
            <a:endParaRPr lang="en-US"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349365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C25BD-DA23-4E49-950E-99FF0CCE77E2}"/>
              </a:ext>
            </a:extLst>
          </p:cNvPr>
          <p:cNvSpPr>
            <a:spLocks noGrp="1"/>
          </p:cNvSpPr>
          <p:nvPr>
            <p:ph type="title"/>
          </p:nvPr>
        </p:nvSpPr>
        <p:spPr/>
        <p:txBody>
          <a:bodyPr/>
          <a:lstStyle/>
          <a:p>
            <a:r>
              <a:rPr lang="en-US" dirty="0"/>
              <a:t>But wait, how do I customize the decorator</a:t>
            </a:r>
          </a:p>
        </p:txBody>
      </p:sp>
      <p:sp>
        <p:nvSpPr>
          <p:cNvPr id="5" name="Rectangle 4">
            <a:extLst>
              <a:ext uri="{FF2B5EF4-FFF2-40B4-BE49-F238E27FC236}">
                <a16:creationId xmlns:a16="http://schemas.microsoft.com/office/drawing/2014/main" id="{71732EAC-D47A-8B41-8EB9-2F2E79D824B3}"/>
              </a:ext>
            </a:extLst>
          </p:cNvPr>
          <p:cNvSpPr/>
          <p:nvPr/>
        </p:nvSpPr>
        <p:spPr>
          <a:xfrm>
            <a:off x="1343025" y="2123309"/>
            <a:ext cx="9505950" cy="3970318"/>
          </a:xfrm>
          <a:prstGeom prst="rect">
            <a:avLst/>
          </a:prstGeom>
        </p:spPr>
        <p:txBody>
          <a:bodyPr wrap="square">
            <a:spAutoFit/>
          </a:bodyPr>
          <a:lstStyle/>
          <a:p>
            <a:r>
              <a:rPr lang="en-US" dirty="0">
                <a:solidFill>
                  <a:srgbClr val="6A9955"/>
                </a:solidFill>
                <a:latin typeface="Menlo" panose="020B0609030804020204" pitchFamily="49" charset="0"/>
              </a:rPr>
              <a:t># Decorator with parameters example</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    </a:t>
            </a:r>
            <a:r>
              <a:rPr lang="en-US" dirty="0">
                <a:solidFill>
                  <a:srgbClr val="569CD6"/>
                </a:solidFill>
                <a:latin typeface="Menlo" panose="020B0609030804020204" pitchFamily="49" charset="0"/>
              </a:rPr>
              <a:t>def</a:t>
            </a:r>
            <a:r>
              <a:rPr lang="en-US" dirty="0">
                <a:solidFill>
                  <a:srgbClr val="D4D4D4"/>
                </a:solidFill>
                <a:latin typeface="Menlo" panose="020B0609030804020204" pitchFamily="49" charset="0"/>
              </a:rPr>
              <a:t> </a:t>
            </a:r>
            <a:r>
              <a:rPr lang="en-US" dirty="0" err="1">
                <a:solidFill>
                  <a:srgbClr val="DCDCAA"/>
                </a:solidFill>
                <a:latin typeface="Menlo" panose="020B0609030804020204" pitchFamily="49" charset="0"/>
              </a:rPr>
              <a:t>outer_wrapper</a:t>
            </a:r>
            <a:r>
              <a:rPr lang="en-US" dirty="0">
                <a:solidFill>
                  <a:srgbClr val="D4D4D4"/>
                </a:solidFill>
                <a:latin typeface="Menlo" panose="020B0609030804020204" pitchFamily="49" charset="0"/>
              </a:rPr>
              <a:t>(</a:t>
            </a:r>
            <a:r>
              <a:rPr lang="en-US" dirty="0">
                <a:solidFill>
                  <a:srgbClr val="9CDCFE"/>
                </a:solidFill>
                <a:latin typeface="Menlo" panose="020B0609030804020204" pitchFamily="49" charset="0"/>
              </a:rPr>
              <a:t>multiplier</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a:solidFill>
                  <a:srgbClr val="569CD6"/>
                </a:solidFill>
                <a:latin typeface="Menlo" panose="020B0609030804020204" pitchFamily="49" charset="0"/>
              </a:rPr>
              <a:t>def</a:t>
            </a:r>
            <a:r>
              <a:rPr lang="en-US" dirty="0">
                <a:solidFill>
                  <a:srgbClr val="D4D4D4"/>
                </a:solidFill>
                <a:latin typeface="Menlo" panose="020B0609030804020204" pitchFamily="49" charset="0"/>
              </a:rPr>
              <a:t> </a:t>
            </a:r>
            <a:r>
              <a:rPr lang="en-US" dirty="0" err="1">
                <a:solidFill>
                  <a:srgbClr val="DCDCAA"/>
                </a:solidFill>
                <a:latin typeface="Menlo" panose="020B0609030804020204" pitchFamily="49" charset="0"/>
              </a:rPr>
              <a:t>my_decorator</a:t>
            </a:r>
            <a:r>
              <a:rPr lang="en-US" dirty="0">
                <a:solidFill>
                  <a:srgbClr val="D4D4D4"/>
                </a:solidFill>
                <a:latin typeface="Menlo" panose="020B0609030804020204" pitchFamily="49" charset="0"/>
              </a:rPr>
              <a:t>(</a:t>
            </a:r>
            <a:r>
              <a:rPr lang="en-US" dirty="0" err="1">
                <a:solidFill>
                  <a:srgbClr val="9CDCFE"/>
                </a:solidFill>
                <a:latin typeface="Menlo" panose="020B0609030804020204" pitchFamily="49" charset="0"/>
              </a:rPr>
              <a:t>func</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a:solidFill>
                  <a:srgbClr val="569CD6"/>
                </a:solidFill>
                <a:latin typeface="Menlo" panose="020B0609030804020204" pitchFamily="49" charset="0"/>
              </a:rPr>
              <a:t>def</a:t>
            </a:r>
            <a:r>
              <a:rPr lang="en-US" dirty="0">
                <a:solidFill>
                  <a:srgbClr val="D4D4D4"/>
                </a:solidFill>
                <a:latin typeface="Menlo" panose="020B0609030804020204" pitchFamily="49" charset="0"/>
              </a:rPr>
              <a:t> </a:t>
            </a:r>
            <a:r>
              <a:rPr lang="en-US" dirty="0">
                <a:solidFill>
                  <a:srgbClr val="DCDCAA"/>
                </a:solidFill>
                <a:latin typeface="Menlo" panose="020B0609030804020204" pitchFamily="49" charset="0"/>
              </a:rPr>
              <a:t>wrapper</a:t>
            </a:r>
            <a:r>
              <a:rPr lang="en-US" dirty="0">
                <a:solidFill>
                  <a:srgbClr val="D4D4D4"/>
                </a:solidFill>
                <a:latin typeface="Menlo" panose="020B0609030804020204" pitchFamily="49" charset="0"/>
              </a:rPr>
              <a:t>(*</a:t>
            </a:r>
            <a:r>
              <a:rPr lang="en-US" dirty="0" err="1">
                <a:solidFill>
                  <a:srgbClr val="9CDCFE"/>
                </a:solidFill>
                <a:latin typeface="Menlo" panose="020B0609030804020204" pitchFamily="49" charset="0"/>
              </a:rPr>
              <a:t>args</a:t>
            </a:r>
            <a:r>
              <a:rPr lang="en-US" dirty="0">
                <a:solidFill>
                  <a:srgbClr val="D4D4D4"/>
                </a:solidFill>
                <a:latin typeface="Menlo" panose="020B0609030804020204" pitchFamily="49" charset="0"/>
              </a:rPr>
              <a:t>, **</a:t>
            </a:r>
            <a:r>
              <a:rPr lang="en-US" dirty="0" err="1">
                <a:solidFill>
                  <a:srgbClr val="9CDCFE"/>
                </a:solidFill>
                <a:latin typeface="Menlo" panose="020B0609030804020204" pitchFamily="49" charset="0"/>
              </a:rPr>
              <a:t>kwargs</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a:solidFill>
                  <a:srgbClr val="C586C0"/>
                </a:solidFill>
                <a:latin typeface="Menlo" panose="020B0609030804020204" pitchFamily="49" charset="0"/>
              </a:rPr>
              <a:t>return</a:t>
            </a:r>
            <a:r>
              <a:rPr lang="en-US" dirty="0">
                <a:solidFill>
                  <a:srgbClr val="D4D4D4"/>
                </a:solidFill>
                <a:latin typeface="Menlo" panose="020B0609030804020204" pitchFamily="49" charset="0"/>
              </a:rPr>
              <a:t> multiplier * </a:t>
            </a:r>
            <a:r>
              <a:rPr lang="en-US" dirty="0" err="1">
                <a:solidFill>
                  <a:srgbClr val="D4D4D4"/>
                </a:solidFill>
                <a:latin typeface="Menlo" panose="020B0609030804020204" pitchFamily="49" charset="0"/>
              </a:rPr>
              <a:t>func</a:t>
            </a:r>
            <a:r>
              <a:rPr lang="en-US" dirty="0">
                <a:solidFill>
                  <a:srgbClr val="D4D4D4"/>
                </a:solidFill>
                <a:latin typeface="Menlo" panose="020B0609030804020204" pitchFamily="49" charset="0"/>
              </a:rPr>
              <a:t>(*</a:t>
            </a:r>
            <a:r>
              <a:rPr lang="en-US" dirty="0" err="1">
                <a:solidFill>
                  <a:srgbClr val="D4D4D4"/>
                </a:solidFill>
                <a:latin typeface="Menlo" panose="020B0609030804020204" pitchFamily="49" charset="0"/>
              </a:rPr>
              <a:t>args</a:t>
            </a:r>
            <a:r>
              <a:rPr lang="en-US" dirty="0">
                <a:solidFill>
                  <a:srgbClr val="D4D4D4"/>
                </a:solidFill>
                <a:latin typeface="Menlo" panose="020B0609030804020204" pitchFamily="49" charset="0"/>
              </a:rPr>
              <a:t>, **</a:t>
            </a:r>
            <a:r>
              <a:rPr lang="en-US" dirty="0" err="1">
                <a:solidFill>
                  <a:srgbClr val="D4D4D4"/>
                </a:solidFill>
                <a:latin typeface="Menlo" panose="020B0609030804020204" pitchFamily="49" charset="0"/>
              </a:rPr>
              <a:t>kwargs</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a:solidFill>
                  <a:srgbClr val="C586C0"/>
                </a:solidFill>
                <a:latin typeface="Menlo" panose="020B0609030804020204" pitchFamily="49" charset="0"/>
              </a:rPr>
              <a:t>return</a:t>
            </a:r>
            <a:r>
              <a:rPr lang="en-US" dirty="0">
                <a:solidFill>
                  <a:srgbClr val="D4D4D4"/>
                </a:solidFill>
                <a:latin typeface="Menlo" panose="020B0609030804020204" pitchFamily="49" charset="0"/>
              </a:rPr>
              <a:t> wrapper</a:t>
            </a:r>
          </a:p>
          <a:p>
            <a:br>
              <a:rPr lang="en-US" dirty="0">
                <a:solidFill>
                  <a:srgbClr val="D4D4D4"/>
                </a:solidFill>
                <a:latin typeface="Menlo" panose="020B0609030804020204" pitchFamily="49" charset="0"/>
              </a:rPr>
            </a:br>
            <a:r>
              <a:rPr lang="en-US" dirty="0">
                <a:solidFill>
                  <a:srgbClr val="D4D4D4"/>
                </a:solidFill>
                <a:latin typeface="Menlo" panose="020B0609030804020204" pitchFamily="49" charset="0"/>
              </a:rPr>
              <a:t>    </a:t>
            </a:r>
            <a:r>
              <a:rPr lang="en-US" dirty="0">
                <a:solidFill>
                  <a:srgbClr val="C586C0"/>
                </a:solidFill>
                <a:latin typeface="Menlo" panose="020B0609030804020204" pitchFamily="49" charset="0"/>
              </a:rPr>
              <a:t>return</a:t>
            </a:r>
            <a:r>
              <a:rPr lang="en-US" dirty="0">
                <a:solidFill>
                  <a:srgbClr val="D4D4D4"/>
                </a:solidFill>
                <a:latin typeface="Menlo" panose="020B0609030804020204" pitchFamily="49" charset="0"/>
              </a:rPr>
              <a:t> </a:t>
            </a:r>
            <a:r>
              <a:rPr lang="en-US" dirty="0" err="1">
                <a:solidFill>
                  <a:srgbClr val="D4D4D4"/>
                </a:solidFill>
                <a:latin typeface="Menlo" panose="020B0609030804020204" pitchFamily="49" charset="0"/>
              </a:rPr>
              <a:t>my_decorator</a:t>
            </a:r>
            <a:endParaRPr lang="en-US" dirty="0">
              <a:solidFill>
                <a:srgbClr val="D4D4D4"/>
              </a:solidFill>
              <a:latin typeface="Menlo" panose="020B0609030804020204" pitchFamily="49" charset="0"/>
            </a:endParaRPr>
          </a:p>
          <a:p>
            <a:br>
              <a:rPr lang="en-US" dirty="0">
                <a:solidFill>
                  <a:srgbClr val="D4D4D4"/>
                </a:solidFill>
                <a:latin typeface="Menlo" panose="020B0609030804020204" pitchFamily="49" charset="0"/>
              </a:rPr>
            </a:br>
            <a:r>
              <a:rPr lang="en-US" dirty="0">
                <a:solidFill>
                  <a:srgbClr val="DCDCAA"/>
                </a:solidFill>
                <a:latin typeface="Menlo" panose="020B0609030804020204" pitchFamily="49" charset="0"/>
              </a:rPr>
              <a:t>@</a:t>
            </a:r>
            <a:r>
              <a:rPr lang="en-US" dirty="0" err="1">
                <a:solidFill>
                  <a:srgbClr val="DCDCAA"/>
                </a:solidFill>
                <a:latin typeface="Menlo" panose="020B0609030804020204" pitchFamily="49" charset="0"/>
              </a:rPr>
              <a:t>outer_wrapper</a:t>
            </a:r>
            <a:r>
              <a:rPr lang="en-US" dirty="0">
                <a:solidFill>
                  <a:srgbClr val="D4D4D4"/>
                </a:solidFill>
                <a:latin typeface="Menlo" panose="020B0609030804020204" pitchFamily="49" charset="0"/>
              </a:rPr>
              <a:t>(</a:t>
            </a:r>
            <a:r>
              <a:rPr lang="en-US" dirty="0">
                <a:solidFill>
                  <a:srgbClr val="9CDCFE"/>
                </a:solidFill>
                <a:latin typeface="Menlo" panose="020B0609030804020204" pitchFamily="49" charset="0"/>
              </a:rPr>
              <a:t>multiplier</a:t>
            </a:r>
            <a:r>
              <a:rPr lang="en-US" dirty="0">
                <a:solidFill>
                  <a:srgbClr val="D4D4D4"/>
                </a:solidFill>
                <a:latin typeface="Menlo" panose="020B0609030804020204" pitchFamily="49" charset="0"/>
              </a:rPr>
              <a:t>=</a:t>
            </a:r>
            <a:r>
              <a:rPr lang="en-US" dirty="0">
                <a:solidFill>
                  <a:srgbClr val="B5CEA8"/>
                </a:solidFill>
                <a:latin typeface="Menlo" panose="020B0609030804020204" pitchFamily="49" charset="0"/>
              </a:rPr>
              <a:t>4</a:t>
            </a:r>
            <a:r>
              <a:rPr lang="en-US" dirty="0">
                <a:solidFill>
                  <a:srgbClr val="D4D4D4"/>
                </a:solidFill>
                <a:latin typeface="Menlo" panose="020B0609030804020204" pitchFamily="49" charset="0"/>
              </a:rPr>
              <a:t>)</a:t>
            </a:r>
          </a:p>
          <a:p>
            <a:r>
              <a:rPr lang="en-US" dirty="0">
                <a:solidFill>
                  <a:srgbClr val="569CD6"/>
                </a:solidFill>
                <a:latin typeface="Menlo" panose="020B0609030804020204" pitchFamily="49" charset="0"/>
              </a:rPr>
              <a:t>def</a:t>
            </a:r>
            <a:r>
              <a:rPr lang="en-US" dirty="0">
                <a:solidFill>
                  <a:srgbClr val="D4D4D4"/>
                </a:solidFill>
                <a:latin typeface="Menlo" panose="020B0609030804020204" pitchFamily="49" charset="0"/>
              </a:rPr>
              <a:t> </a:t>
            </a:r>
            <a:r>
              <a:rPr lang="en-US" dirty="0">
                <a:solidFill>
                  <a:srgbClr val="DCDCAA"/>
                </a:solidFill>
                <a:latin typeface="Menlo" panose="020B0609030804020204" pitchFamily="49" charset="0"/>
              </a:rPr>
              <a:t>add</a:t>
            </a:r>
            <a:r>
              <a:rPr lang="en-US" dirty="0">
                <a:solidFill>
                  <a:srgbClr val="D4D4D4"/>
                </a:solidFill>
                <a:latin typeface="Menlo" panose="020B0609030804020204" pitchFamily="49" charset="0"/>
              </a:rPr>
              <a:t>(</a:t>
            </a:r>
            <a:r>
              <a:rPr lang="en-US" dirty="0">
                <a:solidFill>
                  <a:srgbClr val="9CDCFE"/>
                </a:solidFill>
                <a:latin typeface="Menlo" panose="020B0609030804020204" pitchFamily="49" charset="0"/>
              </a:rPr>
              <a:t>x</a:t>
            </a:r>
            <a:r>
              <a:rPr lang="en-US" dirty="0">
                <a:solidFill>
                  <a:srgbClr val="D4D4D4"/>
                </a:solidFill>
                <a:latin typeface="Menlo" panose="020B0609030804020204" pitchFamily="49" charset="0"/>
              </a:rPr>
              <a:t>, </a:t>
            </a:r>
            <a:r>
              <a:rPr lang="en-US" dirty="0">
                <a:solidFill>
                  <a:srgbClr val="9CDCFE"/>
                </a:solidFill>
                <a:latin typeface="Menlo" panose="020B0609030804020204" pitchFamily="49" charset="0"/>
              </a:rPr>
              <a:t>y</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a:solidFill>
                  <a:srgbClr val="C586C0"/>
                </a:solidFill>
                <a:latin typeface="Menlo" panose="020B0609030804020204" pitchFamily="49" charset="0"/>
              </a:rPr>
              <a:t>return</a:t>
            </a:r>
            <a:r>
              <a:rPr lang="en-US" dirty="0">
                <a:solidFill>
                  <a:srgbClr val="D4D4D4"/>
                </a:solidFill>
                <a:latin typeface="Menlo" panose="020B0609030804020204" pitchFamily="49" charset="0"/>
              </a:rPr>
              <a:t> x + y</a:t>
            </a:r>
          </a:p>
          <a:p>
            <a:br>
              <a:rPr lang="en-US" dirty="0">
                <a:solidFill>
                  <a:srgbClr val="D4D4D4"/>
                </a:solidFill>
                <a:latin typeface="Menlo" panose="020B0609030804020204" pitchFamily="49" charset="0"/>
              </a:rPr>
            </a:br>
            <a:r>
              <a:rPr lang="en-US" dirty="0">
                <a:solidFill>
                  <a:srgbClr val="DCDCAA"/>
                </a:solidFill>
                <a:latin typeface="Menlo" panose="020B0609030804020204" pitchFamily="49" charset="0"/>
              </a:rPr>
              <a:t>print</a:t>
            </a:r>
            <a:r>
              <a:rPr lang="en-US" dirty="0">
                <a:solidFill>
                  <a:srgbClr val="D4D4D4"/>
                </a:solidFill>
                <a:latin typeface="Menlo" panose="020B0609030804020204" pitchFamily="49" charset="0"/>
              </a:rPr>
              <a:t> (add(</a:t>
            </a:r>
            <a:r>
              <a:rPr lang="en-US" dirty="0">
                <a:solidFill>
                  <a:srgbClr val="B5CEA8"/>
                </a:solidFill>
                <a:latin typeface="Menlo" panose="020B0609030804020204" pitchFamily="49" charset="0"/>
              </a:rPr>
              <a:t>2</a:t>
            </a:r>
            <a:r>
              <a:rPr lang="en-US" dirty="0">
                <a:solidFill>
                  <a:srgbClr val="D4D4D4"/>
                </a:solidFill>
                <a:latin typeface="Menlo" panose="020B0609030804020204" pitchFamily="49" charset="0"/>
              </a:rPr>
              <a:t>,</a:t>
            </a:r>
            <a:r>
              <a:rPr lang="en-US" dirty="0">
                <a:solidFill>
                  <a:srgbClr val="B5CEA8"/>
                </a:solidFill>
                <a:latin typeface="Menlo" panose="020B0609030804020204" pitchFamily="49" charset="0"/>
              </a:rPr>
              <a:t>3</a:t>
            </a:r>
            <a:r>
              <a:rPr lang="en-US" dirty="0">
                <a:solidFill>
                  <a:srgbClr val="D4D4D4"/>
                </a:solidFill>
                <a:latin typeface="Menlo" panose="020B0609030804020204" pitchFamily="49" charset="0"/>
              </a:rPr>
              <a:t>))        </a:t>
            </a:r>
            <a:r>
              <a:rPr lang="en-US" dirty="0">
                <a:solidFill>
                  <a:srgbClr val="6A9955"/>
                </a:solidFill>
                <a:latin typeface="Menlo" panose="020B0609030804020204" pitchFamily="49" charset="0"/>
              </a:rPr>
              <a:t># This will print 20.</a:t>
            </a:r>
            <a:endParaRPr lang="en-US"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284906410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347E6-0B8D-A54D-9502-D625D8E293B0}"/>
              </a:ext>
            </a:extLst>
          </p:cNvPr>
          <p:cNvSpPr>
            <a:spLocks noGrp="1"/>
          </p:cNvSpPr>
          <p:nvPr>
            <p:ph type="title"/>
          </p:nvPr>
        </p:nvSpPr>
        <p:spPr/>
        <p:txBody>
          <a:bodyPr/>
          <a:lstStyle/>
          <a:p>
            <a:r>
              <a:rPr lang="en-US" dirty="0"/>
              <a:t>Wrap Up</a:t>
            </a:r>
          </a:p>
        </p:txBody>
      </p:sp>
      <p:sp>
        <p:nvSpPr>
          <p:cNvPr id="3" name="Content Placeholder 2">
            <a:extLst>
              <a:ext uri="{FF2B5EF4-FFF2-40B4-BE49-F238E27FC236}">
                <a16:creationId xmlns:a16="http://schemas.microsoft.com/office/drawing/2014/main" id="{909E1161-4E4F-FF47-8C4C-446E5E02AEF2}"/>
              </a:ext>
            </a:extLst>
          </p:cNvPr>
          <p:cNvSpPr>
            <a:spLocks noGrp="1"/>
          </p:cNvSpPr>
          <p:nvPr>
            <p:ph idx="1"/>
          </p:nvPr>
        </p:nvSpPr>
        <p:spPr/>
        <p:txBody>
          <a:bodyPr/>
          <a:lstStyle/>
          <a:p>
            <a:r>
              <a:rPr lang="en-US" dirty="0"/>
              <a:t>Now we know the basic building blocks for python scripts</a:t>
            </a:r>
          </a:p>
          <a:p>
            <a:r>
              <a:rPr lang="en-US" dirty="0"/>
              <a:t>We looked at:</a:t>
            </a:r>
          </a:p>
          <a:p>
            <a:pPr lvl="1"/>
            <a:r>
              <a:rPr lang="en-US" dirty="0"/>
              <a:t>Statements,</a:t>
            </a:r>
          </a:p>
          <a:p>
            <a:pPr lvl="1"/>
            <a:r>
              <a:rPr lang="en-US" dirty="0"/>
              <a:t>Conditionals</a:t>
            </a:r>
          </a:p>
          <a:p>
            <a:pPr lvl="1"/>
            <a:r>
              <a:rPr lang="en-US" dirty="0"/>
              <a:t>Looping constructs</a:t>
            </a:r>
          </a:p>
          <a:p>
            <a:pPr lvl="1"/>
            <a:r>
              <a:rPr lang="en-US" dirty="0"/>
              <a:t>Functions</a:t>
            </a:r>
          </a:p>
          <a:p>
            <a:pPr lvl="1"/>
            <a:r>
              <a:rPr lang="en-US" dirty="0"/>
              <a:t>Classes </a:t>
            </a:r>
          </a:p>
          <a:p>
            <a:pPr lvl="1"/>
            <a:r>
              <a:rPr lang="en-US" dirty="0"/>
              <a:t>Modules </a:t>
            </a:r>
          </a:p>
          <a:p>
            <a:pPr lvl="1"/>
            <a:endParaRPr lang="en-US" dirty="0"/>
          </a:p>
          <a:p>
            <a:pPr marL="457200" lvl="1" indent="0">
              <a:buNone/>
            </a:pPr>
            <a:endParaRPr lang="en-US" dirty="0"/>
          </a:p>
        </p:txBody>
      </p:sp>
    </p:spTree>
    <p:extLst>
      <p:ext uri="{BB962C8B-B14F-4D97-AF65-F5344CB8AC3E}">
        <p14:creationId xmlns:p14="http://schemas.microsoft.com/office/powerpoint/2010/main" val="32042596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9A22DDE2-FB2D-421B-B377-F9AD495CE9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useBgFill="1">
        <p:nvSpPr>
          <p:cNvPr id="21" name="Rectangle 20">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3144CE2B-CB5D-754C-AC69-34A010758DE7}"/>
              </a:ext>
            </a:extLst>
          </p:cNvPr>
          <p:cNvSpPr>
            <a:spLocks noGrp="1"/>
          </p:cNvSpPr>
          <p:nvPr>
            <p:ph type="title"/>
          </p:nvPr>
        </p:nvSpPr>
        <p:spPr>
          <a:xfrm>
            <a:off x="683609" y="764372"/>
            <a:ext cx="3173688" cy="5216013"/>
          </a:xfrm>
        </p:spPr>
        <p:txBody>
          <a:bodyPr vert="horz" lIns="91440" tIns="45720" rIns="91440" bIns="45720" rtlCol="0" anchor="ctr">
            <a:normAutofit/>
          </a:bodyPr>
          <a:lstStyle/>
          <a:p>
            <a:pPr algn="r"/>
            <a:r>
              <a:rPr lang="en-US" sz="4000" kern="1200" cap="all" baseline="0" dirty="0">
                <a:solidFill>
                  <a:schemeClr val="tx1"/>
                </a:solidFill>
                <a:latin typeface="+mj-lt"/>
                <a:ea typeface="+mj-ea"/>
                <a:cs typeface="+mj-cs"/>
              </a:rPr>
              <a:t>Module 9</a:t>
            </a:r>
          </a:p>
        </p:txBody>
      </p:sp>
      <p:cxnSp>
        <p:nvCxnSpPr>
          <p:cNvPr id="23" name="Straight Connector 22">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218F3B8B-7B20-D44D-BB4E-C0FDA6C1D84D}"/>
              </a:ext>
            </a:extLst>
          </p:cNvPr>
          <p:cNvSpPr>
            <a:spLocks noGrp="1"/>
          </p:cNvSpPr>
          <p:nvPr>
            <p:ph type="body" sz="half" idx="2"/>
          </p:nvPr>
        </p:nvSpPr>
        <p:spPr>
          <a:xfrm>
            <a:off x="4370138" y="764372"/>
            <a:ext cx="7086600" cy="5216013"/>
          </a:xfrm>
        </p:spPr>
        <p:txBody>
          <a:bodyPr vert="horz" lIns="91440" tIns="45720" rIns="91440" bIns="45720" rtlCol="0" anchor="ctr">
            <a:normAutofit/>
          </a:bodyPr>
          <a:lstStyle/>
          <a:p>
            <a:r>
              <a:rPr lang="en-US" sz="4000" kern="1200" dirty="0">
                <a:solidFill>
                  <a:schemeClr val="tx1"/>
                </a:solidFill>
                <a:latin typeface="+mj-lt"/>
                <a:ea typeface="+mn-ea"/>
                <a:cs typeface="+mn-cs"/>
              </a:rPr>
              <a:t>Working with Files</a:t>
            </a:r>
          </a:p>
        </p:txBody>
      </p:sp>
    </p:spTree>
    <p:extLst>
      <p:ext uri="{BB962C8B-B14F-4D97-AF65-F5344CB8AC3E}">
        <p14:creationId xmlns:p14="http://schemas.microsoft.com/office/powerpoint/2010/main" val="4715777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42944-FBA2-F04B-9508-491890EA45DA}"/>
              </a:ext>
            </a:extLst>
          </p:cNvPr>
          <p:cNvSpPr>
            <a:spLocks noGrp="1"/>
          </p:cNvSpPr>
          <p:nvPr>
            <p:ph type="title"/>
          </p:nvPr>
        </p:nvSpPr>
        <p:spPr/>
        <p:txBody>
          <a:bodyPr/>
          <a:lstStyle/>
          <a:p>
            <a:r>
              <a:rPr lang="en-US" dirty="0"/>
              <a:t>Working with Files</a:t>
            </a:r>
          </a:p>
        </p:txBody>
      </p:sp>
      <p:sp>
        <p:nvSpPr>
          <p:cNvPr id="3" name="Content Placeholder 2">
            <a:extLst>
              <a:ext uri="{FF2B5EF4-FFF2-40B4-BE49-F238E27FC236}">
                <a16:creationId xmlns:a16="http://schemas.microsoft.com/office/drawing/2014/main" id="{A60329BF-5813-7340-B957-C792CACF3EBD}"/>
              </a:ext>
            </a:extLst>
          </p:cNvPr>
          <p:cNvSpPr>
            <a:spLocks noGrp="1"/>
          </p:cNvSpPr>
          <p:nvPr>
            <p:ph idx="1"/>
          </p:nvPr>
        </p:nvSpPr>
        <p:spPr>
          <a:xfrm>
            <a:off x="685800" y="2194560"/>
            <a:ext cx="10820400" cy="4024125"/>
          </a:xfrm>
        </p:spPr>
        <p:txBody>
          <a:bodyPr/>
          <a:lstStyle/>
          <a:p>
            <a:r>
              <a:rPr lang="en-US" i="1" dirty="0"/>
              <a:t>open(filename[, mode[, buffering]])</a:t>
            </a:r>
          </a:p>
          <a:p>
            <a:pPr lvl="1"/>
            <a:r>
              <a:rPr lang="en-US" dirty="0"/>
              <a:t>Filename – the name of the file to open</a:t>
            </a:r>
          </a:p>
          <a:p>
            <a:pPr lvl="1"/>
            <a:r>
              <a:rPr lang="en-US" dirty="0"/>
              <a:t>Mode</a:t>
            </a:r>
          </a:p>
          <a:p>
            <a:pPr lvl="1"/>
            <a:r>
              <a:rPr lang="en-US" dirty="0"/>
              <a:t>Specifies the desired buffer size</a:t>
            </a:r>
          </a:p>
          <a:p>
            <a:pPr lvl="1"/>
            <a:endParaRPr lang="en-US" dirty="0"/>
          </a:p>
          <a:p>
            <a:pPr marL="457200" lvl="1" indent="0">
              <a:buNone/>
            </a:pPr>
            <a:r>
              <a:rPr lang="en-US" dirty="0"/>
              <a:t>0 – unbuffered</a:t>
            </a:r>
          </a:p>
          <a:p>
            <a:pPr marL="457200" lvl="1" indent="0">
              <a:buNone/>
            </a:pPr>
            <a:r>
              <a:rPr lang="en-US" dirty="0"/>
              <a:t>1- line buffered</a:t>
            </a:r>
          </a:p>
          <a:p>
            <a:pPr marL="457200" lvl="1" indent="0">
              <a:buNone/>
            </a:pPr>
            <a:r>
              <a:rPr lang="en-US" dirty="0"/>
              <a:t>+ - Approx. size of buffer</a:t>
            </a:r>
          </a:p>
          <a:p>
            <a:pPr lvl="1"/>
            <a:endParaRPr lang="en-US" dirty="0"/>
          </a:p>
          <a:p>
            <a:pPr lvl="2"/>
            <a:endParaRPr lang="en-US" dirty="0"/>
          </a:p>
          <a:p>
            <a:pPr lvl="2"/>
            <a:endParaRPr lang="en-US" dirty="0"/>
          </a:p>
          <a:p>
            <a:pPr lvl="2"/>
            <a:endParaRPr lang="en-US" dirty="0"/>
          </a:p>
          <a:p>
            <a:pPr lvl="2"/>
            <a:endParaRPr lang="en-US" dirty="0"/>
          </a:p>
        </p:txBody>
      </p:sp>
      <p:graphicFrame>
        <p:nvGraphicFramePr>
          <p:cNvPr id="4" name="Table 3">
            <a:extLst>
              <a:ext uri="{FF2B5EF4-FFF2-40B4-BE49-F238E27FC236}">
                <a16:creationId xmlns:a16="http://schemas.microsoft.com/office/drawing/2014/main" id="{9895CF6A-4457-D944-8883-EB6B441AC651}"/>
              </a:ext>
            </a:extLst>
          </p:cNvPr>
          <p:cNvGraphicFramePr>
            <a:graphicFrameLocks noGrp="1"/>
          </p:cNvGraphicFramePr>
          <p:nvPr>
            <p:extLst>
              <p:ext uri="{D42A27DB-BD31-4B8C-83A1-F6EECF244321}">
                <p14:modId xmlns:p14="http://schemas.microsoft.com/office/powerpoint/2010/main" val="1300709011"/>
              </p:ext>
            </p:extLst>
          </p:nvPr>
        </p:nvGraphicFramePr>
        <p:xfrm>
          <a:off x="5505450" y="3095625"/>
          <a:ext cx="6686550" cy="3409950"/>
        </p:xfrm>
        <a:graphic>
          <a:graphicData uri="http://schemas.openxmlformats.org/drawingml/2006/table">
            <a:tbl>
              <a:tblPr/>
              <a:tblGrid>
                <a:gridCol w="990600">
                  <a:extLst>
                    <a:ext uri="{9D8B030D-6E8A-4147-A177-3AD203B41FA5}">
                      <a16:colId xmlns:a16="http://schemas.microsoft.com/office/drawing/2014/main" val="1950181787"/>
                    </a:ext>
                  </a:extLst>
                </a:gridCol>
                <a:gridCol w="5695950">
                  <a:extLst>
                    <a:ext uri="{9D8B030D-6E8A-4147-A177-3AD203B41FA5}">
                      <a16:colId xmlns:a16="http://schemas.microsoft.com/office/drawing/2014/main" val="2597549960"/>
                    </a:ext>
                  </a:extLst>
                </a:gridCol>
              </a:tblGrid>
              <a:tr h="0">
                <a:tc>
                  <a:txBody>
                    <a:bodyPr/>
                    <a:lstStyle/>
                    <a:p>
                      <a:pPr algn="l"/>
                      <a:r>
                        <a:rPr lang="en-US">
                          <a:effectLst/>
                        </a:rPr>
                        <a:t>mode</a:t>
                      </a:r>
                    </a:p>
                  </a:txBody>
                  <a:tcPr marL="95250" marR="95250" marT="47625" marB="47625" anchor="ctr">
                    <a:lnL>
                      <a:noFill/>
                    </a:lnL>
                    <a:lnR>
                      <a:noFill/>
                    </a:lnR>
                    <a:lnT>
                      <a:noFill/>
                    </a:lnT>
                    <a:lnB>
                      <a:noFill/>
                    </a:lnB>
                  </a:tcPr>
                </a:tc>
                <a:tc>
                  <a:txBody>
                    <a:bodyPr/>
                    <a:lstStyle/>
                    <a:p>
                      <a:pPr algn="l"/>
                      <a:r>
                        <a:rPr lang="en-US">
                          <a:effectLst/>
                        </a:rPr>
                        <a:t>details</a:t>
                      </a:r>
                    </a:p>
                  </a:txBody>
                  <a:tcPr marL="95250" marR="95250" marT="47625" marB="47625" anchor="ctr">
                    <a:lnL>
                      <a:noFill/>
                    </a:lnL>
                    <a:lnR>
                      <a:noFill/>
                    </a:lnR>
                    <a:lnT>
                      <a:noFill/>
                    </a:lnT>
                    <a:lnB>
                      <a:noFill/>
                    </a:lnB>
                  </a:tcPr>
                </a:tc>
                <a:extLst>
                  <a:ext uri="{0D108BD9-81ED-4DB2-BD59-A6C34878D82A}">
                    <a16:rowId xmlns:a16="http://schemas.microsoft.com/office/drawing/2014/main" val="2473858167"/>
                  </a:ext>
                </a:extLst>
              </a:tr>
              <a:tr h="0">
                <a:tc>
                  <a:txBody>
                    <a:bodyPr/>
                    <a:lstStyle/>
                    <a:p>
                      <a:r>
                        <a:rPr lang="en-US">
                          <a:effectLst/>
                        </a:rPr>
                        <a:t>r</a:t>
                      </a:r>
                    </a:p>
                  </a:txBody>
                  <a:tcPr marL="95250" marR="95250" marT="47625" marB="47625" anchor="ctr">
                    <a:lnL>
                      <a:noFill/>
                    </a:lnL>
                    <a:lnR>
                      <a:noFill/>
                    </a:lnR>
                    <a:lnT>
                      <a:noFill/>
                    </a:lnT>
                    <a:lnB>
                      <a:noFill/>
                    </a:lnB>
                  </a:tcPr>
                </a:tc>
                <a:tc>
                  <a:txBody>
                    <a:bodyPr/>
                    <a:lstStyle/>
                    <a:p>
                      <a:r>
                        <a:rPr lang="en-US">
                          <a:effectLst/>
                        </a:rPr>
                        <a:t>Opens the file for reading</a:t>
                      </a:r>
                    </a:p>
                  </a:txBody>
                  <a:tcPr marL="95250" marR="95250" marT="47625" marB="47625" anchor="ctr">
                    <a:lnL>
                      <a:noFill/>
                    </a:lnL>
                    <a:lnR>
                      <a:noFill/>
                    </a:lnR>
                    <a:lnT>
                      <a:noFill/>
                    </a:lnT>
                    <a:lnB>
                      <a:noFill/>
                    </a:lnB>
                  </a:tcPr>
                </a:tc>
                <a:extLst>
                  <a:ext uri="{0D108BD9-81ED-4DB2-BD59-A6C34878D82A}">
                    <a16:rowId xmlns:a16="http://schemas.microsoft.com/office/drawing/2014/main" val="1215931783"/>
                  </a:ext>
                </a:extLst>
              </a:tr>
              <a:tr h="0">
                <a:tc>
                  <a:txBody>
                    <a:bodyPr/>
                    <a:lstStyle/>
                    <a:p>
                      <a:r>
                        <a:rPr lang="en-US" dirty="0">
                          <a:effectLst/>
                        </a:rPr>
                        <a:t>w</a:t>
                      </a:r>
                    </a:p>
                  </a:txBody>
                  <a:tcPr marL="95250" marR="95250" marT="47625" marB="47625" anchor="ctr">
                    <a:lnL>
                      <a:noFill/>
                    </a:lnL>
                    <a:lnR>
                      <a:noFill/>
                    </a:lnR>
                    <a:lnT>
                      <a:noFill/>
                    </a:lnT>
                    <a:lnB>
                      <a:noFill/>
                    </a:lnB>
                  </a:tcPr>
                </a:tc>
                <a:tc>
                  <a:txBody>
                    <a:bodyPr/>
                    <a:lstStyle/>
                    <a:p>
                      <a:r>
                        <a:rPr lang="en-US" dirty="0">
                          <a:effectLst/>
                        </a:rPr>
                        <a:t>Opens the file for writing. If the file does not exist a new one will be created. If the file exists it will be truncated</a:t>
                      </a:r>
                    </a:p>
                  </a:txBody>
                  <a:tcPr marL="95250" marR="95250" marT="47625" marB="47625" anchor="ctr">
                    <a:lnL>
                      <a:noFill/>
                    </a:lnL>
                    <a:lnR>
                      <a:noFill/>
                    </a:lnR>
                    <a:lnT>
                      <a:noFill/>
                    </a:lnT>
                    <a:lnB>
                      <a:noFill/>
                    </a:lnB>
                  </a:tcPr>
                </a:tc>
                <a:extLst>
                  <a:ext uri="{0D108BD9-81ED-4DB2-BD59-A6C34878D82A}">
                    <a16:rowId xmlns:a16="http://schemas.microsoft.com/office/drawing/2014/main" val="1234673361"/>
                  </a:ext>
                </a:extLst>
              </a:tr>
              <a:tr h="0">
                <a:tc>
                  <a:txBody>
                    <a:bodyPr/>
                    <a:lstStyle/>
                    <a:p>
                      <a:r>
                        <a:rPr lang="en-US">
                          <a:effectLst/>
                        </a:rPr>
                        <a:t>a</a:t>
                      </a:r>
                    </a:p>
                  </a:txBody>
                  <a:tcPr marL="95250" marR="95250" marT="47625" marB="47625" anchor="ctr">
                    <a:lnL>
                      <a:noFill/>
                    </a:lnL>
                    <a:lnR>
                      <a:noFill/>
                    </a:lnR>
                    <a:lnT>
                      <a:noFill/>
                    </a:lnT>
                    <a:lnB>
                      <a:noFill/>
                    </a:lnB>
                  </a:tcPr>
                </a:tc>
                <a:tc>
                  <a:txBody>
                    <a:bodyPr/>
                    <a:lstStyle/>
                    <a:p>
                      <a:r>
                        <a:rPr lang="en-US">
                          <a:effectLst/>
                        </a:rPr>
                        <a:t>Opens the file for appending.</a:t>
                      </a:r>
                    </a:p>
                  </a:txBody>
                  <a:tcPr marL="95250" marR="95250" marT="47625" marB="47625" anchor="ctr">
                    <a:lnL>
                      <a:noFill/>
                    </a:lnL>
                    <a:lnR>
                      <a:noFill/>
                    </a:lnR>
                    <a:lnT>
                      <a:noFill/>
                    </a:lnT>
                    <a:lnB>
                      <a:noFill/>
                    </a:lnB>
                  </a:tcPr>
                </a:tc>
                <a:extLst>
                  <a:ext uri="{0D108BD9-81ED-4DB2-BD59-A6C34878D82A}">
                    <a16:rowId xmlns:a16="http://schemas.microsoft.com/office/drawing/2014/main" val="3649652363"/>
                  </a:ext>
                </a:extLst>
              </a:tr>
              <a:tr h="0">
                <a:tc>
                  <a:txBody>
                    <a:bodyPr/>
                    <a:lstStyle/>
                    <a:p>
                      <a:r>
                        <a:rPr lang="en-US">
                          <a:effectLst/>
                        </a:rPr>
                        <a:t>b</a:t>
                      </a:r>
                    </a:p>
                  </a:txBody>
                  <a:tcPr marL="95250" marR="95250" marT="47625" marB="47625" anchor="ctr">
                    <a:lnL>
                      <a:noFill/>
                    </a:lnL>
                    <a:lnR>
                      <a:noFill/>
                    </a:lnR>
                    <a:lnT>
                      <a:noFill/>
                    </a:lnT>
                    <a:lnB>
                      <a:noFill/>
                    </a:lnB>
                  </a:tcPr>
                </a:tc>
                <a:tc>
                  <a:txBody>
                    <a:bodyPr/>
                    <a:lstStyle/>
                    <a:p>
                      <a:r>
                        <a:rPr lang="en-US">
                          <a:effectLst/>
                        </a:rPr>
                        <a:t>Opens the file in binary mode.</a:t>
                      </a:r>
                    </a:p>
                  </a:txBody>
                  <a:tcPr marL="95250" marR="95250" marT="47625" marB="47625" anchor="ctr">
                    <a:lnL>
                      <a:noFill/>
                    </a:lnL>
                    <a:lnR>
                      <a:noFill/>
                    </a:lnR>
                    <a:lnT>
                      <a:noFill/>
                    </a:lnT>
                    <a:lnB>
                      <a:noFill/>
                    </a:lnB>
                  </a:tcPr>
                </a:tc>
                <a:extLst>
                  <a:ext uri="{0D108BD9-81ED-4DB2-BD59-A6C34878D82A}">
                    <a16:rowId xmlns:a16="http://schemas.microsoft.com/office/drawing/2014/main" val="4097609986"/>
                  </a:ext>
                </a:extLst>
              </a:tr>
              <a:tr h="0">
                <a:tc>
                  <a:txBody>
                    <a:bodyPr/>
                    <a:lstStyle/>
                    <a:p>
                      <a:r>
                        <a:rPr lang="en-US">
                          <a:effectLst/>
                        </a:rPr>
                        <a:t>+</a:t>
                      </a:r>
                    </a:p>
                  </a:txBody>
                  <a:tcPr marL="95250" marR="95250" marT="47625" marB="47625" anchor="ctr">
                    <a:lnL>
                      <a:noFill/>
                    </a:lnL>
                    <a:lnR>
                      <a:noFill/>
                    </a:lnR>
                    <a:lnT>
                      <a:noFill/>
                    </a:lnT>
                    <a:lnB>
                      <a:noFill/>
                    </a:lnB>
                  </a:tcPr>
                </a:tc>
                <a:tc>
                  <a:txBody>
                    <a:bodyPr/>
                    <a:lstStyle/>
                    <a:p>
                      <a:r>
                        <a:rPr lang="en-US" dirty="0">
                          <a:effectLst/>
                        </a:rPr>
                        <a:t>Opens a file for reading and writing</a:t>
                      </a:r>
                    </a:p>
                  </a:txBody>
                  <a:tcPr marL="95250" marR="95250" marT="47625" marB="47625" anchor="ctr">
                    <a:lnL>
                      <a:noFill/>
                    </a:lnL>
                    <a:lnR>
                      <a:noFill/>
                    </a:lnR>
                    <a:lnT>
                      <a:noFill/>
                    </a:lnT>
                    <a:lnB>
                      <a:noFill/>
                    </a:lnB>
                  </a:tcPr>
                </a:tc>
                <a:extLst>
                  <a:ext uri="{0D108BD9-81ED-4DB2-BD59-A6C34878D82A}">
                    <a16:rowId xmlns:a16="http://schemas.microsoft.com/office/drawing/2014/main" val="3424679871"/>
                  </a:ext>
                </a:extLst>
              </a:tr>
              <a:tr h="0">
                <a:tc>
                  <a:txBody>
                    <a:bodyPr/>
                    <a:lstStyle/>
                    <a:p>
                      <a:r>
                        <a:rPr lang="en-US" dirty="0">
                          <a:effectLst/>
                        </a:rPr>
                        <a:t>x</a:t>
                      </a:r>
                    </a:p>
                  </a:txBody>
                  <a:tcPr marL="95250" marR="95250" marT="47625" marB="47625" anchor="ctr">
                    <a:lnL>
                      <a:noFill/>
                    </a:lnL>
                    <a:lnR>
                      <a:noFill/>
                    </a:lnR>
                    <a:lnT>
                      <a:noFill/>
                    </a:lnT>
                    <a:lnB>
                      <a:noFill/>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Opens the file for writing. If the file exist a </a:t>
                      </a:r>
                      <a:r>
                        <a:rPr lang="en-US" dirty="0" err="1">
                          <a:effectLst/>
                        </a:rPr>
                        <a:t>FileExistsErrror</a:t>
                      </a:r>
                      <a:endParaRPr lang="en-US" dirty="0">
                        <a:effectLst/>
                      </a:endParaRPr>
                    </a:p>
                  </a:txBody>
                  <a:tcPr marL="95250" marR="95250" marT="47625" marB="47625" anchor="ctr">
                    <a:lnL>
                      <a:noFill/>
                    </a:lnL>
                    <a:lnR>
                      <a:noFill/>
                    </a:lnR>
                    <a:lnT>
                      <a:noFill/>
                    </a:lnT>
                    <a:lnB>
                      <a:noFill/>
                    </a:lnB>
                  </a:tcPr>
                </a:tc>
                <a:extLst>
                  <a:ext uri="{0D108BD9-81ED-4DB2-BD59-A6C34878D82A}">
                    <a16:rowId xmlns:a16="http://schemas.microsoft.com/office/drawing/2014/main" val="1504521380"/>
                  </a:ext>
                </a:extLst>
              </a:tr>
            </a:tbl>
          </a:graphicData>
        </a:graphic>
      </p:graphicFrame>
    </p:spTree>
    <p:extLst>
      <p:ext uri="{BB962C8B-B14F-4D97-AF65-F5344CB8AC3E}">
        <p14:creationId xmlns:p14="http://schemas.microsoft.com/office/powerpoint/2010/main" val="5543595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092DA-FB1C-6347-A0A9-09CE54AFE6B7}"/>
              </a:ext>
            </a:extLst>
          </p:cNvPr>
          <p:cNvSpPr>
            <a:spLocks noGrp="1"/>
          </p:cNvSpPr>
          <p:nvPr>
            <p:ph type="title"/>
          </p:nvPr>
        </p:nvSpPr>
        <p:spPr/>
        <p:txBody>
          <a:bodyPr/>
          <a:lstStyle/>
          <a:p>
            <a:r>
              <a:rPr lang="en-US" dirty="0"/>
              <a:t>Basic Types</a:t>
            </a:r>
          </a:p>
        </p:txBody>
      </p:sp>
      <p:graphicFrame>
        <p:nvGraphicFramePr>
          <p:cNvPr id="4" name="Content Placeholder 3">
            <a:extLst>
              <a:ext uri="{FF2B5EF4-FFF2-40B4-BE49-F238E27FC236}">
                <a16:creationId xmlns:a16="http://schemas.microsoft.com/office/drawing/2014/main" id="{16E428F4-2254-2E48-871E-42AD6FB4A60D}"/>
              </a:ext>
            </a:extLst>
          </p:cNvPr>
          <p:cNvGraphicFramePr>
            <a:graphicFrameLocks noGrp="1"/>
          </p:cNvGraphicFramePr>
          <p:nvPr>
            <p:ph idx="1"/>
            <p:extLst>
              <p:ext uri="{D42A27DB-BD31-4B8C-83A1-F6EECF244321}">
                <p14:modId xmlns:p14="http://schemas.microsoft.com/office/powerpoint/2010/main" val="345035607"/>
              </p:ext>
            </p:extLst>
          </p:nvPr>
        </p:nvGraphicFramePr>
        <p:xfrm>
          <a:off x="879763" y="2812472"/>
          <a:ext cx="10432473" cy="2866030"/>
        </p:xfrm>
        <a:graphic>
          <a:graphicData uri="http://schemas.openxmlformats.org/drawingml/2006/table">
            <a:tbl>
              <a:tblPr/>
              <a:tblGrid>
                <a:gridCol w="1080655">
                  <a:extLst>
                    <a:ext uri="{9D8B030D-6E8A-4147-A177-3AD203B41FA5}">
                      <a16:colId xmlns:a16="http://schemas.microsoft.com/office/drawing/2014/main" val="380851312"/>
                    </a:ext>
                  </a:extLst>
                </a:gridCol>
                <a:gridCol w="5527964">
                  <a:extLst>
                    <a:ext uri="{9D8B030D-6E8A-4147-A177-3AD203B41FA5}">
                      <a16:colId xmlns:a16="http://schemas.microsoft.com/office/drawing/2014/main" val="2577635172"/>
                    </a:ext>
                  </a:extLst>
                </a:gridCol>
                <a:gridCol w="3823854">
                  <a:extLst>
                    <a:ext uri="{9D8B030D-6E8A-4147-A177-3AD203B41FA5}">
                      <a16:colId xmlns:a16="http://schemas.microsoft.com/office/drawing/2014/main" val="3255421190"/>
                    </a:ext>
                  </a:extLst>
                </a:gridCol>
              </a:tblGrid>
              <a:tr h="235541">
                <a:tc>
                  <a:txBody>
                    <a:bodyPr/>
                    <a:lstStyle/>
                    <a:p>
                      <a:pPr algn="l"/>
                      <a:r>
                        <a:rPr lang="en-US" sz="2000">
                          <a:effectLst/>
                        </a:rPr>
                        <a:t>Type</a:t>
                      </a:r>
                    </a:p>
                  </a:txBody>
                  <a:tcPr marL="54119" marR="54119" marT="27060" marB="27060" anchor="ctr">
                    <a:lnL>
                      <a:noFill/>
                    </a:lnL>
                    <a:lnR>
                      <a:noFill/>
                    </a:lnR>
                    <a:lnT>
                      <a:noFill/>
                    </a:lnT>
                    <a:lnB>
                      <a:noFill/>
                    </a:lnB>
                  </a:tcPr>
                </a:tc>
                <a:tc>
                  <a:txBody>
                    <a:bodyPr/>
                    <a:lstStyle/>
                    <a:p>
                      <a:pPr algn="l"/>
                      <a:r>
                        <a:rPr lang="en-US" sz="2000" dirty="0">
                          <a:effectLst/>
                        </a:rPr>
                        <a:t>Description</a:t>
                      </a:r>
                    </a:p>
                  </a:txBody>
                  <a:tcPr marL="54119" marR="54119" marT="27060" marB="27060" anchor="ctr">
                    <a:lnL>
                      <a:noFill/>
                    </a:lnL>
                    <a:lnR>
                      <a:noFill/>
                    </a:lnR>
                    <a:lnT>
                      <a:noFill/>
                    </a:lnT>
                    <a:lnB>
                      <a:noFill/>
                    </a:lnB>
                  </a:tcPr>
                </a:tc>
                <a:tc>
                  <a:txBody>
                    <a:bodyPr/>
                    <a:lstStyle/>
                    <a:p>
                      <a:pPr algn="l"/>
                      <a:r>
                        <a:rPr lang="en-US" sz="2000">
                          <a:effectLst/>
                        </a:rPr>
                        <a:t>Notes</a:t>
                      </a:r>
                    </a:p>
                  </a:txBody>
                  <a:tcPr marL="54119" marR="54119" marT="27060" marB="27060" anchor="ctr">
                    <a:lnL>
                      <a:noFill/>
                    </a:lnL>
                    <a:lnR>
                      <a:noFill/>
                    </a:lnR>
                    <a:lnT>
                      <a:noFill/>
                    </a:lnT>
                    <a:lnB>
                      <a:noFill/>
                    </a:lnB>
                  </a:tcPr>
                </a:tc>
                <a:extLst>
                  <a:ext uri="{0D108BD9-81ED-4DB2-BD59-A6C34878D82A}">
                    <a16:rowId xmlns:a16="http://schemas.microsoft.com/office/drawing/2014/main" val="695622732"/>
                  </a:ext>
                </a:extLst>
              </a:tr>
              <a:tr h="410375">
                <a:tc>
                  <a:txBody>
                    <a:bodyPr/>
                    <a:lstStyle/>
                    <a:p>
                      <a:r>
                        <a:rPr lang="en-US" sz="2000">
                          <a:effectLst/>
                        </a:rPr>
                        <a:t>str</a:t>
                      </a:r>
                    </a:p>
                  </a:txBody>
                  <a:tcPr marL="54119" marR="54119" marT="27060" marB="27060" anchor="ctr">
                    <a:lnL>
                      <a:noFill/>
                    </a:lnL>
                    <a:lnR>
                      <a:noFill/>
                    </a:lnR>
                    <a:lnT>
                      <a:noFill/>
                    </a:lnT>
                    <a:lnB>
                      <a:noFill/>
                    </a:lnB>
                  </a:tcPr>
                </a:tc>
                <a:tc>
                  <a:txBody>
                    <a:bodyPr/>
                    <a:lstStyle/>
                    <a:p>
                      <a:r>
                        <a:rPr lang="en-US" sz="2000">
                          <a:effectLst/>
                        </a:rPr>
                        <a:t>Represents a string of literal characters</a:t>
                      </a:r>
                    </a:p>
                  </a:txBody>
                  <a:tcPr marL="54119" marR="54119" marT="27060" marB="27060" anchor="ctr">
                    <a:lnL>
                      <a:noFill/>
                    </a:lnL>
                    <a:lnR>
                      <a:noFill/>
                    </a:lnR>
                    <a:lnT>
                      <a:noFill/>
                    </a:lnT>
                    <a:lnB>
                      <a:noFill/>
                    </a:lnB>
                  </a:tcPr>
                </a:tc>
                <a:tc>
                  <a:txBody>
                    <a:bodyPr/>
                    <a:lstStyle/>
                    <a:p>
                      <a:r>
                        <a:rPr lang="en-US" sz="2000">
                          <a:effectLst/>
                        </a:rPr>
                        <a:t>msg = 'hello world'</a:t>
                      </a:r>
                    </a:p>
                  </a:txBody>
                  <a:tcPr marL="54119" marR="54119" marT="27060" marB="27060" anchor="ctr">
                    <a:lnL>
                      <a:noFill/>
                    </a:lnL>
                    <a:lnR>
                      <a:noFill/>
                    </a:lnR>
                    <a:lnT>
                      <a:noFill/>
                    </a:lnT>
                    <a:lnB>
                      <a:noFill/>
                    </a:lnB>
                  </a:tcPr>
                </a:tc>
                <a:extLst>
                  <a:ext uri="{0D108BD9-81ED-4DB2-BD59-A6C34878D82A}">
                    <a16:rowId xmlns:a16="http://schemas.microsoft.com/office/drawing/2014/main" val="3082083837"/>
                  </a:ext>
                </a:extLst>
              </a:tr>
              <a:tr h="410375">
                <a:tc>
                  <a:txBody>
                    <a:bodyPr/>
                    <a:lstStyle/>
                    <a:p>
                      <a:r>
                        <a:rPr lang="en-US" sz="2000">
                          <a:effectLst/>
                        </a:rPr>
                        <a:t>bool</a:t>
                      </a:r>
                    </a:p>
                  </a:txBody>
                  <a:tcPr marL="54119" marR="54119" marT="27060" marB="27060" anchor="ctr">
                    <a:lnL>
                      <a:noFill/>
                    </a:lnL>
                    <a:lnR>
                      <a:noFill/>
                    </a:lnR>
                    <a:lnT>
                      <a:noFill/>
                    </a:lnT>
                    <a:lnB>
                      <a:noFill/>
                    </a:lnB>
                  </a:tcPr>
                </a:tc>
                <a:tc>
                  <a:txBody>
                    <a:bodyPr/>
                    <a:lstStyle/>
                    <a:p>
                      <a:r>
                        <a:rPr lang="en-US" sz="2000">
                          <a:effectLst/>
                        </a:rPr>
                        <a:t>used to represent True (1) or False (0)</a:t>
                      </a:r>
                    </a:p>
                  </a:txBody>
                  <a:tcPr marL="54119" marR="54119" marT="27060" marB="27060" anchor="ctr">
                    <a:lnL>
                      <a:noFill/>
                    </a:lnL>
                    <a:lnR>
                      <a:noFill/>
                    </a:lnR>
                    <a:lnT>
                      <a:noFill/>
                    </a:lnT>
                    <a:lnB>
                      <a:noFill/>
                    </a:lnB>
                  </a:tcPr>
                </a:tc>
                <a:tc>
                  <a:txBody>
                    <a:bodyPr/>
                    <a:lstStyle/>
                    <a:p>
                      <a:r>
                        <a:rPr lang="en-US" sz="2000">
                          <a:effectLst/>
                        </a:rPr>
                        <a:t>done = True or done = bool(1)</a:t>
                      </a:r>
                    </a:p>
                  </a:txBody>
                  <a:tcPr marL="54119" marR="54119" marT="27060" marB="27060" anchor="ctr">
                    <a:lnL>
                      <a:noFill/>
                    </a:lnL>
                    <a:lnR>
                      <a:noFill/>
                    </a:lnR>
                    <a:lnT>
                      <a:noFill/>
                    </a:lnT>
                    <a:lnB>
                      <a:noFill/>
                    </a:lnB>
                  </a:tcPr>
                </a:tc>
                <a:extLst>
                  <a:ext uri="{0D108BD9-81ED-4DB2-BD59-A6C34878D82A}">
                    <a16:rowId xmlns:a16="http://schemas.microsoft.com/office/drawing/2014/main" val="310140923"/>
                  </a:ext>
                </a:extLst>
              </a:tr>
              <a:tr h="235541">
                <a:tc>
                  <a:txBody>
                    <a:bodyPr/>
                    <a:lstStyle/>
                    <a:p>
                      <a:r>
                        <a:rPr lang="en-US" sz="2000">
                          <a:effectLst/>
                        </a:rPr>
                        <a:t>int</a:t>
                      </a:r>
                    </a:p>
                  </a:txBody>
                  <a:tcPr marL="54119" marR="54119" marT="27060" marB="27060" anchor="ctr">
                    <a:lnL>
                      <a:noFill/>
                    </a:lnL>
                    <a:lnR>
                      <a:noFill/>
                    </a:lnR>
                    <a:lnT>
                      <a:noFill/>
                    </a:lnT>
                    <a:lnB>
                      <a:noFill/>
                    </a:lnB>
                  </a:tcPr>
                </a:tc>
                <a:tc>
                  <a:txBody>
                    <a:bodyPr/>
                    <a:lstStyle/>
                    <a:p>
                      <a:r>
                        <a:rPr lang="en-US" sz="2000">
                          <a:effectLst/>
                        </a:rPr>
                        <a:t>A whole number</a:t>
                      </a:r>
                    </a:p>
                  </a:txBody>
                  <a:tcPr marL="54119" marR="54119" marT="27060" marB="27060" anchor="ctr">
                    <a:lnL>
                      <a:noFill/>
                    </a:lnL>
                    <a:lnR>
                      <a:noFill/>
                    </a:lnR>
                    <a:lnT>
                      <a:noFill/>
                    </a:lnT>
                    <a:lnB>
                      <a:noFill/>
                    </a:lnB>
                  </a:tcPr>
                </a:tc>
                <a:tc>
                  <a:txBody>
                    <a:bodyPr/>
                    <a:lstStyle/>
                    <a:p>
                      <a:r>
                        <a:rPr lang="en-US" sz="2000">
                          <a:effectLst/>
                        </a:rPr>
                        <a:t>x = 5</a:t>
                      </a:r>
                    </a:p>
                  </a:txBody>
                  <a:tcPr marL="54119" marR="54119" marT="27060" marB="27060" anchor="ctr">
                    <a:lnL>
                      <a:noFill/>
                    </a:lnL>
                    <a:lnR>
                      <a:noFill/>
                    </a:lnR>
                    <a:lnT>
                      <a:noFill/>
                    </a:lnT>
                    <a:lnB>
                      <a:noFill/>
                    </a:lnB>
                  </a:tcPr>
                </a:tc>
                <a:extLst>
                  <a:ext uri="{0D108BD9-81ED-4DB2-BD59-A6C34878D82A}">
                    <a16:rowId xmlns:a16="http://schemas.microsoft.com/office/drawing/2014/main" val="2664634592"/>
                  </a:ext>
                </a:extLst>
              </a:tr>
              <a:tr h="235541">
                <a:tc>
                  <a:txBody>
                    <a:bodyPr/>
                    <a:lstStyle/>
                    <a:p>
                      <a:r>
                        <a:rPr lang="en-US" sz="2000">
                          <a:effectLst/>
                        </a:rPr>
                        <a:t>float</a:t>
                      </a:r>
                    </a:p>
                  </a:txBody>
                  <a:tcPr marL="54119" marR="54119" marT="27060" marB="27060" anchor="ctr">
                    <a:lnL>
                      <a:noFill/>
                    </a:lnL>
                    <a:lnR>
                      <a:noFill/>
                    </a:lnR>
                    <a:lnT>
                      <a:noFill/>
                    </a:lnT>
                    <a:lnB>
                      <a:noFill/>
                    </a:lnB>
                  </a:tcPr>
                </a:tc>
                <a:tc>
                  <a:txBody>
                    <a:bodyPr/>
                    <a:lstStyle/>
                    <a:p>
                      <a:r>
                        <a:rPr lang="en-US" sz="2000">
                          <a:effectLst/>
                        </a:rPr>
                        <a:t>A fractional number</a:t>
                      </a:r>
                    </a:p>
                  </a:txBody>
                  <a:tcPr marL="54119" marR="54119" marT="27060" marB="27060" anchor="ctr">
                    <a:lnL>
                      <a:noFill/>
                    </a:lnL>
                    <a:lnR>
                      <a:noFill/>
                    </a:lnR>
                    <a:lnT>
                      <a:noFill/>
                    </a:lnT>
                    <a:lnB>
                      <a:noFill/>
                    </a:lnB>
                  </a:tcPr>
                </a:tc>
                <a:tc>
                  <a:txBody>
                    <a:bodyPr/>
                    <a:lstStyle/>
                    <a:p>
                      <a:r>
                        <a:rPr lang="en-US" sz="2000">
                          <a:effectLst/>
                        </a:rPr>
                        <a:t>pi = 3.14159265359</a:t>
                      </a:r>
                    </a:p>
                  </a:txBody>
                  <a:tcPr marL="54119" marR="54119" marT="27060" marB="27060" anchor="ctr">
                    <a:lnL>
                      <a:noFill/>
                    </a:lnL>
                    <a:lnR>
                      <a:noFill/>
                    </a:lnR>
                    <a:lnT>
                      <a:noFill/>
                    </a:lnT>
                    <a:lnB>
                      <a:noFill/>
                    </a:lnB>
                  </a:tcPr>
                </a:tc>
                <a:extLst>
                  <a:ext uri="{0D108BD9-81ED-4DB2-BD59-A6C34878D82A}">
                    <a16:rowId xmlns:a16="http://schemas.microsoft.com/office/drawing/2014/main" val="910839952"/>
                  </a:ext>
                </a:extLst>
              </a:tr>
              <a:tr h="585210">
                <a:tc>
                  <a:txBody>
                    <a:bodyPr/>
                    <a:lstStyle/>
                    <a:p>
                      <a:r>
                        <a:rPr lang="en-US" sz="2000">
                          <a:effectLst/>
                        </a:rPr>
                        <a:t>tuple</a:t>
                      </a:r>
                    </a:p>
                  </a:txBody>
                  <a:tcPr marL="54119" marR="54119" marT="27060" marB="27060" anchor="ctr">
                    <a:lnL>
                      <a:noFill/>
                    </a:lnL>
                    <a:lnR>
                      <a:noFill/>
                    </a:lnR>
                    <a:lnT>
                      <a:noFill/>
                    </a:lnT>
                    <a:lnB>
                      <a:noFill/>
                    </a:lnB>
                  </a:tcPr>
                </a:tc>
                <a:tc>
                  <a:txBody>
                    <a:bodyPr/>
                    <a:lstStyle/>
                    <a:p>
                      <a:r>
                        <a:rPr lang="en-US" sz="2000" dirty="0">
                          <a:effectLst/>
                        </a:rPr>
                        <a:t>A sequence of immutable Python objects. Similar to lists but cannot be changed.</a:t>
                      </a:r>
                    </a:p>
                  </a:txBody>
                  <a:tcPr marL="54119" marR="54119" marT="27060" marB="27060" anchor="ctr">
                    <a:lnL>
                      <a:noFill/>
                    </a:lnL>
                    <a:lnR>
                      <a:noFill/>
                    </a:lnR>
                    <a:lnT>
                      <a:noFill/>
                    </a:lnT>
                    <a:lnB>
                      <a:noFill/>
                    </a:lnB>
                  </a:tcPr>
                </a:tc>
                <a:tc>
                  <a:txBody>
                    <a:bodyPr/>
                    <a:lstStyle/>
                    <a:p>
                      <a:r>
                        <a:rPr lang="en-US" sz="2000" dirty="0">
                          <a:effectLst/>
                        </a:rPr>
                        <a:t>Top10 = ('Injection', 'Broken Authentication’, 'Sensitive Data Exposure', ...)</a:t>
                      </a:r>
                    </a:p>
                  </a:txBody>
                  <a:tcPr marL="54119" marR="54119" marT="27060" marB="27060" anchor="ctr">
                    <a:lnL>
                      <a:noFill/>
                    </a:lnL>
                    <a:lnR>
                      <a:noFill/>
                    </a:lnR>
                    <a:lnT>
                      <a:noFill/>
                    </a:lnT>
                    <a:lnB>
                      <a:noFill/>
                    </a:lnB>
                  </a:tcPr>
                </a:tc>
                <a:extLst>
                  <a:ext uri="{0D108BD9-81ED-4DB2-BD59-A6C34878D82A}">
                    <a16:rowId xmlns:a16="http://schemas.microsoft.com/office/drawing/2014/main" val="310234054"/>
                  </a:ext>
                </a:extLst>
              </a:tr>
            </a:tbl>
          </a:graphicData>
        </a:graphic>
      </p:graphicFrame>
    </p:spTree>
    <p:extLst>
      <p:ext uri="{BB962C8B-B14F-4D97-AF65-F5344CB8AC3E}">
        <p14:creationId xmlns:p14="http://schemas.microsoft.com/office/powerpoint/2010/main" val="26724021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696CD-C030-494B-A33C-40D0D481B827}"/>
              </a:ext>
            </a:extLst>
          </p:cNvPr>
          <p:cNvSpPr>
            <a:spLocks noGrp="1"/>
          </p:cNvSpPr>
          <p:nvPr>
            <p:ph type="title"/>
          </p:nvPr>
        </p:nvSpPr>
        <p:spPr/>
        <p:txBody>
          <a:bodyPr/>
          <a:lstStyle/>
          <a:p>
            <a:r>
              <a:rPr lang="en-US" dirty="0"/>
              <a:t>Writing a file</a:t>
            </a:r>
          </a:p>
        </p:txBody>
      </p:sp>
      <p:pic>
        <p:nvPicPr>
          <p:cNvPr id="4" name="Content Placeholder 3">
            <a:extLst>
              <a:ext uri="{FF2B5EF4-FFF2-40B4-BE49-F238E27FC236}">
                <a16:creationId xmlns:a16="http://schemas.microsoft.com/office/drawing/2014/main" id="{FE69BBE2-479B-D84D-B953-A3EDC8BA022E}"/>
              </a:ext>
            </a:extLst>
          </p:cNvPr>
          <p:cNvPicPr>
            <a:picLocks noGrp="1" noChangeAspect="1"/>
          </p:cNvPicPr>
          <p:nvPr>
            <p:ph idx="1"/>
          </p:nvPr>
        </p:nvPicPr>
        <p:blipFill>
          <a:blip r:embed="rId3"/>
          <a:stretch>
            <a:fillRect/>
          </a:stretch>
        </p:blipFill>
        <p:spPr>
          <a:xfrm>
            <a:off x="685800" y="4856558"/>
            <a:ext cx="3709426" cy="1508919"/>
          </a:xfrm>
          <a:prstGeom prst="rect">
            <a:avLst/>
          </a:prstGeom>
        </p:spPr>
      </p:pic>
      <p:pic>
        <p:nvPicPr>
          <p:cNvPr id="5" name="Picture 4">
            <a:extLst>
              <a:ext uri="{FF2B5EF4-FFF2-40B4-BE49-F238E27FC236}">
                <a16:creationId xmlns:a16="http://schemas.microsoft.com/office/drawing/2014/main" id="{C8C28E14-37CD-BF4F-BE22-31367E3F8B31}"/>
              </a:ext>
            </a:extLst>
          </p:cNvPr>
          <p:cNvPicPr>
            <a:picLocks noChangeAspect="1"/>
          </p:cNvPicPr>
          <p:nvPr/>
        </p:nvPicPr>
        <p:blipFill>
          <a:blip r:embed="rId4"/>
          <a:stretch>
            <a:fillRect/>
          </a:stretch>
        </p:blipFill>
        <p:spPr>
          <a:xfrm>
            <a:off x="685800" y="2057401"/>
            <a:ext cx="3788350" cy="1508919"/>
          </a:xfrm>
          <a:prstGeom prst="rect">
            <a:avLst/>
          </a:prstGeom>
        </p:spPr>
      </p:pic>
      <p:pic>
        <p:nvPicPr>
          <p:cNvPr id="6" name="Picture 5">
            <a:extLst>
              <a:ext uri="{FF2B5EF4-FFF2-40B4-BE49-F238E27FC236}">
                <a16:creationId xmlns:a16="http://schemas.microsoft.com/office/drawing/2014/main" id="{7FE0696A-7056-7D4E-989E-33A3D4BE41A5}"/>
              </a:ext>
            </a:extLst>
          </p:cNvPr>
          <p:cNvPicPr>
            <a:picLocks noChangeAspect="1"/>
          </p:cNvPicPr>
          <p:nvPr/>
        </p:nvPicPr>
        <p:blipFill>
          <a:blip r:embed="rId5"/>
          <a:stretch>
            <a:fillRect/>
          </a:stretch>
        </p:blipFill>
        <p:spPr>
          <a:xfrm>
            <a:off x="5803900" y="3566320"/>
            <a:ext cx="5040428" cy="1508918"/>
          </a:xfrm>
          <a:prstGeom prst="rect">
            <a:avLst/>
          </a:prstGeom>
        </p:spPr>
      </p:pic>
      <p:sp>
        <p:nvSpPr>
          <p:cNvPr id="7" name="TextBox 6">
            <a:extLst>
              <a:ext uri="{FF2B5EF4-FFF2-40B4-BE49-F238E27FC236}">
                <a16:creationId xmlns:a16="http://schemas.microsoft.com/office/drawing/2014/main" id="{3389BCBD-F3B6-6C45-86CF-B6094395CD8C}"/>
              </a:ext>
            </a:extLst>
          </p:cNvPr>
          <p:cNvSpPr txBox="1"/>
          <p:nvPr/>
        </p:nvSpPr>
        <p:spPr>
          <a:xfrm>
            <a:off x="5756906" y="3107014"/>
            <a:ext cx="2358338" cy="369332"/>
          </a:xfrm>
          <a:prstGeom prst="rect">
            <a:avLst/>
          </a:prstGeom>
          <a:noFill/>
        </p:spPr>
        <p:txBody>
          <a:bodyPr wrap="none" rtlCol="0">
            <a:spAutoFit/>
          </a:bodyPr>
          <a:lstStyle/>
          <a:p>
            <a:r>
              <a:rPr lang="en-US" dirty="0">
                <a:solidFill>
                  <a:schemeClr val="accent4">
                    <a:lumMod val="75000"/>
                  </a:schemeClr>
                </a:solidFill>
              </a:rPr>
              <a:t>Appending to a file</a:t>
            </a:r>
          </a:p>
        </p:txBody>
      </p:sp>
      <p:sp>
        <p:nvSpPr>
          <p:cNvPr id="8" name="TextBox 7">
            <a:extLst>
              <a:ext uri="{FF2B5EF4-FFF2-40B4-BE49-F238E27FC236}">
                <a16:creationId xmlns:a16="http://schemas.microsoft.com/office/drawing/2014/main" id="{2A87E7B4-897E-DE4F-B070-70592E0B69D6}"/>
              </a:ext>
            </a:extLst>
          </p:cNvPr>
          <p:cNvSpPr txBox="1"/>
          <p:nvPr/>
        </p:nvSpPr>
        <p:spPr>
          <a:xfrm>
            <a:off x="685800" y="1688069"/>
            <a:ext cx="1544012" cy="369332"/>
          </a:xfrm>
          <a:prstGeom prst="rect">
            <a:avLst/>
          </a:prstGeom>
          <a:noFill/>
        </p:spPr>
        <p:txBody>
          <a:bodyPr wrap="none" rtlCol="0">
            <a:spAutoFit/>
          </a:bodyPr>
          <a:lstStyle/>
          <a:p>
            <a:r>
              <a:rPr lang="en-US" dirty="0">
                <a:solidFill>
                  <a:schemeClr val="accent4">
                    <a:lumMod val="75000"/>
                  </a:schemeClr>
                </a:solidFill>
              </a:rPr>
              <a:t>Writing a file</a:t>
            </a:r>
          </a:p>
        </p:txBody>
      </p:sp>
      <p:sp>
        <p:nvSpPr>
          <p:cNvPr id="9" name="TextBox 8">
            <a:extLst>
              <a:ext uri="{FF2B5EF4-FFF2-40B4-BE49-F238E27FC236}">
                <a16:creationId xmlns:a16="http://schemas.microsoft.com/office/drawing/2014/main" id="{9458DB73-28AD-DF47-B054-2AD6EDCB879D}"/>
              </a:ext>
            </a:extLst>
          </p:cNvPr>
          <p:cNvSpPr txBox="1"/>
          <p:nvPr/>
        </p:nvSpPr>
        <p:spPr>
          <a:xfrm>
            <a:off x="609600" y="4487226"/>
            <a:ext cx="1734770" cy="369332"/>
          </a:xfrm>
          <a:prstGeom prst="rect">
            <a:avLst/>
          </a:prstGeom>
          <a:noFill/>
        </p:spPr>
        <p:txBody>
          <a:bodyPr wrap="none" rtlCol="0">
            <a:spAutoFit/>
          </a:bodyPr>
          <a:lstStyle/>
          <a:p>
            <a:r>
              <a:rPr lang="en-US" dirty="0">
                <a:solidFill>
                  <a:schemeClr val="accent4">
                    <a:lumMod val="75000"/>
                  </a:schemeClr>
                </a:solidFill>
              </a:rPr>
              <a:t>Reading a file</a:t>
            </a:r>
          </a:p>
        </p:txBody>
      </p:sp>
    </p:spTree>
    <p:extLst>
      <p:ext uri="{BB962C8B-B14F-4D97-AF65-F5344CB8AC3E}">
        <p14:creationId xmlns:p14="http://schemas.microsoft.com/office/powerpoint/2010/main" val="42374262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9694D-551D-194E-8EDB-B0267A57A6DC}"/>
              </a:ext>
            </a:extLst>
          </p:cNvPr>
          <p:cNvSpPr>
            <a:spLocks noGrp="1"/>
          </p:cNvSpPr>
          <p:nvPr>
            <p:ph type="title"/>
          </p:nvPr>
        </p:nvSpPr>
        <p:spPr/>
        <p:txBody>
          <a:bodyPr/>
          <a:lstStyle/>
          <a:p>
            <a:r>
              <a:rPr lang="en-US" dirty="0" err="1"/>
              <a:t>File.close</a:t>
            </a:r>
            <a:r>
              <a:rPr lang="en-US" dirty="0"/>
              <a:t>()</a:t>
            </a:r>
          </a:p>
        </p:txBody>
      </p:sp>
      <p:sp>
        <p:nvSpPr>
          <p:cNvPr id="3" name="Content Placeholder 2">
            <a:extLst>
              <a:ext uri="{FF2B5EF4-FFF2-40B4-BE49-F238E27FC236}">
                <a16:creationId xmlns:a16="http://schemas.microsoft.com/office/drawing/2014/main" id="{1AB604C7-C9B0-3142-BF7D-08AD93D910E5}"/>
              </a:ext>
            </a:extLst>
          </p:cNvPr>
          <p:cNvSpPr>
            <a:spLocks noGrp="1"/>
          </p:cNvSpPr>
          <p:nvPr>
            <p:ph idx="1"/>
          </p:nvPr>
        </p:nvSpPr>
        <p:spPr>
          <a:xfrm>
            <a:off x="685800" y="2194560"/>
            <a:ext cx="5962650" cy="4024125"/>
          </a:xfrm>
        </p:spPr>
        <p:txBody>
          <a:bodyPr/>
          <a:lstStyle/>
          <a:p>
            <a:r>
              <a:rPr lang="en-US" dirty="0"/>
              <a:t>All the examples have shown an explicit call to </a:t>
            </a:r>
            <a:r>
              <a:rPr lang="en-US" dirty="0" err="1"/>
              <a:t>f.close</a:t>
            </a:r>
            <a:r>
              <a:rPr lang="en-US" dirty="0"/>
              <a:t>()</a:t>
            </a:r>
          </a:p>
          <a:p>
            <a:r>
              <a:rPr lang="en-US" dirty="0"/>
              <a:t>There is an easier way:</a:t>
            </a:r>
          </a:p>
          <a:p>
            <a:pPr lvl="1"/>
            <a:r>
              <a:rPr lang="en-US" dirty="0"/>
              <a:t>The with keyword can be used to create a scope that will automatically close call close on the file when the scope is completed</a:t>
            </a:r>
          </a:p>
          <a:p>
            <a:pPr lvl="1"/>
            <a:r>
              <a:rPr lang="en-US" dirty="0"/>
              <a:t>How do you know when the scope has completed?</a:t>
            </a:r>
          </a:p>
          <a:p>
            <a:endParaRPr lang="en-US" dirty="0"/>
          </a:p>
          <a:p>
            <a:endParaRPr lang="en-US" dirty="0"/>
          </a:p>
        </p:txBody>
      </p:sp>
      <p:sp>
        <p:nvSpPr>
          <p:cNvPr id="5" name="Rectangle 4">
            <a:extLst>
              <a:ext uri="{FF2B5EF4-FFF2-40B4-BE49-F238E27FC236}">
                <a16:creationId xmlns:a16="http://schemas.microsoft.com/office/drawing/2014/main" id="{47DAF2D1-901E-8B47-9A18-64694823DA38}"/>
              </a:ext>
            </a:extLst>
          </p:cNvPr>
          <p:cNvSpPr/>
          <p:nvPr/>
        </p:nvSpPr>
        <p:spPr>
          <a:xfrm>
            <a:off x="6819900" y="5572354"/>
            <a:ext cx="4686300" cy="646331"/>
          </a:xfrm>
          <a:prstGeom prst="rect">
            <a:avLst/>
          </a:prstGeom>
        </p:spPr>
        <p:txBody>
          <a:bodyPr wrap="square">
            <a:spAutoFit/>
          </a:bodyPr>
          <a:lstStyle/>
          <a:p>
            <a:r>
              <a:rPr lang="en-US" dirty="0">
                <a:solidFill>
                  <a:srgbClr val="C586C0"/>
                </a:solidFill>
                <a:latin typeface="Menlo" panose="020B0609030804020204" pitchFamily="49" charset="0"/>
              </a:rPr>
              <a:t>with</a:t>
            </a:r>
            <a:r>
              <a:rPr lang="en-US" dirty="0">
                <a:solidFill>
                  <a:srgbClr val="D4D4D4"/>
                </a:solidFill>
                <a:latin typeface="Menlo" panose="020B0609030804020204" pitchFamily="49" charset="0"/>
              </a:rPr>
              <a:t> </a:t>
            </a:r>
            <a:r>
              <a:rPr lang="en-US" dirty="0">
                <a:solidFill>
                  <a:srgbClr val="DCDCAA"/>
                </a:solidFill>
                <a:latin typeface="Menlo" panose="020B0609030804020204" pitchFamily="49" charset="0"/>
              </a:rPr>
              <a:t>open</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a:t>
            </a:r>
            <a:r>
              <a:rPr lang="en-US" dirty="0" err="1">
                <a:solidFill>
                  <a:srgbClr val="CE9178"/>
                </a:solidFill>
                <a:latin typeface="Menlo" panose="020B0609030804020204" pitchFamily="49" charset="0"/>
              </a:rPr>
              <a:t>test.txt</a:t>
            </a:r>
            <a:r>
              <a:rPr lang="en-US" dirty="0">
                <a:solidFill>
                  <a:srgbClr val="CE9178"/>
                </a:solidFill>
                <a:latin typeface="Menlo" panose="020B0609030804020204" pitchFamily="49" charset="0"/>
              </a:rPr>
              <a:t>'</a:t>
            </a:r>
            <a:r>
              <a:rPr lang="en-US" dirty="0">
                <a:solidFill>
                  <a:srgbClr val="D4D4D4"/>
                </a:solidFill>
                <a:latin typeface="Menlo" panose="020B0609030804020204" pitchFamily="49" charset="0"/>
              </a:rPr>
              <a:t>, </a:t>
            </a:r>
            <a:r>
              <a:rPr lang="en-US" dirty="0">
                <a:solidFill>
                  <a:srgbClr val="CE9178"/>
                </a:solidFill>
                <a:latin typeface="Menlo" panose="020B0609030804020204" pitchFamily="49" charset="0"/>
              </a:rPr>
              <a:t>'w'</a:t>
            </a:r>
            <a:r>
              <a:rPr lang="en-US" dirty="0">
                <a:solidFill>
                  <a:srgbClr val="D4D4D4"/>
                </a:solidFill>
                <a:latin typeface="Menlo" panose="020B0609030804020204" pitchFamily="49" charset="0"/>
              </a:rPr>
              <a:t>) </a:t>
            </a:r>
            <a:r>
              <a:rPr lang="en-US" dirty="0">
                <a:solidFill>
                  <a:srgbClr val="C586C0"/>
                </a:solidFill>
                <a:latin typeface="Menlo" panose="020B0609030804020204" pitchFamily="49" charset="0"/>
              </a:rPr>
              <a:t>as</a:t>
            </a:r>
            <a:r>
              <a:rPr lang="en-US" dirty="0">
                <a:solidFill>
                  <a:srgbClr val="D4D4D4"/>
                </a:solidFill>
                <a:latin typeface="Menlo" panose="020B0609030804020204" pitchFamily="49" charset="0"/>
              </a:rPr>
              <a:t> f:</a:t>
            </a:r>
          </a:p>
          <a:p>
            <a:r>
              <a:rPr lang="en-US" dirty="0">
                <a:solidFill>
                  <a:srgbClr val="D4D4D4"/>
                </a:solidFill>
                <a:latin typeface="Menlo" panose="020B0609030804020204" pitchFamily="49" charset="0"/>
              </a:rPr>
              <a:t>    </a:t>
            </a:r>
            <a:r>
              <a:rPr lang="en-US" dirty="0" err="1">
                <a:solidFill>
                  <a:srgbClr val="D4D4D4"/>
                </a:solidFill>
                <a:latin typeface="Menlo" panose="020B0609030804020204" pitchFamily="49" charset="0"/>
              </a:rPr>
              <a:t>f.write</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'Hello world'</a:t>
            </a:r>
            <a:r>
              <a:rPr lang="en-US" dirty="0">
                <a:solidFill>
                  <a:srgbClr val="D4D4D4"/>
                </a:solidFill>
                <a:latin typeface="Menlo" panose="020B0609030804020204" pitchFamily="49" charset="0"/>
              </a:rPr>
              <a:t>)</a:t>
            </a:r>
            <a:endParaRPr lang="en-US"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13710824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B4C8D-7C7C-5E42-A22C-4C5A87850ABC}"/>
              </a:ext>
            </a:extLst>
          </p:cNvPr>
          <p:cNvSpPr>
            <a:spLocks noGrp="1"/>
          </p:cNvSpPr>
          <p:nvPr>
            <p:ph type="title"/>
          </p:nvPr>
        </p:nvSpPr>
        <p:spPr/>
        <p:txBody>
          <a:bodyPr/>
          <a:lstStyle/>
          <a:p>
            <a:r>
              <a:rPr lang="en-US" dirty="0" err="1"/>
              <a:t>Shutiil</a:t>
            </a:r>
            <a:r>
              <a:rPr lang="en-US" dirty="0"/>
              <a:t> &amp; </a:t>
            </a:r>
            <a:r>
              <a:rPr lang="en-US" dirty="0" err="1"/>
              <a:t>os</a:t>
            </a:r>
            <a:r>
              <a:rPr lang="en-US" dirty="0"/>
              <a:t> modules</a:t>
            </a:r>
          </a:p>
        </p:txBody>
      </p:sp>
      <p:sp>
        <p:nvSpPr>
          <p:cNvPr id="3" name="Content Placeholder 2">
            <a:extLst>
              <a:ext uri="{FF2B5EF4-FFF2-40B4-BE49-F238E27FC236}">
                <a16:creationId xmlns:a16="http://schemas.microsoft.com/office/drawing/2014/main" id="{5B5644C9-29F4-DC40-8CC5-F19D2908F9C4}"/>
              </a:ext>
            </a:extLst>
          </p:cNvPr>
          <p:cNvSpPr>
            <a:spLocks noGrp="1"/>
          </p:cNvSpPr>
          <p:nvPr>
            <p:ph idx="1"/>
          </p:nvPr>
        </p:nvSpPr>
        <p:spPr/>
        <p:txBody>
          <a:bodyPr/>
          <a:lstStyle/>
          <a:p>
            <a:r>
              <a:rPr lang="en-US" dirty="0"/>
              <a:t>Both of these library provide functions to  manipulate files</a:t>
            </a:r>
          </a:p>
        </p:txBody>
      </p:sp>
      <p:graphicFrame>
        <p:nvGraphicFramePr>
          <p:cNvPr id="4" name="Table 3">
            <a:extLst>
              <a:ext uri="{FF2B5EF4-FFF2-40B4-BE49-F238E27FC236}">
                <a16:creationId xmlns:a16="http://schemas.microsoft.com/office/drawing/2014/main" id="{CF900BFA-2D27-8D47-AC00-C05913B702DE}"/>
              </a:ext>
            </a:extLst>
          </p:cNvPr>
          <p:cNvGraphicFramePr>
            <a:graphicFrameLocks noGrp="1"/>
          </p:cNvGraphicFramePr>
          <p:nvPr>
            <p:extLst>
              <p:ext uri="{D42A27DB-BD31-4B8C-83A1-F6EECF244321}">
                <p14:modId xmlns:p14="http://schemas.microsoft.com/office/powerpoint/2010/main" val="2917083602"/>
              </p:ext>
            </p:extLst>
          </p:nvPr>
        </p:nvGraphicFramePr>
        <p:xfrm>
          <a:off x="685800" y="2724150"/>
          <a:ext cx="4838700" cy="1482472"/>
        </p:xfrm>
        <a:graphic>
          <a:graphicData uri="http://schemas.openxmlformats.org/drawingml/2006/table">
            <a:tbl>
              <a:tblPr firstRow="1" bandRow="1">
                <a:tableStyleId>{5C22544A-7EE6-4342-B048-85BDC9FD1C3A}</a:tableStyleId>
              </a:tblPr>
              <a:tblGrid>
                <a:gridCol w="1565017">
                  <a:extLst>
                    <a:ext uri="{9D8B030D-6E8A-4147-A177-3AD203B41FA5}">
                      <a16:colId xmlns:a16="http://schemas.microsoft.com/office/drawing/2014/main" val="2011214762"/>
                    </a:ext>
                  </a:extLst>
                </a:gridCol>
                <a:gridCol w="3273683">
                  <a:extLst>
                    <a:ext uri="{9D8B030D-6E8A-4147-A177-3AD203B41FA5}">
                      <a16:colId xmlns:a16="http://schemas.microsoft.com/office/drawing/2014/main" val="64677907"/>
                    </a:ext>
                  </a:extLst>
                </a:gridCol>
              </a:tblGrid>
              <a:tr h="369952">
                <a:tc>
                  <a:txBody>
                    <a:bodyPr/>
                    <a:lstStyle/>
                    <a:p>
                      <a:pPr algn="ctr"/>
                      <a:r>
                        <a:rPr lang="en-US" dirty="0" err="1"/>
                        <a:t>shutil</a:t>
                      </a:r>
                      <a:endParaRPr lang="en-US" dirty="0"/>
                    </a:p>
                  </a:txBody>
                  <a:tcPr/>
                </a:tc>
                <a:tc>
                  <a:txBody>
                    <a:bodyPr/>
                    <a:lstStyle/>
                    <a:p>
                      <a:pPr algn="ctr"/>
                      <a:r>
                        <a:rPr lang="en-US" dirty="0" err="1"/>
                        <a:t>os</a:t>
                      </a:r>
                      <a:endParaRPr lang="en-US" dirty="0"/>
                    </a:p>
                  </a:txBody>
                  <a:tcPr/>
                </a:tc>
                <a:extLst>
                  <a:ext uri="{0D108BD9-81ED-4DB2-BD59-A6C34878D82A}">
                    <a16:rowId xmlns:a16="http://schemas.microsoft.com/office/drawing/2014/main" val="4086223095"/>
                  </a:ext>
                </a:extLst>
              </a:tr>
              <a:tr h="370840">
                <a:tc>
                  <a:txBody>
                    <a:bodyPr/>
                    <a:lstStyle/>
                    <a:p>
                      <a:r>
                        <a:rPr lang="en-US" dirty="0"/>
                        <a:t>copy()</a:t>
                      </a:r>
                    </a:p>
                  </a:txBody>
                  <a:tcPr/>
                </a:tc>
                <a:tc>
                  <a:txBody>
                    <a:bodyPr/>
                    <a:lstStyle/>
                    <a:p>
                      <a:r>
                        <a:rPr lang="en-US" dirty="0" err="1"/>
                        <a:t>getcwd</a:t>
                      </a:r>
                      <a:r>
                        <a:rPr lang="en-US" dirty="0"/>
                        <a:t>()</a:t>
                      </a:r>
                    </a:p>
                  </a:txBody>
                  <a:tcPr/>
                </a:tc>
                <a:extLst>
                  <a:ext uri="{0D108BD9-81ED-4DB2-BD59-A6C34878D82A}">
                    <a16:rowId xmlns:a16="http://schemas.microsoft.com/office/drawing/2014/main" val="3223007365"/>
                  </a:ext>
                </a:extLst>
              </a:tr>
              <a:tr h="370840">
                <a:tc>
                  <a:txBody>
                    <a:bodyPr/>
                    <a:lstStyle/>
                    <a:p>
                      <a:r>
                        <a:rPr lang="en-US" dirty="0"/>
                        <a:t>copy2()</a:t>
                      </a:r>
                    </a:p>
                  </a:txBody>
                  <a:tcPr/>
                </a:tc>
                <a:tc>
                  <a:txBody>
                    <a:bodyPr/>
                    <a:lstStyle/>
                    <a:p>
                      <a:r>
                        <a:rPr lang="en-US" dirty="0" err="1"/>
                        <a:t>mkdir</a:t>
                      </a:r>
                      <a:r>
                        <a:rPr lang="en-US" dirty="0"/>
                        <a:t>()</a:t>
                      </a:r>
                    </a:p>
                  </a:txBody>
                  <a:tcPr/>
                </a:tc>
                <a:extLst>
                  <a:ext uri="{0D108BD9-81ED-4DB2-BD59-A6C34878D82A}">
                    <a16:rowId xmlns:a16="http://schemas.microsoft.com/office/drawing/2014/main" val="2532568244"/>
                  </a:ext>
                </a:extLst>
              </a:tr>
              <a:tr h="370840">
                <a:tc>
                  <a:txBody>
                    <a:bodyPr/>
                    <a:lstStyle/>
                    <a:p>
                      <a:r>
                        <a:rPr lang="en-US" dirty="0" err="1"/>
                        <a:t>copyfile</a:t>
                      </a:r>
                      <a:r>
                        <a:rPr lang="en-US" dirty="0"/>
                        <a:t>()</a:t>
                      </a:r>
                    </a:p>
                  </a:txBody>
                  <a:tcPr/>
                </a:tc>
                <a:tc>
                  <a:txBody>
                    <a:bodyPr/>
                    <a:lstStyle/>
                    <a:p>
                      <a:r>
                        <a:rPr lang="en-US" dirty="0" err="1"/>
                        <a:t>chdir</a:t>
                      </a:r>
                      <a:r>
                        <a:rPr lang="en-US" dirty="0"/>
                        <a:t>()</a:t>
                      </a:r>
                    </a:p>
                  </a:txBody>
                  <a:tcPr/>
                </a:tc>
                <a:extLst>
                  <a:ext uri="{0D108BD9-81ED-4DB2-BD59-A6C34878D82A}">
                    <a16:rowId xmlns:a16="http://schemas.microsoft.com/office/drawing/2014/main" val="3791055337"/>
                  </a:ext>
                </a:extLst>
              </a:tr>
            </a:tbl>
          </a:graphicData>
        </a:graphic>
      </p:graphicFrame>
      <p:sp>
        <p:nvSpPr>
          <p:cNvPr id="5" name="Rectangle 4">
            <a:extLst>
              <a:ext uri="{FF2B5EF4-FFF2-40B4-BE49-F238E27FC236}">
                <a16:creationId xmlns:a16="http://schemas.microsoft.com/office/drawing/2014/main" id="{8726340D-9521-1944-930E-FC78D280D3AF}"/>
              </a:ext>
            </a:extLst>
          </p:cNvPr>
          <p:cNvSpPr/>
          <p:nvPr/>
        </p:nvSpPr>
        <p:spPr>
          <a:xfrm>
            <a:off x="6096000" y="3123510"/>
            <a:ext cx="6096000" cy="2585323"/>
          </a:xfrm>
          <a:prstGeom prst="rect">
            <a:avLst/>
          </a:prstGeom>
        </p:spPr>
        <p:txBody>
          <a:bodyPr>
            <a:spAutoFit/>
          </a:bodyPr>
          <a:lstStyle/>
          <a:p>
            <a:r>
              <a:rPr lang="en-US" dirty="0">
                <a:solidFill>
                  <a:srgbClr val="6A9955"/>
                </a:solidFill>
                <a:latin typeface="Menlo" panose="020B0609030804020204" pitchFamily="49" charset="0"/>
              </a:rPr>
              <a:t># create a </a:t>
            </a:r>
            <a:r>
              <a:rPr lang="en-US" dirty="0" err="1">
                <a:solidFill>
                  <a:srgbClr val="6A9955"/>
                </a:solidFill>
                <a:latin typeface="Menlo" panose="020B0609030804020204" pitchFamily="49" charset="0"/>
              </a:rPr>
              <a:t>ddirectory</a:t>
            </a:r>
            <a:endParaRPr lang="en-US" dirty="0">
              <a:solidFill>
                <a:srgbClr val="D4D4D4"/>
              </a:solidFill>
              <a:latin typeface="Menlo" panose="020B0609030804020204" pitchFamily="49" charset="0"/>
            </a:endParaRPr>
          </a:p>
          <a:p>
            <a:r>
              <a:rPr lang="en-US" dirty="0" err="1">
                <a:solidFill>
                  <a:srgbClr val="D4D4D4"/>
                </a:solidFill>
                <a:latin typeface="Menlo" panose="020B0609030804020204" pitchFamily="49" charset="0"/>
              </a:rPr>
              <a:t>cur_dir</a:t>
            </a:r>
            <a:r>
              <a:rPr lang="en-US" dirty="0">
                <a:solidFill>
                  <a:srgbClr val="D4D4D4"/>
                </a:solidFill>
                <a:latin typeface="Menlo" panose="020B0609030804020204" pitchFamily="49" charset="0"/>
              </a:rPr>
              <a:t> = </a:t>
            </a:r>
            <a:r>
              <a:rPr lang="en-US" dirty="0" err="1">
                <a:solidFill>
                  <a:srgbClr val="D4D4D4"/>
                </a:solidFill>
                <a:latin typeface="Menlo" panose="020B0609030804020204" pitchFamily="49" charset="0"/>
              </a:rPr>
              <a:t>os.getcwd</a:t>
            </a:r>
            <a:r>
              <a:rPr lang="en-US" dirty="0">
                <a:solidFill>
                  <a:srgbClr val="D4D4D4"/>
                </a:solidFill>
                <a:latin typeface="Menlo" panose="020B0609030804020204" pitchFamily="49" charset="0"/>
              </a:rPr>
              <a:t>()</a:t>
            </a:r>
          </a:p>
          <a:p>
            <a:r>
              <a:rPr lang="en-US" dirty="0">
                <a:solidFill>
                  <a:srgbClr val="6A9955"/>
                </a:solidFill>
                <a:latin typeface="Menlo" panose="020B0609030804020204" pitchFamily="49" charset="0"/>
              </a:rPr>
              <a:t># prints the current working directory</a:t>
            </a:r>
            <a:endParaRPr lang="en-US" dirty="0">
              <a:solidFill>
                <a:srgbClr val="D4D4D4"/>
              </a:solidFill>
              <a:latin typeface="Menlo" panose="020B0609030804020204" pitchFamily="49" charset="0"/>
            </a:endParaRPr>
          </a:p>
          <a:p>
            <a:r>
              <a:rPr lang="en-US" dirty="0">
                <a:solidFill>
                  <a:srgbClr val="DCDCAA"/>
                </a:solidFill>
                <a:latin typeface="Menlo" panose="020B0609030804020204" pitchFamily="49" charset="0"/>
              </a:rPr>
              <a:t>print</a:t>
            </a:r>
            <a:r>
              <a:rPr lang="en-US" dirty="0">
                <a:solidFill>
                  <a:srgbClr val="D4D4D4"/>
                </a:solidFill>
                <a:latin typeface="Menlo" panose="020B0609030804020204" pitchFamily="49" charset="0"/>
              </a:rPr>
              <a:t>(</a:t>
            </a:r>
            <a:r>
              <a:rPr lang="en-US" dirty="0" err="1">
                <a:solidFill>
                  <a:srgbClr val="D4D4D4"/>
                </a:solidFill>
                <a:latin typeface="Menlo" panose="020B0609030804020204" pitchFamily="49" charset="0"/>
              </a:rPr>
              <a:t>cur_dir</a:t>
            </a:r>
            <a:r>
              <a:rPr lang="en-US" dirty="0">
                <a:solidFill>
                  <a:srgbClr val="D4D4D4"/>
                </a:solidFill>
                <a:latin typeface="Menlo" panose="020B0609030804020204" pitchFamily="49" charset="0"/>
              </a:rPr>
              <a:t>)          </a:t>
            </a:r>
          </a:p>
          <a:p>
            <a:r>
              <a:rPr lang="en-US" dirty="0">
                <a:solidFill>
                  <a:srgbClr val="D4D4D4"/>
                </a:solidFill>
                <a:latin typeface="Menlo" panose="020B0609030804020204" pitchFamily="49" charset="0"/>
              </a:rPr>
              <a:t>path = </a:t>
            </a:r>
            <a:r>
              <a:rPr lang="en-US" dirty="0">
                <a:solidFill>
                  <a:srgbClr val="CE9178"/>
                </a:solidFill>
                <a:latin typeface="Menlo" panose="020B0609030804020204" pitchFamily="49" charset="0"/>
              </a:rPr>
              <a:t>'./test'</a:t>
            </a:r>
            <a:endParaRPr lang="en-US" dirty="0">
              <a:solidFill>
                <a:srgbClr val="D4D4D4"/>
              </a:solidFill>
              <a:latin typeface="Menlo" panose="020B0609030804020204" pitchFamily="49" charset="0"/>
            </a:endParaRPr>
          </a:p>
          <a:p>
            <a:r>
              <a:rPr lang="en-US" dirty="0" err="1">
                <a:solidFill>
                  <a:srgbClr val="D4D4D4"/>
                </a:solidFill>
                <a:latin typeface="Menlo" panose="020B0609030804020204" pitchFamily="49" charset="0"/>
              </a:rPr>
              <a:t>os.mkdir</a:t>
            </a:r>
            <a:r>
              <a:rPr lang="en-US" dirty="0">
                <a:solidFill>
                  <a:srgbClr val="D4D4D4"/>
                </a:solidFill>
                <a:latin typeface="Menlo" panose="020B0609030804020204" pitchFamily="49" charset="0"/>
              </a:rPr>
              <a:t>(path)</a:t>
            </a:r>
          </a:p>
          <a:p>
            <a:r>
              <a:rPr lang="en-US" dirty="0" err="1">
                <a:solidFill>
                  <a:srgbClr val="D4D4D4"/>
                </a:solidFill>
                <a:latin typeface="Menlo" panose="020B0609030804020204" pitchFamily="49" charset="0"/>
              </a:rPr>
              <a:t>os.chdir</a:t>
            </a:r>
            <a:r>
              <a:rPr lang="en-US" dirty="0">
                <a:solidFill>
                  <a:srgbClr val="D4D4D4"/>
                </a:solidFill>
                <a:latin typeface="Menlo" panose="020B0609030804020204" pitchFamily="49" charset="0"/>
              </a:rPr>
              <a:t>(path)</a:t>
            </a:r>
          </a:p>
          <a:p>
            <a:r>
              <a:rPr lang="en-US" dirty="0">
                <a:solidFill>
                  <a:srgbClr val="6A9955"/>
                </a:solidFill>
                <a:latin typeface="Menlo" panose="020B0609030804020204" pitchFamily="49" charset="0"/>
              </a:rPr>
              <a:t># we should now be in the new directory</a:t>
            </a:r>
            <a:endParaRPr lang="en-US" dirty="0">
              <a:solidFill>
                <a:srgbClr val="D4D4D4"/>
              </a:solidFill>
              <a:latin typeface="Menlo" panose="020B0609030804020204" pitchFamily="49" charset="0"/>
            </a:endParaRPr>
          </a:p>
          <a:p>
            <a:r>
              <a:rPr lang="en-US" dirty="0">
                <a:solidFill>
                  <a:srgbClr val="DCDCAA"/>
                </a:solidFill>
                <a:latin typeface="Menlo" panose="020B0609030804020204" pitchFamily="49" charset="0"/>
              </a:rPr>
              <a:t>print</a:t>
            </a:r>
            <a:r>
              <a:rPr lang="en-US" dirty="0">
                <a:solidFill>
                  <a:srgbClr val="D4D4D4"/>
                </a:solidFill>
                <a:latin typeface="Menlo" panose="020B0609030804020204" pitchFamily="49" charset="0"/>
              </a:rPr>
              <a:t>(</a:t>
            </a:r>
            <a:r>
              <a:rPr lang="en-US" dirty="0" err="1">
                <a:solidFill>
                  <a:srgbClr val="D4D4D4"/>
                </a:solidFill>
                <a:latin typeface="Menlo" panose="020B0609030804020204" pitchFamily="49" charset="0"/>
              </a:rPr>
              <a:t>os.getcwd</a:t>
            </a:r>
            <a:r>
              <a:rPr lang="en-US" dirty="0">
                <a:solidFill>
                  <a:srgbClr val="D4D4D4"/>
                </a:solidFill>
                <a:latin typeface="Menlo" panose="020B0609030804020204" pitchFamily="49" charset="0"/>
              </a:rPr>
              <a:t>()) </a:t>
            </a:r>
            <a:endParaRPr lang="en-US"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274746302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9A22DDE2-FB2D-421B-B377-F9AD495CE9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useBgFill="1">
        <p:nvSpPr>
          <p:cNvPr id="21" name="Rectangle 20">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3144CE2B-CB5D-754C-AC69-34A010758DE7}"/>
              </a:ext>
            </a:extLst>
          </p:cNvPr>
          <p:cNvSpPr>
            <a:spLocks noGrp="1"/>
          </p:cNvSpPr>
          <p:nvPr>
            <p:ph type="title"/>
          </p:nvPr>
        </p:nvSpPr>
        <p:spPr>
          <a:xfrm>
            <a:off x="495953" y="764372"/>
            <a:ext cx="3361344" cy="5216013"/>
          </a:xfrm>
        </p:spPr>
        <p:txBody>
          <a:bodyPr vert="horz" lIns="91440" tIns="45720" rIns="91440" bIns="45720" rtlCol="0" anchor="ctr">
            <a:normAutofit/>
          </a:bodyPr>
          <a:lstStyle/>
          <a:p>
            <a:pPr algn="r"/>
            <a:r>
              <a:rPr lang="en-US" sz="4000" kern="1200" cap="all" baseline="0" dirty="0">
                <a:solidFill>
                  <a:schemeClr val="tx1"/>
                </a:solidFill>
                <a:latin typeface="+mj-lt"/>
                <a:ea typeface="+mj-ea"/>
                <a:cs typeface="+mj-cs"/>
              </a:rPr>
              <a:t>Module</a:t>
            </a:r>
            <a:r>
              <a:rPr lang="en-US" sz="4000" dirty="0"/>
              <a:t> 10</a:t>
            </a:r>
            <a:endParaRPr lang="en-US" sz="4000" kern="1200" cap="all" baseline="0" dirty="0">
              <a:solidFill>
                <a:schemeClr val="tx1"/>
              </a:solidFill>
              <a:latin typeface="+mj-lt"/>
              <a:ea typeface="+mj-ea"/>
              <a:cs typeface="+mj-cs"/>
            </a:endParaRPr>
          </a:p>
        </p:txBody>
      </p:sp>
      <p:cxnSp>
        <p:nvCxnSpPr>
          <p:cNvPr id="23" name="Straight Connector 22">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218F3B8B-7B20-D44D-BB4E-C0FDA6C1D84D}"/>
              </a:ext>
            </a:extLst>
          </p:cNvPr>
          <p:cNvSpPr>
            <a:spLocks noGrp="1"/>
          </p:cNvSpPr>
          <p:nvPr>
            <p:ph type="body" sz="half" idx="2"/>
          </p:nvPr>
        </p:nvSpPr>
        <p:spPr>
          <a:xfrm>
            <a:off x="4370138" y="764372"/>
            <a:ext cx="7086600" cy="5216013"/>
          </a:xfrm>
        </p:spPr>
        <p:txBody>
          <a:bodyPr vert="horz" lIns="91440" tIns="45720" rIns="91440" bIns="45720" rtlCol="0" anchor="ctr">
            <a:normAutofit/>
          </a:bodyPr>
          <a:lstStyle/>
          <a:p>
            <a:r>
              <a:rPr lang="en-US" sz="4000" kern="1200" dirty="0">
                <a:solidFill>
                  <a:schemeClr val="tx1"/>
                </a:solidFill>
                <a:latin typeface="+mj-lt"/>
                <a:ea typeface="+mn-ea"/>
                <a:cs typeface="+mn-cs"/>
              </a:rPr>
              <a:t>PIP &amp; </a:t>
            </a:r>
            <a:r>
              <a:rPr lang="en-US" sz="4000" kern="1200" dirty="0" err="1">
                <a:solidFill>
                  <a:schemeClr val="tx1"/>
                </a:solidFill>
                <a:latin typeface="+mj-lt"/>
                <a:ea typeface="+mn-ea"/>
                <a:cs typeface="+mn-cs"/>
              </a:rPr>
              <a:t>Venv</a:t>
            </a:r>
            <a:endParaRPr lang="en-US" sz="4000" kern="1200" dirty="0">
              <a:solidFill>
                <a:schemeClr val="tx1"/>
              </a:solidFill>
              <a:latin typeface="+mj-lt"/>
              <a:ea typeface="+mn-ea"/>
              <a:cs typeface="+mn-cs"/>
            </a:endParaRPr>
          </a:p>
        </p:txBody>
      </p:sp>
    </p:spTree>
    <p:extLst>
      <p:ext uri="{BB962C8B-B14F-4D97-AF65-F5344CB8AC3E}">
        <p14:creationId xmlns:p14="http://schemas.microsoft.com/office/powerpoint/2010/main" val="123907594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23893-1CBD-B34E-8619-17804E5E530E}"/>
              </a:ext>
            </a:extLst>
          </p:cNvPr>
          <p:cNvSpPr>
            <a:spLocks noGrp="1"/>
          </p:cNvSpPr>
          <p:nvPr>
            <p:ph type="title"/>
          </p:nvPr>
        </p:nvSpPr>
        <p:spPr/>
        <p:txBody>
          <a:bodyPr/>
          <a:lstStyle/>
          <a:p>
            <a:r>
              <a:rPr lang="en-US" dirty="0"/>
              <a:t>PIP</a:t>
            </a:r>
          </a:p>
        </p:txBody>
      </p:sp>
      <p:sp>
        <p:nvSpPr>
          <p:cNvPr id="3" name="Content Placeholder 2">
            <a:extLst>
              <a:ext uri="{FF2B5EF4-FFF2-40B4-BE49-F238E27FC236}">
                <a16:creationId xmlns:a16="http://schemas.microsoft.com/office/drawing/2014/main" id="{86045CC1-2DE8-EB4D-8361-83670D19DE15}"/>
              </a:ext>
            </a:extLst>
          </p:cNvPr>
          <p:cNvSpPr>
            <a:spLocks noGrp="1"/>
          </p:cNvSpPr>
          <p:nvPr>
            <p:ph idx="1"/>
          </p:nvPr>
        </p:nvSpPr>
        <p:spPr>
          <a:xfrm>
            <a:off x="685800" y="2069502"/>
            <a:ext cx="10820400" cy="4024125"/>
          </a:xfrm>
        </p:spPr>
        <p:txBody>
          <a:bodyPr/>
          <a:lstStyle/>
          <a:p>
            <a:r>
              <a:rPr lang="en-US" dirty="0"/>
              <a:t>PIP = Pip Installs Packages</a:t>
            </a:r>
          </a:p>
          <a:p>
            <a:r>
              <a:rPr lang="en-US" dirty="0"/>
              <a:t>The official Python Package Manager</a:t>
            </a:r>
          </a:p>
          <a:p>
            <a:endParaRPr lang="en-US" dirty="0"/>
          </a:p>
          <a:p>
            <a:r>
              <a:rPr lang="en-US" dirty="0"/>
              <a:t>By default install packages installed on the Python Package Index (</a:t>
            </a:r>
            <a:r>
              <a:rPr lang="en-US" dirty="0" err="1"/>
              <a:t>PyPI</a:t>
            </a:r>
            <a:r>
              <a:rPr lang="en-US" dirty="0"/>
              <a:t>)</a:t>
            </a:r>
          </a:p>
          <a:p>
            <a:r>
              <a:rPr lang="en-US" dirty="0"/>
              <a:t>Pip Documentation: </a:t>
            </a:r>
            <a:r>
              <a:rPr lang="en-US" u="sng" dirty="0">
                <a:hlinkClick r:id="rId2"/>
              </a:rPr>
              <a:t>https://pip.pypa.io/en/stable/</a:t>
            </a:r>
            <a:endParaRPr lang="en-US" u="sng" dirty="0"/>
          </a:p>
          <a:p>
            <a:r>
              <a:rPr lang="en-US" dirty="0"/>
              <a:t>Installed with Python by default since Python 3.4</a:t>
            </a:r>
          </a:p>
          <a:p>
            <a:r>
              <a:rPr lang="en-US" dirty="0"/>
              <a:t>Check to see if it is installed.</a:t>
            </a:r>
          </a:p>
          <a:p>
            <a:endParaRPr lang="en-US" dirty="0"/>
          </a:p>
          <a:p>
            <a:pPr marL="0" indent="0" algn="ctr">
              <a:buNone/>
            </a:pPr>
            <a:r>
              <a:rPr lang="en-US" sz="3600" dirty="0"/>
              <a:t>python3 -m </a:t>
            </a:r>
            <a:r>
              <a:rPr lang="en-US" sz="3600" dirty="0" err="1"/>
              <a:t>ensurepip</a:t>
            </a:r>
            <a:r>
              <a:rPr lang="en-US" sz="3600" dirty="0"/>
              <a:t> --default-pip</a:t>
            </a:r>
          </a:p>
          <a:p>
            <a:pPr lvl="1"/>
            <a:endParaRPr lang="en-US" dirty="0"/>
          </a:p>
        </p:txBody>
      </p:sp>
    </p:spTree>
    <p:extLst>
      <p:ext uri="{BB962C8B-B14F-4D97-AF65-F5344CB8AC3E}">
        <p14:creationId xmlns:p14="http://schemas.microsoft.com/office/powerpoint/2010/main" val="369198237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A7939-AA39-7941-BDE2-09E157030F86}"/>
              </a:ext>
            </a:extLst>
          </p:cNvPr>
          <p:cNvSpPr>
            <a:spLocks noGrp="1"/>
          </p:cNvSpPr>
          <p:nvPr>
            <p:ph type="title"/>
          </p:nvPr>
        </p:nvSpPr>
        <p:spPr/>
        <p:txBody>
          <a:bodyPr/>
          <a:lstStyle/>
          <a:p>
            <a:r>
              <a:rPr lang="en-US" dirty="0"/>
              <a:t>Pip commands</a:t>
            </a:r>
          </a:p>
        </p:txBody>
      </p:sp>
      <p:graphicFrame>
        <p:nvGraphicFramePr>
          <p:cNvPr id="4" name="Content Placeholder 3">
            <a:extLst>
              <a:ext uri="{FF2B5EF4-FFF2-40B4-BE49-F238E27FC236}">
                <a16:creationId xmlns:a16="http://schemas.microsoft.com/office/drawing/2014/main" id="{B43FCE58-4E99-C943-A4D7-38D997C03429}"/>
              </a:ext>
            </a:extLst>
          </p:cNvPr>
          <p:cNvGraphicFramePr>
            <a:graphicFrameLocks noGrp="1"/>
          </p:cNvGraphicFramePr>
          <p:nvPr>
            <p:ph idx="1"/>
          </p:nvPr>
        </p:nvGraphicFramePr>
        <p:xfrm>
          <a:off x="685800" y="2193925"/>
          <a:ext cx="10820400" cy="3977640"/>
        </p:xfrm>
        <a:graphic>
          <a:graphicData uri="http://schemas.openxmlformats.org/drawingml/2006/table">
            <a:tbl>
              <a:tblPr firstRow="1" bandRow="1">
                <a:tableStyleId>{5C22544A-7EE6-4342-B048-85BDC9FD1C3A}</a:tableStyleId>
              </a:tblPr>
              <a:tblGrid>
                <a:gridCol w="3867150">
                  <a:extLst>
                    <a:ext uri="{9D8B030D-6E8A-4147-A177-3AD203B41FA5}">
                      <a16:colId xmlns:a16="http://schemas.microsoft.com/office/drawing/2014/main" val="90986600"/>
                    </a:ext>
                  </a:extLst>
                </a:gridCol>
                <a:gridCol w="6953250">
                  <a:extLst>
                    <a:ext uri="{9D8B030D-6E8A-4147-A177-3AD203B41FA5}">
                      <a16:colId xmlns:a16="http://schemas.microsoft.com/office/drawing/2014/main" val="3462644068"/>
                    </a:ext>
                  </a:extLst>
                </a:gridCol>
              </a:tblGrid>
              <a:tr h="370840">
                <a:tc>
                  <a:txBody>
                    <a:bodyPr/>
                    <a:lstStyle/>
                    <a:p>
                      <a:pPr algn="ctr"/>
                      <a:r>
                        <a:rPr lang="en-US" dirty="0"/>
                        <a:t>Command </a:t>
                      </a:r>
                    </a:p>
                  </a:txBody>
                  <a:tcPr/>
                </a:tc>
                <a:tc>
                  <a:txBody>
                    <a:bodyPr/>
                    <a:lstStyle/>
                    <a:p>
                      <a:pPr algn="ctr"/>
                      <a:r>
                        <a:rPr lang="en-US" dirty="0"/>
                        <a:t>Purpose</a:t>
                      </a:r>
                    </a:p>
                  </a:txBody>
                  <a:tcPr/>
                </a:tc>
                <a:extLst>
                  <a:ext uri="{0D108BD9-81ED-4DB2-BD59-A6C34878D82A}">
                    <a16:rowId xmlns:a16="http://schemas.microsoft.com/office/drawing/2014/main" val="14378469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pip --version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Lists the version of pip</a:t>
                      </a:r>
                    </a:p>
                  </a:txBody>
                  <a:tcPr/>
                </a:tc>
                <a:extLst>
                  <a:ext uri="{0D108BD9-81ED-4DB2-BD59-A6C34878D82A}">
                    <a16:rowId xmlns:a16="http://schemas.microsoft.com/office/drawing/2014/main" val="330769803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pip install -U pip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Upgrade pip to the latest version</a:t>
                      </a:r>
                    </a:p>
                  </a:txBody>
                  <a:tcPr/>
                </a:tc>
                <a:extLst>
                  <a:ext uri="{0D108BD9-81ED-4DB2-BD59-A6C34878D82A}">
                    <a16:rowId xmlns:a16="http://schemas.microsoft.com/office/drawing/2014/main" val="239035782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pip list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shows what packages are installed on the system</a:t>
                      </a:r>
                    </a:p>
                  </a:txBody>
                  <a:tcPr/>
                </a:tc>
                <a:extLst>
                  <a:ext uri="{0D108BD9-81ED-4DB2-BD59-A6C34878D82A}">
                    <a16:rowId xmlns:a16="http://schemas.microsoft.com/office/drawing/2014/main" val="10261768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pip list --outdated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shows the package, the version installed, the latest version available, and the type of distribution.  </a:t>
                      </a:r>
                    </a:p>
                  </a:txBody>
                  <a:tcPr/>
                </a:tc>
                <a:extLst>
                  <a:ext uri="{0D108BD9-81ED-4DB2-BD59-A6C34878D82A}">
                    <a16:rowId xmlns:a16="http://schemas.microsoft.com/office/drawing/2014/main" val="12524332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pip install *package*</a:t>
                      </a:r>
                    </a:p>
                  </a:txBody>
                  <a:tcPr/>
                </a:tc>
                <a:tc>
                  <a:txBody>
                    <a:bodyPr/>
                    <a:lstStyle/>
                    <a:p>
                      <a:r>
                        <a:rPr lang="en-US" dirty="0"/>
                        <a:t>Installs a package</a:t>
                      </a:r>
                    </a:p>
                  </a:txBody>
                  <a:tcPr/>
                </a:tc>
                <a:extLst>
                  <a:ext uri="{0D108BD9-81ED-4DB2-BD59-A6C34878D82A}">
                    <a16:rowId xmlns:a16="http://schemas.microsoft.com/office/drawing/2014/main" val="44821724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pip install --upgrade *package*</a:t>
                      </a:r>
                    </a:p>
                  </a:txBody>
                  <a:tcPr/>
                </a:tc>
                <a:tc>
                  <a:txBody>
                    <a:bodyPr/>
                    <a:lstStyle/>
                    <a:p>
                      <a:r>
                        <a:rPr lang="en-US" dirty="0"/>
                        <a:t>Upgrades a package</a:t>
                      </a:r>
                    </a:p>
                  </a:txBody>
                  <a:tcPr/>
                </a:tc>
                <a:extLst>
                  <a:ext uri="{0D108BD9-81ED-4DB2-BD59-A6C34878D82A}">
                    <a16:rowId xmlns:a16="http://schemas.microsoft.com/office/drawing/2014/main" val="359409652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pip uninstall *package*</a:t>
                      </a:r>
                    </a:p>
                  </a:txBody>
                  <a:tcPr/>
                </a:tc>
                <a:tc>
                  <a:txBody>
                    <a:bodyPr/>
                    <a:lstStyle/>
                    <a:p>
                      <a:r>
                        <a:rPr lang="en-US" dirty="0"/>
                        <a:t>Removes a package</a:t>
                      </a:r>
                    </a:p>
                  </a:txBody>
                  <a:tcPr/>
                </a:tc>
                <a:extLst>
                  <a:ext uri="{0D108BD9-81ED-4DB2-BD59-A6C34878D82A}">
                    <a16:rowId xmlns:a16="http://schemas.microsoft.com/office/drawing/2014/main" val="109979805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pip search *text*</a:t>
                      </a:r>
                    </a:p>
                  </a:txBody>
                  <a:tcPr/>
                </a:tc>
                <a:tc>
                  <a:txBody>
                    <a:bodyPr/>
                    <a:lstStyle/>
                    <a:p>
                      <a:r>
                        <a:rPr lang="en-US" dirty="0"/>
                        <a:t>Searches </a:t>
                      </a:r>
                      <a:r>
                        <a:rPr lang="en-US" dirty="0" err="1"/>
                        <a:t>PyPi</a:t>
                      </a:r>
                      <a:r>
                        <a:rPr lang="en-US" dirty="0"/>
                        <a:t> for packages with the specified text</a:t>
                      </a:r>
                    </a:p>
                  </a:txBody>
                  <a:tcPr/>
                </a:tc>
                <a:extLst>
                  <a:ext uri="{0D108BD9-81ED-4DB2-BD59-A6C34878D82A}">
                    <a16:rowId xmlns:a16="http://schemas.microsoft.com/office/drawing/2014/main" val="422917081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pip show *package*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shows information about a particular package</a:t>
                      </a:r>
                    </a:p>
                  </a:txBody>
                  <a:tcPr/>
                </a:tc>
                <a:extLst>
                  <a:ext uri="{0D108BD9-81ED-4DB2-BD59-A6C34878D82A}">
                    <a16:rowId xmlns:a16="http://schemas.microsoft.com/office/drawing/2014/main" val="4199708673"/>
                  </a:ext>
                </a:extLst>
              </a:tr>
            </a:tbl>
          </a:graphicData>
        </a:graphic>
      </p:graphicFrame>
    </p:spTree>
    <p:extLst>
      <p:ext uri="{BB962C8B-B14F-4D97-AF65-F5344CB8AC3E}">
        <p14:creationId xmlns:p14="http://schemas.microsoft.com/office/powerpoint/2010/main" val="320163264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388A6-BF67-004F-ABB7-9814F902E41B}"/>
              </a:ext>
            </a:extLst>
          </p:cNvPr>
          <p:cNvSpPr>
            <a:spLocks noGrp="1"/>
          </p:cNvSpPr>
          <p:nvPr>
            <p:ph type="title"/>
          </p:nvPr>
        </p:nvSpPr>
        <p:spPr/>
        <p:txBody>
          <a:bodyPr/>
          <a:lstStyle/>
          <a:p>
            <a:r>
              <a:rPr lang="en-US" dirty="0" err="1"/>
              <a:t>Requirements.txt</a:t>
            </a:r>
            <a:endParaRPr lang="en-US" dirty="0"/>
          </a:p>
        </p:txBody>
      </p:sp>
      <p:sp>
        <p:nvSpPr>
          <p:cNvPr id="3" name="Content Placeholder 2">
            <a:extLst>
              <a:ext uri="{FF2B5EF4-FFF2-40B4-BE49-F238E27FC236}">
                <a16:creationId xmlns:a16="http://schemas.microsoft.com/office/drawing/2014/main" id="{0901D505-E05B-6D4C-A852-DAB174E30DA2}"/>
              </a:ext>
            </a:extLst>
          </p:cNvPr>
          <p:cNvSpPr>
            <a:spLocks noGrp="1"/>
          </p:cNvSpPr>
          <p:nvPr>
            <p:ph idx="1"/>
          </p:nvPr>
        </p:nvSpPr>
        <p:spPr/>
        <p:txBody>
          <a:bodyPr/>
          <a:lstStyle/>
          <a:p>
            <a:pPr marL="0" indent="0">
              <a:buNone/>
            </a:pPr>
            <a:r>
              <a:rPr lang="en-US" sz="3600" dirty="0"/>
              <a:t>pip freeze &gt; </a:t>
            </a:r>
            <a:r>
              <a:rPr lang="en-US" sz="3600" dirty="0" err="1"/>
              <a:t>requirements.txt</a:t>
            </a:r>
            <a:endParaRPr lang="en-US" sz="3600" dirty="0"/>
          </a:p>
          <a:p>
            <a:endParaRPr lang="en-US" dirty="0"/>
          </a:p>
          <a:p>
            <a:r>
              <a:rPr lang="en-US" dirty="0"/>
              <a:t>Generates a file of installed packages in a case-insensitive sort order.</a:t>
            </a:r>
          </a:p>
          <a:p>
            <a:endParaRPr lang="en-US" dirty="0"/>
          </a:p>
          <a:p>
            <a:pPr marL="0" indent="0">
              <a:buNone/>
            </a:pPr>
            <a:endParaRPr lang="en-US" dirty="0"/>
          </a:p>
          <a:p>
            <a:pPr marL="0" indent="0">
              <a:buNone/>
            </a:pPr>
            <a:r>
              <a:rPr lang="en-US" sz="3600" dirty="0"/>
              <a:t>pip install -r </a:t>
            </a:r>
            <a:r>
              <a:rPr lang="en-US" sz="3600" dirty="0" err="1"/>
              <a:t>requirements.txt</a:t>
            </a:r>
            <a:endParaRPr lang="en-US" sz="3600" dirty="0"/>
          </a:p>
          <a:p>
            <a:endParaRPr lang="en-US" dirty="0"/>
          </a:p>
          <a:p>
            <a:r>
              <a:rPr lang="en-US" dirty="0"/>
              <a:t>installs the packages listed in the supplied requirements file. </a:t>
            </a:r>
          </a:p>
          <a:p>
            <a:endParaRPr lang="en-US" dirty="0"/>
          </a:p>
          <a:p>
            <a:pPr marL="0" indent="0">
              <a:buNone/>
            </a:pPr>
            <a:endParaRPr lang="en-US" dirty="0"/>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359240193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2A80C-7D37-D140-A7FD-8576A0E46C14}"/>
              </a:ext>
            </a:extLst>
          </p:cNvPr>
          <p:cNvSpPr>
            <a:spLocks noGrp="1"/>
          </p:cNvSpPr>
          <p:nvPr>
            <p:ph type="title"/>
          </p:nvPr>
        </p:nvSpPr>
        <p:spPr/>
        <p:txBody>
          <a:bodyPr/>
          <a:lstStyle/>
          <a:p>
            <a:r>
              <a:rPr lang="en-US" dirty="0" err="1"/>
              <a:t>ventv</a:t>
            </a:r>
            <a:endParaRPr lang="en-US" dirty="0"/>
          </a:p>
        </p:txBody>
      </p:sp>
      <p:sp>
        <p:nvSpPr>
          <p:cNvPr id="3" name="Content Placeholder 2">
            <a:extLst>
              <a:ext uri="{FF2B5EF4-FFF2-40B4-BE49-F238E27FC236}">
                <a16:creationId xmlns:a16="http://schemas.microsoft.com/office/drawing/2014/main" id="{98AF8106-10B5-0743-906C-2F0606690828}"/>
              </a:ext>
            </a:extLst>
          </p:cNvPr>
          <p:cNvSpPr>
            <a:spLocks noGrp="1"/>
          </p:cNvSpPr>
          <p:nvPr>
            <p:ph idx="1"/>
          </p:nvPr>
        </p:nvSpPr>
        <p:spPr/>
        <p:txBody>
          <a:bodyPr/>
          <a:lstStyle/>
          <a:p>
            <a:r>
              <a:rPr lang="en-US" dirty="0" err="1"/>
              <a:t>Venv</a:t>
            </a:r>
            <a:r>
              <a:rPr lang="en-US" dirty="0"/>
              <a:t> is a tool that is used to create and virtual environments.  </a:t>
            </a:r>
          </a:p>
          <a:p>
            <a:endParaRPr lang="en-US" dirty="0"/>
          </a:p>
          <a:p>
            <a:r>
              <a:rPr lang="en-US" dirty="0"/>
              <a:t>A virtual environment is a self-contained directory tree with an installation of </a:t>
            </a:r>
            <a:r>
              <a:rPr lang="en-US" dirty="0" err="1"/>
              <a:t>Pyhon</a:t>
            </a:r>
            <a:r>
              <a:rPr lang="en-US" dirty="0"/>
              <a:t> and some supporting packages.</a:t>
            </a:r>
          </a:p>
          <a:p>
            <a:endParaRPr lang="en-US" dirty="0"/>
          </a:p>
          <a:p>
            <a:r>
              <a:rPr lang="en-US" dirty="0" err="1"/>
              <a:t>Venv</a:t>
            </a:r>
            <a:r>
              <a:rPr lang="en-US" dirty="0"/>
              <a:t> is the successor to a tool called </a:t>
            </a:r>
            <a:r>
              <a:rPr lang="en-US" dirty="0" err="1"/>
              <a:t>virtualenv</a:t>
            </a:r>
            <a:r>
              <a:rPr lang="en-US" dirty="0"/>
              <a:t>.  </a:t>
            </a:r>
          </a:p>
          <a:p>
            <a:endParaRPr lang="en-US" dirty="0"/>
          </a:p>
          <a:p>
            <a:r>
              <a:rPr lang="en-US" dirty="0"/>
              <a:t>Installed with Python by default since Python 3.3</a:t>
            </a:r>
          </a:p>
          <a:p>
            <a:endParaRPr lang="en-US" dirty="0"/>
          </a:p>
          <a:p>
            <a:endParaRPr lang="en-US" dirty="0"/>
          </a:p>
          <a:p>
            <a:endParaRPr lang="en-US" dirty="0"/>
          </a:p>
        </p:txBody>
      </p:sp>
    </p:spTree>
    <p:extLst>
      <p:ext uri="{BB962C8B-B14F-4D97-AF65-F5344CB8AC3E}">
        <p14:creationId xmlns:p14="http://schemas.microsoft.com/office/powerpoint/2010/main" val="26642396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388A6-BF67-004F-ABB7-9814F902E41B}"/>
              </a:ext>
            </a:extLst>
          </p:cNvPr>
          <p:cNvSpPr>
            <a:spLocks noGrp="1"/>
          </p:cNvSpPr>
          <p:nvPr>
            <p:ph type="title"/>
          </p:nvPr>
        </p:nvSpPr>
        <p:spPr/>
        <p:txBody>
          <a:bodyPr/>
          <a:lstStyle/>
          <a:p>
            <a:r>
              <a:rPr lang="en-US" dirty="0" err="1"/>
              <a:t>Requirements.txt</a:t>
            </a:r>
            <a:endParaRPr lang="en-US" dirty="0"/>
          </a:p>
        </p:txBody>
      </p:sp>
      <p:sp>
        <p:nvSpPr>
          <p:cNvPr id="3" name="Content Placeholder 2">
            <a:extLst>
              <a:ext uri="{FF2B5EF4-FFF2-40B4-BE49-F238E27FC236}">
                <a16:creationId xmlns:a16="http://schemas.microsoft.com/office/drawing/2014/main" id="{0901D505-E05B-6D4C-A852-DAB174E30DA2}"/>
              </a:ext>
            </a:extLst>
          </p:cNvPr>
          <p:cNvSpPr>
            <a:spLocks noGrp="1"/>
          </p:cNvSpPr>
          <p:nvPr>
            <p:ph idx="1"/>
          </p:nvPr>
        </p:nvSpPr>
        <p:spPr/>
        <p:txBody>
          <a:bodyPr>
            <a:normAutofit fontScale="92500" lnSpcReduction="20000"/>
          </a:bodyPr>
          <a:lstStyle/>
          <a:p>
            <a:pPr marL="0" indent="0">
              <a:buNone/>
            </a:pPr>
            <a:r>
              <a:rPr lang="en-US" sz="3600" dirty="0"/>
              <a:t>python3 -m </a:t>
            </a:r>
            <a:r>
              <a:rPr lang="en-US" sz="3600" dirty="0" err="1"/>
              <a:t>venv</a:t>
            </a:r>
            <a:r>
              <a:rPr lang="en-US" sz="3600" dirty="0"/>
              <a:t> *</a:t>
            </a:r>
            <a:r>
              <a:rPr lang="en-US" sz="3600" dirty="0" err="1"/>
              <a:t>dir</a:t>
            </a:r>
            <a:r>
              <a:rPr lang="en-US" sz="3600" dirty="0"/>
              <a:t>-name*</a:t>
            </a:r>
          </a:p>
          <a:p>
            <a:endParaRPr lang="en-US" dirty="0"/>
          </a:p>
          <a:p>
            <a:r>
              <a:rPr lang="en-US" dirty="0"/>
              <a:t>Creates a new virtual environment</a:t>
            </a:r>
          </a:p>
          <a:p>
            <a:pPr marL="0" indent="0">
              <a:buNone/>
            </a:pPr>
            <a:endParaRPr lang="en-US" sz="3600" dirty="0"/>
          </a:p>
          <a:p>
            <a:pPr marL="0" indent="0">
              <a:buNone/>
            </a:pPr>
            <a:r>
              <a:rPr lang="en-US" sz="3600" dirty="0"/>
              <a:t>source tutorial-env/bin/activate</a:t>
            </a:r>
            <a:endParaRPr lang="en-US" dirty="0"/>
          </a:p>
          <a:p>
            <a:r>
              <a:rPr lang="en-US" dirty="0"/>
              <a:t>Makes the environment the active environment</a:t>
            </a:r>
          </a:p>
          <a:p>
            <a:endParaRPr lang="en-US" sz="3600" dirty="0"/>
          </a:p>
          <a:p>
            <a:pPr marL="0" indent="0">
              <a:buNone/>
            </a:pPr>
            <a:r>
              <a:rPr lang="en-US" sz="3600" dirty="0"/>
              <a:t>deactivate</a:t>
            </a:r>
            <a:endParaRPr lang="en-US" dirty="0"/>
          </a:p>
          <a:p>
            <a:r>
              <a:rPr lang="en-US" dirty="0"/>
              <a:t>Terminates the currently active environment</a:t>
            </a:r>
          </a:p>
          <a:p>
            <a:pPr marL="0" indent="0">
              <a:buNone/>
            </a:pPr>
            <a:endParaRPr lang="en-US" dirty="0"/>
          </a:p>
          <a:p>
            <a:endParaRPr lang="en-US" dirty="0"/>
          </a:p>
        </p:txBody>
      </p:sp>
    </p:spTree>
    <p:extLst>
      <p:ext uri="{BB962C8B-B14F-4D97-AF65-F5344CB8AC3E}">
        <p14:creationId xmlns:p14="http://schemas.microsoft.com/office/powerpoint/2010/main" val="371790260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9A22DDE2-FB2D-421B-B377-F9AD495CE9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useBgFill="1">
        <p:nvSpPr>
          <p:cNvPr id="21" name="Rectangle 20">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3144CE2B-CB5D-754C-AC69-34A010758DE7}"/>
              </a:ext>
            </a:extLst>
          </p:cNvPr>
          <p:cNvSpPr>
            <a:spLocks noGrp="1"/>
          </p:cNvSpPr>
          <p:nvPr>
            <p:ph type="title"/>
          </p:nvPr>
        </p:nvSpPr>
        <p:spPr>
          <a:xfrm>
            <a:off x="683609" y="764372"/>
            <a:ext cx="3173688" cy="5216013"/>
          </a:xfrm>
        </p:spPr>
        <p:txBody>
          <a:bodyPr vert="horz" lIns="91440" tIns="45720" rIns="91440" bIns="45720" rtlCol="0" anchor="ctr">
            <a:normAutofit/>
          </a:bodyPr>
          <a:lstStyle/>
          <a:p>
            <a:pPr algn="r"/>
            <a:r>
              <a:rPr lang="en-US" sz="4000" kern="1200" cap="all" baseline="0" dirty="0">
                <a:solidFill>
                  <a:schemeClr val="tx1"/>
                </a:solidFill>
                <a:latin typeface="+mj-lt"/>
                <a:ea typeface="+mj-ea"/>
                <a:cs typeface="+mj-cs"/>
              </a:rPr>
              <a:t>Module 11</a:t>
            </a:r>
          </a:p>
        </p:txBody>
      </p:sp>
      <p:cxnSp>
        <p:nvCxnSpPr>
          <p:cNvPr id="23" name="Straight Connector 22">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218F3B8B-7B20-D44D-BB4E-C0FDA6C1D84D}"/>
              </a:ext>
            </a:extLst>
          </p:cNvPr>
          <p:cNvSpPr>
            <a:spLocks noGrp="1"/>
          </p:cNvSpPr>
          <p:nvPr>
            <p:ph type="body" sz="half" idx="2"/>
          </p:nvPr>
        </p:nvSpPr>
        <p:spPr>
          <a:xfrm>
            <a:off x="4370138" y="764372"/>
            <a:ext cx="7086600" cy="5216013"/>
          </a:xfrm>
        </p:spPr>
        <p:txBody>
          <a:bodyPr vert="horz" lIns="91440" tIns="45720" rIns="91440" bIns="45720" rtlCol="0" anchor="ctr">
            <a:normAutofit/>
          </a:bodyPr>
          <a:lstStyle/>
          <a:p>
            <a:r>
              <a:rPr lang="en-US" sz="4000" kern="1200" dirty="0">
                <a:solidFill>
                  <a:schemeClr val="tx1"/>
                </a:solidFill>
                <a:latin typeface="+mj-lt"/>
                <a:ea typeface="+mn-ea"/>
                <a:cs typeface="+mn-cs"/>
              </a:rPr>
              <a:t>Office Documents</a:t>
            </a:r>
          </a:p>
        </p:txBody>
      </p:sp>
    </p:spTree>
    <p:extLst>
      <p:ext uri="{BB962C8B-B14F-4D97-AF65-F5344CB8AC3E}">
        <p14:creationId xmlns:p14="http://schemas.microsoft.com/office/powerpoint/2010/main" val="646623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092DA-FB1C-6347-A0A9-09CE54AFE6B7}"/>
              </a:ext>
            </a:extLst>
          </p:cNvPr>
          <p:cNvSpPr>
            <a:spLocks noGrp="1"/>
          </p:cNvSpPr>
          <p:nvPr>
            <p:ph type="title"/>
          </p:nvPr>
        </p:nvSpPr>
        <p:spPr/>
        <p:txBody>
          <a:bodyPr/>
          <a:lstStyle/>
          <a:p>
            <a:r>
              <a:rPr lang="en-US" dirty="0"/>
              <a:t>Basic Types</a:t>
            </a:r>
          </a:p>
        </p:txBody>
      </p:sp>
      <p:graphicFrame>
        <p:nvGraphicFramePr>
          <p:cNvPr id="4" name="Content Placeholder 3">
            <a:extLst>
              <a:ext uri="{FF2B5EF4-FFF2-40B4-BE49-F238E27FC236}">
                <a16:creationId xmlns:a16="http://schemas.microsoft.com/office/drawing/2014/main" id="{16E428F4-2254-2E48-871E-42AD6FB4A60D}"/>
              </a:ext>
            </a:extLst>
          </p:cNvPr>
          <p:cNvGraphicFramePr>
            <a:graphicFrameLocks noGrp="1"/>
          </p:cNvGraphicFramePr>
          <p:nvPr>
            <p:ph idx="1"/>
            <p:extLst>
              <p:ext uri="{D42A27DB-BD31-4B8C-83A1-F6EECF244321}">
                <p14:modId xmlns:p14="http://schemas.microsoft.com/office/powerpoint/2010/main" val="826851621"/>
              </p:ext>
            </p:extLst>
          </p:nvPr>
        </p:nvGraphicFramePr>
        <p:xfrm>
          <a:off x="879763" y="1806507"/>
          <a:ext cx="10432473" cy="4287120"/>
        </p:xfrm>
        <a:graphic>
          <a:graphicData uri="http://schemas.openxmlformats.org/drawingml/2006/table">
            <a:tbl>
              <a:tblPr/>
              <a:tblGrid>
                <a:gridCol w="1420092">
                  <a:extLst>
                    <a:ext uri="{9D8B030D-6E8A-4147-A177-3AD203B41FA5}">
                      <a16:colId xmlns:a16="http://schemas.microsoft.com/office/drawing/2014/main" val="380851312"/>
                    </a:ext>
                  </a:extLst>
                </a:gridCol>
                <a:gridCol w="5188527">
                  <a:extLst>
                    <a:ext uri="{9D8B030D-6E8A-4147-A177-3AD203B41FA5}">
                      <a16:colId xmlns:a16="http://schemas.microsoft.com/office/drawing/2014/main" val="2577635172"/>
                    </a:ext>
                  </a:extLst>
                </a:gridCol>
                <a:gridCol w="3823854">
                  <a:extLst>
                    <a:ext uri="{9D8B030D-6E8A-4147-A177-3AD203B41FA5}">
                      <a16:colId xmlns:a16="http://schemas.microsoft.com/office/drawing/2014/main" val="3255421190"/>
                    </a:ext>
                  </a:extLst>
                </a:gridCol>
              </a:tblGrid>
              <a:tr h="235541">
                <a:tc>
                  <a:txBody>
                    <a:bodyPr/>
                    <a:lstStyle/>
                    <a:p>
                      <a:pPr algn="l"/>
                      <a:r>
                        <a:rPr lang="en-US" sz="2000">
                          <a:effectLst/>
                        </a:rPr>
                        <a:t>Type</a:t>
                      </a:r>
                    </a:p>
                  </a:txBody>
                  <a:tcPr marL="54119" marR="54119" marT="27060" marB="27060" anchor="ctr">
                    <a:lnL>
                      <a:noFill/>
                    </a:lnL>
                    <a:lnR>
                      <a:noFill/>
                    </a:lnR>
                    <a:lnT>
                      <a:noFill/>
                    </a:lnT>
                    <a:lnB>
                      <a:noFill/>
                    </a:lnB>
                  </a:tcPr>
                </a:tc>
                <a:tc>
                  <a:txBody>
                    <a:bodyPr/>
                    <a:lstStyle/>
                    <a:p>
                      <a:pPr algn="l"/>
                      <a:r>
                        <a:rPr lang="en-US" sz="2000">
                          <a:effectLst/>
                        </a:rPr>
                        <a:t>Description</a:t>
                      </a:r>
                    </a:p>
                  </a:txBody>
                  <a:tcPr marL="54119" marR="54119" marT="27060" marB="27060" anchor="ctr">
                    <a:lnL>
                      <a:noFill/>
                    </a:lnL>
                    <a:lnR>
                      <a:noFill/>
                    </a:lnR>
                    <a:lnT>
                      <a:noFill/>
                    </a:lnT>
                    <a:lnB>
                      <a:noFill/>
                    </a:lnB>
                  </a:tcPr>
                </a:tc>
                <a:tc>
                  <a:txBody>
                    <a:bodyPr/>
                    <a:lstStyle/>
                    <a:p>
                      <a:pPr algn="l"/>
                      <a:r>
                        <a:rPr lang="en-US" sz="2000">
                          <a:effectLst/>
                        </a:rPr>
                        <a:t>Notes</a:t>
                      </a:r>
                    </a:p>
                  </a:txBody>
                  <a:tcPr marL="54119" marR="54119" marT="27060" marB="27060" anchor="ctr">
                    <a:lnL>
                      <a:noFill/>
                    </a:lnL>
                    <a:lnR>
                      <a:noFill/>
                    </a:lnR>
                    <a:lnT>
                      <a:noFill/>
                    </a:lnT>
                    <a:lnB>
                      <a:noFill/>
                    </a:lnB>
                  </a:tcPr>
                </a:tc>
                <a:extLst>
                  <a:ext uri="{0D108BD9-81ED-4DB2-BD59-A6C34878D82A}">
                    <a16:rowId xmlns:a16="http://schemas.microsoft.com/office/drawing/2014/main" val="695622732"/>
                  </a:ext>
                </a:extLst>
              </a:tr>
              <a:tr h="585210">
                <a:tc>
                  <a:txBody>
                    <a:bodyPr/>
                    <a:lstStyle/>
                    <a:p>
                      <a:r>
                        <a:rPr lang="en-US" sz="2000">
                          <a:effectLst/>
                        </a:rPr>
                        <a:t>list</a:t>
                      </a:r>
                    </a:p>
                  </a:txBody>
                  <a:tcPr marL="54119" marR="54119" marT="27060" marB="27060" anchor="ctr">
                    <a:lnL>
                      <a:noFill/>
                    </a:lnL>
                    <a:lnR>
                      <a:noFill/>
                    </a:lnR>
                    <a:lnT>
                      <a:noFill/>
                    </a:lnT>
                    <a:lnB>
                      <a:noFill/>
                    </a:lnB>
                  </a:tcPr>
                </a:tc>
                <a:tc>
                  <a:txBody>
                    <a:bodyPr/>
                    <a:lstStyle/>
                    <a:p>
                      <a:r>
                        <a:rPr lang="en-US" sz="2000">
                          <a:effectLst/>
                        </a:rPr>
                        <a:t>A sequence of mutable Python objects.</a:t>
                      </a:r>
                    </a:p>
                  </a:txBody>
                  <a:tcPr marL="54119" marR="54119" marT="27060" marB="27060" anchor="ctr">
                    <a:lnL>
                      <a:noFill/>
                    </a:lnL>
                    <a:lnR>
                      <a:noFill/>
                    </a:lnR>
                    <a:lnT>
                      <a:noFill/>
                    </a:lnT>
                    <a:lnB>
                      <a:noFill/>
                    </a:lnB>
                  </a:tcPr>
                </a:tc>
                <a:tc>
                  <a:txBody>
                    <a:bodyPr/>
                    <a:lstStyle/>
                    <a:p>
                      <a:r>
                        <a:rPr lang="en-US" sz="2000" dirty="0">
                          <a:effectLst/>
                        </a:rPr>
                        <a:t>Top10 = ['Injection', 'Broken </a:t>
                      </a:r>
                      <a:r>
                        <a:rPr lang="en-US" sz="2000" dirty="0" err="1">
                          <a:effectLst/>
                        </a:rPr>
                        <a:t>Authentication','Sensitive</a:t>
                      </a:r>
                      <a:r>
                        <a:rPr lang="en-US" sz="2000" dirty="0">
                          <a:effectLst/>
                        </a:rPr>
                        <a:t> Data Exposure', ...]</a:t>
                      </a:r>
                    </a:p>
                  </a:txBody>
                  <a:tcPr marL="54119" marR="54119" marT="27060" marB="27060" anchor="ctr">
                    <a:lnL>
                      <a:noFill/>
                    </a:lnL>
                    <a:lnR>
                      <a:noFill/>
                    </a:lnR>
                    <a:lnT>
                      <a:noFill/>
                    </a:lnT>
                    <a:lnB>
                      <a:noFill/>
                    </a:lnB>
                  </a:tcPr>
                </a:tc>
                <a:extLst>
                  <a:ext uri="{0D108BD9-81ED-4DB2-BD59-A6C34878D82A}">
                    <a16:rowId xmlns:a16="http://schemas.microsoft.com/office/drawing/2014/main" val="1690680026"/>
                  </a:ext>
                </a:extLst>
              </a:tr>
              <a:tr h="585210">
                <a:tc>
                  <a:txBody>
                    <a:bodyPr/>
                    <a:lstStyle/>
                    <a:p>
                      <a:r>
                        <a:rPr lang="en-US" sz="2000">
                          <a:effectLst/>
                        </a:rPr>
                        <a:t>range</a:t>
                      </a:r>
                    </a:p>
                  </a:txBody>
                  <a:tcPr marL="54119" marR="54119" marT="27060" marB="27060" anchor="ctr">
                    <a:lnL>
                      <a:noFill/>
                    </a:lnL>
                    <a:lnR>
                      <a:noFill/>
                    </a:lnR>
                    <a:lnT>
                      <a:noFill/>
                    </a:lnT>
                    <a:lnB>
                      <a:noFill/>
                    </a:lnB>
                  </a:tcPr>
                </a:tc>
                <a:tc>
                  <a:txBody>
                    <a:bodyPr/>
                    <a:lstStyle/>
                    <a:p>
                      <a:r>
                        <a:rPr lang="en-US" sz="2000">
                          <a:effectLst/>
                        </a:rPr>
                        <a:t>An immutable sequence based on the values passed during initialization.</a:t>
                      </a:r>
                    </a:p>
                  </a:txBody>
                  <a:tcPr marL="54119" marR="54119" marT="27060" marB="27060" anchor="ctr">
                    <a:lnL>
                      <a:noFill/>
                    </a:lnL>
                    <a:lnR>
                      <a:noFill/>
                    </a:lnR>
                    <a:lnT>
                      <a:noFill/>
                    </a:lnT>
                    <a:lnB>
                      <a:noFill/>
                    </a:lnB>
                  </a:tcPr>
                </a:tc>
                <a:tc>
                  <a:txBody>
                    <a:bodyPr/>
                    <a:lstStyle/>
                    <a:p>
                      <a:r>
                        <a:rPr lang="en-US" sz="2000">
                          <a:effectLst/>
                        </a:rPr>
                        <a:t>range(1,10)</a:t>
                      </a:r>
                    </a:p>
                  </a:txBody>
                  <a:tcPr marL="54119" marR="54119" marT="27060" marB="27060" anchor="ctr">
                    <a:lnL>
                      <a:noFill/>
                    </a:lnL>
                    <a:lnR>
                      <a:noFill/>
                    </a:lnR>
                    <a:lnT>
                      <a:noFill/>
                    </a:lnT>
                    <a:lnB>
                      <a:noFill/>
                    </a:lnB>
                  </a:tcPr>
                </a:tc>
                <a:extLst>
                  <a:ext uri="{0D108BD9-81ED-4DB2-BD59-A6C34878D82A}">
                    <a16:rowId xmlns:a16="http://schemas.microsoft.com/office/drawing/2014/main" val="3839136227"/>
                  </a:ext>
                </a:extLst>
              </a:tr>
              <a:tr h="585210">
                <a:tc>
                  <a:txBody>
                    <a:bodyPr/>
                    <a:lstStyle/>
                    <a:p>
                      <a:r>
                        <a:rPr lang="en-US" sz="2000">
                          <a:effectLst/>
                        </a:rPr>
                        <a:t>set</a:t>
                      </a:r>
                    </a:p>
                  </a:txBody>
                  <a:tcPr marL="54119" marR="54119" marT="27060" marB="27060" anchor="ctr">
                    <a:lnL>
                      <a:noFill/>
                    </a:lnL>
                    <a:lnR>
                      <a:noFill/>
                    </a:lnR>
                    <a:lnT>
                      <a:noFill/>
                    </a:lnT>
                    <a:lnB>
                      <a:noFill/>
                    </a:lnB>
                  </a:tcPr>
                </a:tc>
                <a:tc>
                  <a:txBody>
                    <a:bodyPr/>
                    <a:lstStyle/>
                    <a:p>
                      <a:r>
                        <a:rPr lang="en-US" sz="2000">
                          <a:effectLst/>
                        </a:rPr>
                        <a:t>A sequence of unique Python objects.</a:t>
                      </a:r>
                    </a:p>
                  </a:txBody>
                  <a:tcPr marL="54119" marR="54119" marT="27060" marB="27060" anchor="ctr">
                    <a:lnL>
                      <a:noFill/>
                    </a:lnL>
                    <a:lnR>
                      <a:noFill/>
                    </a:lnR>
                    <a:lnT>
                      <a:noFill/>
                    </a:lnT>
                    <a:lnB>
                      <a:noFill/>
                    </a:lnB>
                  </a:tcPr>
                </a:tc>
                <a:tc>
                  <a:txBody>
                    <a:bodyPr/>
                    <a:lstStyle/>
                    <a:p>
                      <a:r>
                        <a:rPr lang="en-US" sz="2000">
                          <a:effectLst/>
                        </a:rPr>
                        <a:t>Top10 = set(['Injection', 'Broken Authentication','Sensitive Data Exposure', ...])</a:t>
                      </a:r>
                    </a:p>
                  </a:txBody>
                  <a:tcPr marL="54119" marR="54119" marT="27060" marB="27060" anchor="ctr">
                    <a:lnL>
                      <a:noFill/>
                    </a:lnL>
                    <a:lnR>
                      <a:noFill/>
                    </a:lnR>
                    <a:lnT>
                      <a:noFill/>
                    </a:lnT>
                    <a:lnB>
                      <a:noFill/>
                    </a:lnB>
                  </a:tcPr>
                </a:tc>
                <a:extLst>
                  <a:ext uri="{0D108BD9-81ED-4DB2-BD59-A6C34878D82A}">
                    <a16:rowId xmlns:a16="http://schemas.microsoft.com/office/drawing/2014/main" val="1041448684"/>
                  </a:ext>
                </a:extLst>
              </a:tr>
              <a:tr h="410375">
                <a:tc>
                  <a:txBody>
                    <a:bodyPr/>
                    <a:lstStyle/>
                    <a:p>
                      <a:r>
                        <a:rPr lang="en-US" sz="2000">
                          <a:effectLst/>
                        </a:rPr>
                        <a:t>dictionary</a:t>
                      </a:r>
                    </a:p>
                  </a:txBody>
                  <a:tcPr marL="54119" marR="54119" marT="27060" marB="27060" anchor="ctr">
                    <a:lnL>
                      <a:noFill/>
                    </a:lnL>
                    <a:lnR>
                      <a:noFill/>
                    </a:lnR>
                    <a:lnT>
                      <a:noFill/>
                    </a:lnT>
                    <a:lnB>
                      <a:noFill/>
                    </a:lnB>
                  </a:tcPr>
                </a:tc>
                <a:tc>
                  <a:txBody>
                    <a:bodyPr/>
                    <a:lstStyle/>
                    <a:p>
                      <a:r>
                        <a:rPr lang="en-US" sz="2000">
                          <a:effectLst/>
                        </a:rPr>
                        <a:t>A collection of key:value pairs</a:t>
                      </a:r>
                    </a:p>
                  </a:txBody>
                  <a:tcPr marL="54119" marR="54119" marT="27060" marB="27060" anchor="ctr">
                    <a:lnL>
                      <a:noFill/>
                    </a:lnL>
                    <a:lnR>
                      <a:noFill/>
                    </a:lnR>
                    <a:lnT>
                      <a:noFill/>
                    </a:lnT>
                    <a:lnB>
                      <a:noFill/>
                    </a:lnB>
                  </a:tcPr>
                </a:tc>
                <a:tc>
                  <a:txBody>
                    <a:bodyPr/>
                    <a:lstStyle/>
                    <a:p>
                      <a:r>
                        <a:rPr lang="en-US" sz="2000">
                          <a:effectLst/>
                        </a:rPr>
                        <a:t>dict = ['Key':'Value', 'Name': 'Bob']</a:t>
                      </a:r>
                    </a:p>
                  </a:txBody>
                  <a:tcPr marL="54119" marR="54119" marT="27060" marB="27060" anchor="ctr">
                    <a:lnL>
                      <a:noFill/>
                    </a:lnL>
                    <a:lnR>
                      <a:noFill/>
                    </a:lnR>
                    <a:lnT>
                      <a:noFill/>
                    </a:lnT>
                    <a:lnB>
                      <a:noFill/>
                    </a:lnB>
                  </a:tcPr>
                </a:tc>
                <a:extLst>
                  <a:ext uri="{0D108BD9-81ED-4DB2-BD59-A6C34878D82A}">
                    <a16:rowId xmlns:a16="http://schemas.microsoft.com/office/drawing/2014/main" val="3226199029"/>
                  </a:ext>
                </a:extLst>
              </a:tr>
              <a:tr h="235541">
                <a:tc>
                  <a:txBody>
                    <a:bodyPr/>
                    <a:lstStyle/>
                    <a:p>
                      <a:r>
                        <a:rPr lang="en-US" sz="2000">
                          <a:effectLst/>
                        </a:rPr>
                        <a:t>file</a:t>
                      </a:r>
                    </a:p>
                  </a:txBody>
                  <a:tcPr marL="54119" marR="54119" marT="27060" marB="27060" anchor="ctr">
                    <a:lnL>
                      <a:noFill/>
                    </a:lnL>
                    <a:lnR>
                      <a:noFill/>
                    </a:lnR>
                    <a:lnT>
                      <a:noFill/>
                    </a:lnT>
                    <a:lnB>
                      <a:noFill/>
                    </a:lnB>
                  </a:tcPr>
                </a:tc>
                <a:tc>
                  <a:txBody>
                    <a:bodyPr/>
                    <a:lstStyle/>
                    <a:p>
                      <a:r>
                        <a:rPr lang="en-US" sz="2000">
                          <a:effectLst/>
                        </a:rPr>
                        <a:t>An object that represents a file</a:t>
                      </a:r>
                    </a:p>
                  </a:txBody>
                  <a:tcPr marL="54119" marR="54119" marT="27060" marB="27060" anchor="ctr">
                    <a:lnL>
                      <a:noFill/>
                    </a:lnL>
                    <a:lnR>
                      <a:noFill/>
                    </a:lnR>
                    <a:lnT>
                      <a:noFill/>
                    </a:lnT>
                    <a:lnB>
                      <a:noFill/>
                    </a:lnB>
                  </a:tcPr>
                </a:tc>
                <a:tc>
                  <a:txBody>
                    <a:bodyPr/>
                    <a:lstStyle/>
                    <a:p>
                      <a:r>
                        <a:rPr lang="en-US" sz="2000" dirty="0">
                          <a:effectLst/>
                        </a:rPr>
                        <a:t>file = open('filename', 'r')</a:t>
                      </a:r>
                    </a:p>
                  </a:txBody>
                  <a:tcPr marL="54119" marR="54119" marT="27060" marB="27060" anchor="ctr">
                    <a:lnL>
                      <a:noFill/>
                    </a:lnL>
                    <a:lnR>
                      <a:noFill/>
                    </a:lnR>
                    <a:lnT>
                      <a:noFill/>
                    </a:lnT>
                    <a:lnB>
                      <a:noFill/>
                    </a:lnB>
                  </a:tcPr>
                </a:tc>
                <a:extLst>
                  <a:ext uri="{0D108BD9-81ED-4DB2-BD59-A6C34878D82A}">
                    <a16:rowId xmlns:a16="http://schemas.microsoft.com/office/drawing/2014/main" val="990133052"/>
                  </a:ext>
                </a:extLst>
              </a:tr>
            </a:tbl>
          </a:graphicData>
        </a:graphic>
      </p:graphicFrame>
    </p:spTree>
    <p:extLst>
      <p:ext uri="{BB962C8B-B14F-4D97-AF65-F5344CB8AC3E}">
        <p14:creationId xmlns:p14="http://schemas.microsoft.com/office/powerpoint/2010/main" val="333025715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F1AF3-2D27-B644-9128-3100344D8AB1}"/>
              </a:ext>
            </a:extLst>
          </p:cNvPr>
          <p:cNvSpPr>
            <a:spLocks noGrp="1"/>
          </p:cNvSpPr>
          <p:nvPr>
            <p:ph type="title"/>
          </p:nvPr>
        </p:nvSpPr>
        <p:spPr/>
        <p:txBody>
          <a:bodyPr/>
          <a:lstStyle/>
          <a:p>
            <a:r>
              <a:rPr lang="en-US" dirty="0"/>
              <a:t>Libraries used in this Module </a:t>
            </a:r>
          </a:p>
        </p:txBody>
      </p:sp>
      <p:sp>
        <p:nvSpPr>
          <p:cNvPr id="3" name="Content Placeholder 2">
            <a:extLst>
              <a:ext uri="{FF2B5EF4-FFF2-40B4-BE49-F238E27FC236}">
                <a16:creationId xmlns:a16="http://schemas.microsoft.com/office/drawing/2014/main" id="{9CB8ED1B-F5DC-8845-AB43-FEADE08162A8}"/>
              </a:ext>
            </a:extLst>
          </p:cNvPr>
          <p:cNvSpPr>
            <a:spLocks noGrp="1"/>
          </p:cNvSpPr>
          <p:nvPr>
            <p:ph idx="1"/>
          </p:nvPr>
        </p:nvSpPr>
        <p:spPr/>
        <p:txBody>
          <a:bodyPr/>
          <a:lstStyle/>
          <a:p>
            <a:endParaRPr lang="en-US" dirty="0"/>
          </a:p>
          <a:p>
            <a:pPr marL="0" indent="0" algn="ctr">
              <a:buNone/>
            </a:pPr>
            <a:r>
              <a:rPr lang="en-US" sz="2400" dirty="0"/>
              <a:t>pip install </a:t>
            </a:r>
            <a:r>
              <a:rPr lang="en-US" sz="2400" dirty="0" err="1"/>
              <a:t>xlwt</a:t>
            </a:r>
            <a:endParaRPr lang="en-US" sz="2400" dirty="0"/>
          </a:p>
          <a:p>
            <a:pPr marL="0" indent="0" algn="ctr">
              <a:buNone/>
            </a:pPr>
            <a:r>
              <a:rPr lang="en-US" sz="2400" dirty="0"/>
              <a:t>pip install </a:t>
            </a:r>
            <a:r>
              <a:rPr lang="en-US" sz="2400" dirty="0" err="1"/>
              <a:t>xlrd</a:t>
            </a:r>
            <a:endParaRPr lang="en-US" sz="2400" dirty="0"/>
          </a:p>
          <a:p>
            <a:pPr marL="0" indent="0" algn="ctr">
              <a:buNone/>
            </a:pPr>
            <a:r>
              <a:rPr lang="en-US" sz="2400" dirty="0"/>
              <a:t>pip install docx-</a:t>
            </a:r>
            <a:r>
              <a:rPr lang="en-US" sz="2400" dirty="0" err="1"/>
              <a:t>mailmerge</a:t>
            </a:r>
            <a:endParaRPr lang="en-US" sz="2400" dirty="0"/>
          </a:p>
          <a:p>
            <a:endParaRPr lang="en-US" dirty="0"/>
          </a:p>
        </p:txBody>
      </p:sp>
    </p:spTree>
    <p:extLst>
      <p:ext uri="{BB962C8B-B14F-4D97-AF65-F5344CB8AC3E}">
        <p14:creationId xmlns:p14="http://schemas.microsoft.com/office/powerpoint/2010/main" val="142475973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4FB71-A9CF-3644-810B-543E589D5C8E}"/>
              </a:ext>
            </a:extLst>
          </p:cNvPr>
          <p:cNvSpPr>
            <a:spLocks noGrp="1"/>
          </p:cNvSpPr>
          <p:nvPr>
            <p:ph type="title"/>
          </p:nvPr>
        </p:nvSpPr>
        <p:spPr/>
        <p:txBody>
          <a:bodyPr/>
          <a:lstStyle/>
          <a:p>
            <a:r>
              <a:rPr lang="en-US" dirty="0"/>
              <a:t>Writing Excel</a:t>
            </a:r>
          </a:p>
        </p:txBody>
      </p:sp>
      <p:sp>
        <p:nvSpPr>
          <p:cNvPr id="3" name="Content Placeholder 2">
            <a:extLst>
              <a:ext uri="{FF2B5EF4-FFF2-40B4-BE49-F238E27FC236}">
                <a16:creationId xmlns:a16="http://schemas.microsoft.com/office/drawing/2014/main" id="{1E3C1BA5-82FD-8649-AF60-3590B9D79EC4}"/>
              </a:ext>
            </a:extLst>
          </p:cNvPr>
          <p:cNvSpPr>
            <a:spLocks noGrp="1"/>
          </p:cNvSpPr>
          <p:nvPr>
            <p:ph idx="1"/>
          </p:nvPr>
        </p:nvSpPr>
        <p:spPr/>
        <p:txBody>
          <a:bodyPr>
            <a:normAutofit/>
          </a:bodyPr>
          <a:lstStyle/>
          <a:p>
            <a:endParaRPr lang="en-US" dirty="0"/>
          </a:p>
          <a:p>
            <a:r>
              <a:rPr lang="en-US" dirty="0"/>
              <a:t>Steps</a:t>
            </a:r>
          </a:p>
          <a:p>
            <a:pPr lvl="1"/>
            <a:r>
              <a:rPr lang="en-US" dirty="0"/>
              <a:t>1. create a workbook</a:t>
            </a:r>
          </a:p>
          <a:p>
            <a:pPr lvl="1"/>
            <a:r>
              <a:rPr lang="en-US" dirty="0"/>
              <a:t>2. add a new sheet</a:t>
            </a:r>
          </a:p>
          <a:p>
            <a:pPr lvl="1"/>
            <a:r>
              <a:rPr lang="en-US" dirty="0"/>
              <a:t>3. write data to the sheet</a:t>
            </a:r>
          </a:p>
          <a:p>
            <a:pPr lvl="1"/>
            <a:r>
              <a:rPr lang="en-US" dirty="0"/>
              <a:t>4. repeat steps 2-3 as necessary</a:t>
            </a:r>
          </a:p>
          <a:p>
            <a:pPr lvl="1"/>
            <a:r>
              <a:rPr lang="en-US" dirty="0"/>
              <a:t>5. save the workbook.</a:t>
            </a:r>
          </a:p>
          <a:p>
            <a:endParaRPr lang="en-US" dirty="0"/>
          </a:p>
        </p:txBody>
      </p:sp>
    </p:spTree>
    <p:extLst>
      <p:ext uri="{BB962C8B-B14F-4D97-AF65-F5344CB8AC3E}">
        <p14:creationId xmlns:p14="http://schemas.microsoft.com/office/powerpoint/2010/main" val="281775937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32E33-6228-1D4B-A6E3-38ED6D0D3707}"/>
              </a:ext>
            </a:extLst>
          </p:cNvPr>
          <p:cNvSpPr>
            <a:spLocks noGrp="1"/>
          </p:cNvSpPr>
          <p:nvPr>
            <p:ph type="title"/>
          </p:nvPr>
        </p:nvSpPr>
        <p:spPr/>
        <p:txBody>
          <a:bodyPr/>
          <a:lstStyle/>
          <a:p>
            <a:r>
              <a:rPr lang="en-US" dirty="0" err="1"/>
              <a:t>Write_excel.PY</a:t>
            </a:r>
            <a:endParaRPr lang="en-US" dirty="0"/>
          </a:p>
        </p:txBody>
      </p:sp>
      <p:sp>
        <p:nvSpPr>
          <p:cNvPr id="3" name="Text Placeholder 2">
            <a:extLst>
              <a:ext uri="{FF2B5EF4-FFF2-40B4-BE49-F238E27FC236}">
                <a16:creationId xmlns:a16="http://schemas.microsoft.com/office/drawing/2014/main" id="{ACFF2200-E864-2B4C-81F1-D37918377B1A}"/>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91805281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EE556-D576-9747-B3A0-6B8CDC312353}"/>
              </a:ext>
            </a:extLst>
          </p:cNvPr>
          <p:cNvSpPr>
            <a:spLocks noGrp="1"/>
          </p:cNvSpPr>
          <p:nvPr>
            <p:ph type="title"/>
          </p:nvPr>
        </p:nvSpPr>
        <p:spPr/>
        <p:txBody>
          <a:bodyPr/>
          <a:lstStyle/>
          <a:p>
            <a:r>
              <a:rPr lang="en-US" dirty="0"/>
              <a:t>Reading a simple Excel File</a:t>
            </a:r>
          </a:p>
        </p:txBody>
      </p:sp>
      <p:sp>
        <p:nvSpPr>
          <p:cNvPr id="4" name="Rectangle 3">
            <a:extLst>
              <a:ext uri="{FF2B5EF4-FFF2-40B4-BE49-F238E27FC236}">
                <a16:creationId xmlns:a16="http://schemas.microsoft.com/office/drawing/2014/main" id="{EE62F9CB-A6C6-F64F-BDE3-760763CBC446}"/>
              </a:ext>
            </a:extLst>
          </p:cNvPr>
          <p:cNvSpPr/>
          <p:nvPr/>
        </p:nvSpPr>
        <p:spPr>
          <a:xfrm>
            <a:off x="647700" y="2365445"/>
            <a:ext cx="10858500" cy="3970318"/>
          </a:xfrm>
          <a:prstGeom prst="rect">
            <a:avLst/>
          </a:prstGeom>
        </p:spPr>
        <p:txBody>
          <a:bodyPr wrap="square">
            <a:spAutoFit/>
          </a:bodyPr>
          <a:lstStyle/>
          <a:p>
            <a:r>
              <a:rPr lang="en-US" dirty="0">
                <a:solidFill>
                  <a:srgbClr val="C586C0"/>
                </a:solidFill>
                <a:latin typeface="Menlo" panose="020B0609030804020204" pitchFamily="49" charset="0"/>
              </a:rPr>
              <a:t>import</a:t>
            </a:r>
            <a:r>
              <a:rPr lang="en-US" dirty="0">
                <a:solidFill>
                  <a:srgbClr val="D4D4D4"/>
                </a:solidFill>
                <a:latin typeface="Menlo" panose="020B0609030804020204" pitchFamily="49" charset="0"/>
              </a:rPr>
              <a:t> </a:t>
            </a:r>
            <a:r>
              <a:rPr lang="en-US" dirty="0" err="1">
                <a:solidFill>
                  <a:srgbClr val="D4D4D4"/>
                </a:solidFill>
                <a:latin typeface="Menlo" panose="020B0609030804020204" pitchFamily="49" charset="0"/>
              </a:rPr>
              <a:t>xlrd</a:t>
            </a:r>
            <a:endParaRPr lang="en-US" dirty="0">
              <a:solidFill>
                <a:srgbClr val="D4D4D4"/>
              </a:solidFill>
              <a:latin typeface="Menlo" panose="020B0609030804020204" pitchFamily="49" charset="0"/>
            </a:endParaRPr>
          </a:p>
          <a:p>
            <a:br>
              <a:rPr lang="en-US" dirty="0">
                <a:solidFill>
                  <a:srgbClr val="D4D4D4"/>
                </a:solidFill>
                <a:latin typeface="Menlo" panose="020B0609030804020204" pitchFamily="49" charset="0"/>
              </a:rPr>
            </a:br>
            <a:r>
              <a:rPr lang="en-US" dirty="0">
                <a:solidFill>
                  <a:srgbClr val="9CDCFE"/>
                </a:solidFill>
                <a:latin typeface="Menlo" panose="020B0609030804020204" pitchFamily="49" charset="0"/>
              </a:rPr>
              <a:t>file</a:t>
            </a:r>
            <a:r>
              <a:rPr lang="en-US" dirty="0">
                <a:solidFill>
                  <a:srgbClr val="D4D4D4"/>
                </a:solidFill>
                <a:latin typeface="Menlo" panose="020B0609030804020204" pitchFamily="49" charset="0"/>
              </a:rPr>
              <a:t> = </a:t>
            </a:r>
            <a:r>
              <a:rPr lang="en-US" dirty="0">
                <a:solidFill>
                  <a:srgbClr val="CE9178"/>
                </a:solidFill>
                <a:latin typeface="Menlo" panose="020B0609030804020204" pitchFamily="49" charset="0"/>
              </a:rPr>
              <a:t>'</a:t>
            </a:r>
            <a:r>
              <a:rPr lang="en-US" dirty="0" err="1">
                <a:solidFill>
                  <a:srgbClr val="CE9178"/>
                </a:solidFill>
                <a:latin typeface="Menlo" panose="020B0609030804020204" pitchFamily="49" charset="0"/>
              </a:rPr>
              <a:t>saintcon.xls</a:t>
            </a:r>
            <a:r>
              <a:rPr lang="en-US" dirty="0">
                <a:solidFill>
                  <a:srgbClr val="CE9178"/>
                </a:solidFill>
                <a:latin typeface="Menlo" panose="020B0609030804020204" pitchFamily="49" charset="0"/>
              </a:rPr>
              <a:t>'</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book = </a:t>
            </a:r>
            <a:r>
              <a:rPr lang="en-US" dirty="0" err="1">
                <a:solidFill>
                  <a:srgbClr val="D4D4D4"/>
                </a:solidFill>
                <a:latin typeface="Menlo" panose="020B0609030804020204" pitchFamily="49" charset="0"/>
              </a:rPr>
              <a:t>xlrd.open_workbook</a:t>
            </a:r>
            <a:r>
              <a:rPr lang="en-US" dirty="0">
                <a:solidFill>
                  <a:srgbClr val="D4D4D4"/>
                </a:solidFill>
                <a:latin typeface="Menlo" panose="020B0609030804020204" pitchFamily="49" charset="0"/>
              </a:rPr>
              <a:t>(</a:t>
            </a:r>
            <a:r>
              <a:rPr lang="en-US" dirty="0">
                <a:solidFill>
                  <a:srgbClr val="9CDCFE"/>
                </a:solidFill>
                <a:latin typeface="Menlo" panose="020B0609030804020204" pitchFamily="49" charset="0"/>
              </a:rPr>
              <a:t>file</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sheet = </a:t>
            </a:r>
            <a:r>
              <a:rPr lang="en-US" dirty="0" err="1">
                <a:solidFill>
                  <a:srgbClr val="D4D4D4"/>
                </a:solidFill>
                <a:latin typeface="Menlo" panose="020B0609030804020204" pitchFamily="49" charset="0"/>
              </a:rPr>
              <a:t>book.sheet_by_name</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a:t>
            </a:r>
            <a:r>
              <a:rPr lang="en-US" dirty="0" err="1">
                <a:solidFill>
                  <a:srgbClr val="CE9178"/>
                </a:solidFill>
                <a:latin typeface="Menlo" panose="020B0609030804020204" pitchFamily="49" charset="0"/>
              </a:rPr>
              <a:t>Saintcon</a:t>
            </a:r>
            <a:r>
              <a:rPr lang="en-US" dirty="0">
                <a:solidFill>
                  <a:srgbClr val="CE9178"/>
                </a:solidFill>
                <a:latin typeface="Menlo" panose="020B0609030804020204" pitchFamily="49" charset="0"/>
              </a:rPr>
              <a:t>'</a:t>
            </a:r>
            <a:r>
              <a:rPr lang="en-US" dirty="0">
                <a:solidFill>
                  <a:srgbClr val="D4D4D4"/>
                </a:solidFill>
                <a:latin typeface="Menlo" panose="020B0609030804020204" pitchFamily="49" charset="0"/>
              </a:rPr>
              <a:t>)</a:t>
            </a:r>
          </a:p>
          <a:p>
            <a:br>
              <a:rPr lang="en-US" dirty="0">
                <a:solidFill>
                  <a:srgbClr val="D4D4D4"/>
                </a:solidFill>
                <a:latin typeface="Menlo" panose="020B0609030804020204" pitchFamily="49" charset="0"/>
              </a:rPr>
            </a:br>
            <a:r>
              <a:rPr lang="en-US" dirty="0">
                <a:solidFill>
                  <a:srgbClr val="DCDCAA"/>
                </a:solidFill>
                <a:latin typeface="Menlo" panose="020B0609030804020204" pitchFamily="49" charset="0"/>
              </a:rPr>
              <a:t>print</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'there are </a:t>
            </a:r>
            <a:r>
              <a:rPr lang="en-US" dirty="0">
                <a:solidFill>
                  <a:srgbClr val="569CD6"/>
                </a:solidFill>
                <a:latin typeface="Menlo" panose="020B0609030804020204" pitchFamily="49" charset="0"/>
              </a:rPr>
              <a:t>{}</a:t>
            </a:r>
            <a:r>
              <a:rPr lang="en-US" dirty="0">
                <a:solidFill>
                  <a:srgbClr val="CE9178"/>
                </a:solidFill>
                <a:latin typeface="Menlo" panose="020B0609030804020204" pitchFamily="49" charset="0"/>
              </a:rPr>
              <a:t> rows with </a:t>
            </a:r>
            <a:r>
              <a:rPr lang="en-US" dirty="0">
                <a:solidFill>
                  <a:srgbClr val="569CD6"/>
                </a:solidFill>
                <a:latin typeface="Menlo" panose="020B0609030804020204" pitchFamily="49" charset="0"/>
              </a:rPr>
              <a:t>{}</a:t>
            </a:r>
            <a:r>
              <a:rPr lang="en-US" dirty="0">
                <a:solidFill>
                  <a:srgbClr val="CE9178"/>
                </a:solidFill>
                <a:latin typeface="Menlo" panose="020B0609030804020204" pitchFamily="49" charset="0"/>
              </a:rPr>
              <a:t> </a:t>
            </a:r>
            <a:r>
              <a:rPr lang="en-US" dirty="0" err="1">
                <a:solidFill>
                  <a:srgbClr val="CE9178"/>
                </a:solidFill>
                <a:latin typeface="Menlo" panose="020B0609030804020204" pitchFamily="49" charset="0"/>
              </a:rPr>
              <a:t>columns'</a:t>
            </a:r>
            <a:r>
              <a:rPr lang="en-US" dirty="0" err="1">
                <a:solidFill>
                  <a:srgbClr val="D4D4D4"/>
                </a:solidFill>
                <a:latin typeface="Menlo" panose="020B0609030804020204" pitchFamily="49" charset="0"/>
              </a:rPr>
              <a:t>.format</a:t>
            </a:r>
            <a:r>
              <a:rPr lang="en-US" dirty="0">
                <a:solidFill>
                  <a:srgbClr val="D4D4D4"/>
                </a:solidFill>
                <a:latin typeface="Menlo" panose="020B0609030804020204" pitchFamily="49" charset="0"/>
              </a:rPr>
              <a:t>(</a:t>
            </a:r>
            <a:r>
              <a:rPr lang="en-US" dirty="0" err="1">
                <a:solidFill>
                  <a:srgbClr val="D4D4D4"/>
                </a:solidFill>
                <a:latin typeface="Menlo" panose="020B0609030804020204" pitchFamily="49" charset="0"/>
              </a:rPr>
              <a:t>sheet.nrows</a:t>
            </a:r>
            <a:r>
              <a:rPr lang="en-US" dirty="0">
                <a:solidFill>
                  <a:srgbClr val="D4D4D4"/>
                </a:solidFill>
                <a:latin typeface="Menlo" panose="020B0609030804020204" pitchFamily="49" charset="0"/>
              </a:rPr>
              <a:t>, </a:t>
            </a:r>
            <a:r>
              <a:rPr lang="en-US" dirty="0" err="1">
                <a:solidFill>
                  <a:srgbClr val="D4D4D4"/>
                </a:solidFill>
                <a:latin typeface="Menlo" panose="020B0609030804020204" pitchFamily="49" charset="0"/>
              </a:rPr>
              <a:t>sheet.ncols</a:t>
            </a:r>
            <a:r>
              <a:rPr lang="en-US" dirty="0">
                <a:solidFill>
                  <a:srgbClr val="D4D4D4"/>
                </a:solidFill>
                <a:latin typeface="Menlo" panose="020B0609030804020204" pitchFamily="49" charset="0"/>
              </a:rPr>
              <a:t>))</a:t>
            </a:r>
          </a:p>
          <a:p>
            <a:br>
              <a:rPr lang="en-US" dirty="0">
                <a:solidFill>
                  <a:srgbClr val="D4D4D4"/>
                </a:solidFill>
                <a:latin typeface="Menlo" panose="020B0609030804020204" pitchFamily="49" charset="0"/>
              </a:rPr>
            </a:br>
            <a:r>
              <a:rPr lang="en-US" dirty="0">
                <a:solidFill>
                  <a:srgbClr val="C586C0"/>
                </a:solidFill>
                <a:latin typeface="Menlo" panose="020B0609030804020204" pitchFamily="49" charset="0"/>
              </a:rPr>
              <a:t>for</a:t>
            </a:r>
            <a:r>
              <a:rPr lang="en-US" dirty="0">
                <a:solidFill>
                  <a:srgbClr val="D4D4D4"/>
                </a:solidFill>
                <a:latin typeface="Menlo" panose="020B0609030804020204" pitchFamily="49" charset="0"/>
              </a:rPr>
              <a:t> r </a:t>
            </a:r>
            <a:r>
              <a:rPr lang="en-US" dirty="0">
                <a:solidFill>
                  <a:srgbClr val="569CD6"/>
                </a:solidFill>
                <a:latin typeface="Menlo" panose="020B0609030804020204" pitchFamily="49" charset="0"/>
              </a:rPr>
              <a:t>in</a:t>
            </a:r>
            <a:r>
              <a:rPr lang="en-US" dirty="0">
                <a:solidFill>
                  <a:srgbClr val="D4D4D4"/>
                </a:solidFill>
                <a:latin typeface="Menlo" panose="020B0609030804020204" pitchFamily="49" charset="0"/>
              </a:rPr>
              <a:t> </a:t>
            </a:r>
            <a:r>
              <a:rPr lang="en-US" dirty="0">
                <a:solidFill>
                  <a:srgbClr val="DCDCAA"/>
                </a:solidFill>
                <a:latin typeface="Menlo" panose="020B0609030804020204" pitchFamily="49" charset="0"/>
              </a:rPr>
              <a:t>range</a:t>
            </a:r>
            <a:r>
              <a:rPr lang="en-US" dirty="0">
                <a:solidFill>
                  <a:srgbClr val="D4D4D4"/>
                </a:solidFill>
                <a:latin typeface="Menlo" panose="020B0609030804020204" pitchFamily="49" charset="0"/>
              </a:rPr>
              <a:t>(</a:t>
            </a:r>
            <a:r>
              <a:rPr lang="en-US" dirty="0" err="1">
                <a:solidFill>
                  <a:srgbClr val="D4D4D4"/>
                </a:solidFill>
                <a:latin typeface="Menlo" panose="020B0609030804020204" pitchFamily="49" charset="0"/>
              </a:rPr>
              <a:t>sheet.nrows</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a:solidFill>
                  <a:srgbClr val="C586C0"/>
                </a:solidFill>
                <a:latin typeface="Menlo" panose="020B0609030804020204" pitchFamily="49" charset="0"/>
              </a:rPr>
              <a:t>for</a:t>
            </a:r>
            <a:r>
              <a:rPr lang="en-US" dirty="0">
                <a:solidFill>
                  <a:srgbClr val="D4D4D4"/>
                </a:solidFill>
                <a:latin typeface="Menlo" panose="020B0609030804020204" pitchFamily="49" charset="0"/>
              </a:rPr>
              <a:t> c </a:t>
            </a:r>
            <a:r>
              <a:rPr lang="en-US" dirty="0">
                <a:solidFill>
                  <a:srgbClr val="569CD6"/>
                </a:solidFill>
                <a:latin typeface="Menlo" panose="020B0609030804020204" pitchFamily="49" charset="0"/>
              </a:rPr>
              <a:t>in</a:t>
            </a:r>
            <a:r>
              <a:rPr lang="en-US" dirty="0">
                <a:solidFill>
                  <a:srgbClr val="D4D4D4"/>
                </a:solidFill>
                <a:latin typeface="Menlo" panose="020B0609030804020204" pitchFamily="49" charset="0"/>
              </a:rPr>
              <a:t> </a:t>
            </a:r>
            <a:r>
              <a:rPr lang="en-US" dirty="0">
                <a:solidFill>
                  <a:srgbClr val="DCDCAA"/>
                </a:solidFill>
                <a:latin typeface="Menlo" panose="020B0609030804020204" pitchFamily="49" charset="0"/>
              </a:rPr>
              <a:t>range</a:t>
            </a:r>
            <a:r>
              <a:rPr lang="en-US" dirty="0">
                <a:solidFill>
                  <a:srgbClr val="D4D4D4"/>
                </a:solidFill>
                <a:latin typeface="Menlo" panose="020B0609030804020204" pitchFamily="49" charset="0"/>
              </a:rPr>
              <a:t>(</a:t>
            </a:r>
            <a:r>
              <a:rPr lang="en-US" dirty="0" err="1">
                <a:solidFill>
                  <a:srgbClr val="D4D4D4"/>
                </a:solidFill>
                <a:latin typeface="Menlo" panose="020B0609030804020204" pitchFamily="49" charset="0"/>
              </a:rPr>
              <a:t>sheet.ncols</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a:solidFill>
                  <a:srgbClr val="DCDCAA"/>
                </a:solidFill>
                <a:latin typeface="Menlo" panose="020B0609030804020204" pitchFamily="49" charset="0"/>
              </a:rPr>
              <a:t>print</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a:t>
            </a:r>
            <a:r>
              <a:rPr lang="en-US" dirty="0">
                <a:solidFill>
                  <a:srgbClr val="569CD6"/>
                </a:solidFill>
                <a:latin typeface="Menlo" panose="020B0609030804020204" pitchFamily="49" charset="0"/>
              </a:rPr>
              <a:t>{}</a:t>
            </a:r>
            <a:r>
              <a:rPr lang="en-US" dirty="0">
                <a:solidFill>
                  <a:srgbClr val="CE9178"/>
                </a:solidFill>
                <a:latin typeface="Menlo" panose="020B0609030804020204" pitchFamily="49" charset="0"/>
              </a:rPr>
              <a:t>'</a:t>
            </a:r>
            <a:r>
              <a:rPr lang="en-US" dirty="0">
                <a:solidFill>
                  <a:srgbClr val="D7BA7D"/>
                </a:solidFill>
                <a:latin typeface="Menlo" panose="020B0609030804020204" pitchFamily="49" charset="0"/>
              </a:rPr>
              <a:t>\</a:t>
            </a:r>
            <a:r>
              <a:rPr lang="en-US" dirty="0" err="1">
                <a:solidFill>
                  <a:srgbClr val="D7BA7D"/>
                </a:solidFill>
                <a:latin typeface="Menlo" panose="020B0609030804020204" pitchFamily="49" charset="0"/>
              </a:rPr>
              <a:t>t</a:t>
            </a:r>
            <a:r>
              <a:rPr lang="en-US" dirty="0" err="1">
                <a:solidFill>
                  <a:srgbClr val="CE9178"/>
                </a:solidFill>
                <a:latin typeface="Menlo" panose="020B0609030804020204" pitchFamily="49" charset="0"/>
              </a:rPr>
              <a:t>"</a:t>
            </a:r>
            <a:r>
              <a:rPr lang="en-US" dirty="0" err="1">
                <a:solidFill>
                  <a:srgbClr val="D4D4D4"/>
                </a:solidFill>
                <a:latin typeface="Menlo" panose="020B0609030804020204" pitchFamily="49" charset="0"/>
              </a:rPr>
              <a:t>.format</a:t>
            </a:r>
            <a:r>
              <a:rPr lang="en-US" dirty="0">
                <a:solidFill>
                  <a:srgbClr val="D4D4D4"/>
                </a:solidFill>
                <a:latin typeface="Menlo" panose="020B0609030804020204" pitchFamily="49" charset="0"/>
              </a:rPr>
              <a:t>(</a:t>
            </a:r>
            <a:r>
              <a:rPr lang="en-US" dirty="0" err="1">
                <a:solidFill>
                  <a:srgbClr val="D4D4D4"/>
                </a:solidFill>
                <a:latin typeface="Menlo" panose="020B0609030804020204" pitchFamily="49" charset="0"/>
              </a:rPr>
              <a:t>sheet.cell</a:t>
            </a:r>
            <a:r>
              <a:rPr lang="en-US" dirty="0">
                <a:solidFill>
                  <a:srgbClr val="D4D4D4"/>
                </a:solidFill>
                <a:latin typeface="Menlo" panose="020B0609030804020204" pitchFamily="49" charset="0"/>
              </a:rPr>
              <a:t>(r, c).value, </a:t>
            </a:r>
            <a:r>
              <a:rPr lang="en-US" dirty="0">
                <a:solidFill>
                  <a:srgbClr val="9CDCFE"/>
                </a:solidFill>
                <a:latin typeface="Menlo" panose="020B0609030804020204" pitchFamily="49" charset="0"/>
              </a:rPr>
              <a:t>end</a:t>
            </a:r>
            <a:r>
              <a:rPr lang="en-US" dirty="0">
                <a:solidFill>
                  <a:srgbClr val="D4D4D4"/>
                </a:solidFill>
                <a:latin typeface="Menlo" panose="020B0609030804020204" pitchFamily="49" charset="0"/>
              </a:rPr>
              <a:t> = </a:t>
            </a:r>
            <a:r>
              <a:rPr lang="en-US" dirty="0">
                <a:solidFill>
                  <a:srgbClr val="CE9178"/>
                </a:solidFill>
                <a:latin typeface="Menlo" panose="020B0609030804020204" pitchFamily="49" charset="0"/>
              </a:rPr>
              <a:t>''</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a:solidFill>
                  <a:srgbClr val="6A9955"/>
                </a:solidFill>
                <a:latin typeface="Menlo" panose="020B0609030804020204" pitchFamily="49" charset="0"/>
              </a:rPr>
              <a:t># print("'{}'\</a:t>
            </a:r>
            <a:r>
              <a:rPr lang="en-US" dirty="0" err="1">
                <a:solidFill>
                  <a:srgbClr val="6A9955"/>
                </a:solidFill>
                <a:latin typeface="Menlo" panose="020B0609030804020204" pitchFamily="49" charset="0"/>
              </a:rPr>
              <a:t>t".format</a:t>
            </a:r>
            <a:r>
              <a:rPr lang="en-US" dirty="0">
                <a:solidFill>
                  <a:srgbClr val="6A9955"/>
                </a:solidFill>
                <a:latin typeface="Menlo" panose="020B0609030804020204" pitchFamily="49" charset="0"/>
              </a:rPr>
              <a:t>(</a:t>
            </a:r>
            <a:r>
              <a:rPr lang="en-US" dirty="0" err="1">
                <a:solidFill>
                  <a:srgbClr val="6A9955"/>
                </a:solidFill>
                <a:latin typeface="Menlo" panose="020B0609030804020204" pitchFamily="49" charset="0"/>
              </a:rPr>
              <a:t>sheet.cell</a:t>
            </a:r>
            <a:r>
              <a:rPr lang="en-US" dirty="0">
                <a:solidFill>
                  <a:srgbClr val="6A9955"/>
                </a:solidFill>
                <a:latin typeface="Menlo" panose="020B0609030804020204" pitchFamily="49" charset="0"/>
              </a:rPr>
              <a:t>(r, c).</a:t>
            </a:r>
            <a:r>
              <a:rPr lang="en-US" dirty="0" err="1">
                <a:solidFill>
                  <a:srgbClr val="6A9955"/>
                </a:solidFill>
                <a:latin typeface="Menlo" panose="020B0609030804020204" pitchFamily="49" charset="0"/>
              </a:rPr>
              <a:t>ctype</a:t>
            </a:r>
            <a:r>
              <a:rPr lang="en-US" dirty="0">
                <a:solidFill>
                  <a:srgbClr val="6A9955"/>
                </a:solidFill>
                <a:latin typeface="Menlo" panose="020B0609030804020204" pitchFamily="49" charset="0"/>
              </a:rPr>
              <a:t>, end = '')),</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    </a:t>
            </a:r>
            <a:r>
              <a:rPr lang="en-US" dirty="0">
                <a:solidFill>
                  <a:srgbClr val="DCDCAA"/>
                </a:solidFill>
                <a:latin typeface="Menlo" panose="020B0609030804020204" pitchFamily="49" charset="0"/>
              </a:rPr>
              <a:t>print</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a:t>
            </a:r>
            <a:r>
              <a:rPr lang="en-US" dirty="0">
                <a:solidFill>
                  <a:srgbClr val="D4D4D4"/>
                </a:solidFill>
                <a:latin typeface="Menlo" panose="020B0609030804020204" pitchFamily="49" charset="0"/>
              </a:rPr>
              <a:t>)</a:t>
            </a:r>
          </a:p>
          <a:p>
            <a:endParaRPr lang="en-US"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53391335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F162A-8912-7E43-B19D-EE0437EC875C}"/>
              </a:ext>
            </a:extLst>
          </p:cNvPr>
          <p:cNvSpPr>
            <a:spLocks noGrp="1"/>
          </p:cNvSpPr>
          <p:nvPr>
            <p:ph type="title"/>
          </p:nvPr>
        </p:nvSpPr>
        <p:spPr/>
        <p:txBody>
          <a:bodyPr/>
          <a:lstStyle/>
          <a:p>
            <a:r>
              <a:rPr lang="en-US" dirty="0"/>
              <a:t>output</a:t>
            </a:r>
          </a:p>
        </p:txBody>
      </p:sp>
      <p:sp>
        <p:nvSpPr>
          <p:cNvPr id="5" name="Rectangle 4">
            <a:extLst>
              <a:ext uri="{FF2B5EF4-FFF2-40B4-BE49-F238E27FC236}">
                <a16:creationId xmlns:a16="http://schemas.microsoft.com/office/drawing/2014/main" id="{3DA1315F-ED8A-5541-81D7-9BE0EAA5EFB6}"/>
              </a:ext>
            </a:extLst>
          </p:cNvPr>
          <p:cNvSpPr/>
          <p:nvPr/>
        </p:nvSpPr>
        <p:spPr>
          <a:xfrm>
            <a:off x="4752975" y="2057401"/>
            <a:ext cx="2686050" cy="3693319"/>
          </a:xfrm>
          <a:prstGeom prst="rect">
            <a:avLst/>
          </a:prstGeom>
        </p:spPr>
        <p:txBody>
          <a:bodyPr wrap="square">
            <a:spAutoFit/>
          </a:bodyPr>
          <a:lstStyle/>
          <a:p>
            <a:r>
              <a:rPr lang="en-US" dirty="0"/>
              <a:t>'Date'	'Quantity'	</a:t>
            </a:r>
          </a:p>
          <a:p>
            <a:r>
              <a:rPr lang="en-US" dirty="0"/>
              <a:t>'12/25/2018'	'1.0'	</a:t>
            </a:r>
          </a:p>
          <a:p>
            <a:r>
              <a:rPr lang="en-US" dirty="0"/>
              <a:t>'12/26/2018'	'3.0'	</a:t>
            </a:r>
          </a:p>
          <a:p>
            <a:r>
              <a:rPr lang="en-US" dirty="0"/>
              <a:t>'12/27/2018'	'6.0'	</a:t>
            </a:r>
          </a:p>
          <a:p>
            <a:r>
              <a:rPr lang="en-US" dirty="0"/>
              <a:t>'12/28/2018'	'10.0'	</a:t>
            </a:r>
          </a:p>
          <a:p>
            <a:r>
              <a:rPr lang="en-US" dirty="0"/>
              <a:t>'12/29/2018'	'15.0'	</a:t>
            </a:r>
          </a:p>
          <a:p>
            <a:r>
              <a:rPr lang="en-US" dirty="0"/>
              <a:t>'12/30/2018'	'21.0'	</a:t>
            </a:r>
          </a:p>
          <a:p>
            <a:r>
              <a:rPr lang="en-US" dirty="0"/>
              <a:t>'12/31/2018'	'28.0'	</a:t>
            </a:r>
          </a:p>
          <a:p>
            <a:r>
              <a:rPr lang="en-US" dirty="0"/>
              <a:t>'1/1/2019'	'36.0'	</a:t>
            </a:r>
          </a:p>
          <a:p>
            <a:r>
              <a:rPr lang="en-US" dirty="0"/>
              <a:t>'1/2/2018'	'45.0'	</a:t>
            </a:r>
          </a:p>
          <a:p>
            <a:r>
              <a:rPr lang="en-US" dirty="0"/>
              <a:t>'1/3/2018'	'55.0'	</a:t>
            </a:r>
          </a:p>
          <a:p>
            <a:r>
              <a:rPr lang="en-US" dirty="0"/>
              <a:t>'1/4/2018'	'66.0'	</a:t>
            </a:r>
          </a:p>
          <a:p>
            <a:r>
              <a:rPr lang="en-US" dirty="0"/>
              <a:t>'1/5/2018'	'78.0'</a:t>
            </a:r>
          </a:p>
        </p:txBody>
      </p:sp>
    </p:spTree>
    <p:extLst>
      <p:ext uri="{BB962C8B-B14F-4D97-AF65-F5344CB8AC3E}">
        <p14:creationId xmlns:p14="http://schemas.microsoft.com/office/powerpoint/2010/main" val="26335843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32E33-6228-1D4B-A6E3-38ED6D0D3707}"/>
              </a:ext>
            </a:extLst>
          </p:cNvPr>
          <p:cNvSpPr>
            <a:spLocks noGrp="1"/>
          </p:cNvSpPr>
          <p:nvPr>
            <p:ph type="title"/>
          </p:nvPr>
        </p:nvSpPr>
        <p:spPr/>
        <p:txBody>
          <a:bodyPr/>
          <a:lstStyle/>
          <a:p>
            <a:r>
              <a:rPr lang="en-US" dirty="0" err="1"/>
              <a:t>Mail_merge.PY</a:t>
            </a:r>
            <a:endParaRPr lang="en-US" dirty="0"/>
          </a:p>
        </p:txBody>
      </p:sp>
      <p:sp>
        <p:nvSpPr>
          <p:cNvPr id="3" name="Text Placeholder 2">
            <a:extLst>
              <a:ext uri="{FF2B5EF4-FFF2-40B4-BE49-F238E27FC236}">
                <a16:creationId xmlns:a16="http://schemas.microsoft.com/office/drawing/2014/main" id="{ACFF2200-E864-2B4C-81F1-D37918377B1A}"/>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50849466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9A22DDE2-FB2D-421B-B377-F9AD495CE9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useBgFill="1">
        <p:nvSpPr>
          <p:cNvPr id="21" name="Rectangle 20">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3144CE2B-CB5D-754C-AC69-34A010758DE7}"/>
              </a:ext>
            </a:extLst>
          </p:cNvPr>
          <p:cNvSpPr>
            <a:spLocks noGrp="1"/>
          </p:cNvSpPr>
          <p:nvPr>
            <p:ph type="title"/>
          </p:nvPr>
        </p:nvSpPr>
        <p:spPr>
          <a:xfrm>
            <a:off x="683609" y="764372"/>
            <a:ext cx="3173688" cy="5216013"/>
          </a:xfrm>
        </p:spPr>
        <p:txBody>
          <a:bodyPr vert="horz" lIns="91440" tIns="45720" rIns="91440" bIns="45720" rtlCol="0" anchor="ctr">
            <a:normAutofit/>
          </a:bodyPr>
          <a:lstStyle/>
          <a:p>
            <a:pPr algn="r"/>
            <a:r>
              <a:rPr lang="en-US" sz="4000" kern="1200" cap="all" baseline="0">
                <a:solidFill>
                  <a:schemeClr val="tx1"/>
                </a:solidFill>
                <a:latin typeface="+mj-lt"/>
                <a:ea typeface="+mj-ea"/>
                <a:cs typeface="+mj-cs"/>
              </a:rPr>
              <a:t>Module 12</a:t>
            </a:r>
            <a:endParaRPr lang="en-US" sz="4000" kern="1200" cap="all" baseline="0" dirty="0">
              <a:solidFill>
                <a:schemeClr val="tx1"/>
              </a:solidFill>
              <a:latin typeface="+mj-lt"/>
              <a:ea typeface="+mj-ea"/>
              <a:cs typeface="+mj-cs"/>
            </a:endParaRPr>
          </a:p>
        </p:txBody>
      </p:sp>
      <p:cxnSp>
        <p:nvCxnSpPr>
          <p:cNvPr id="23" name="Straight Connector 22">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218F3B8B-7B20-D44D-BB4E-C0FDA6C1D84D}"/>
              </a:ext>
            </a:extLst>
          </p:cNvPr>
          <p:cNvSpPr>
            <a:spLocks noGrp="1"/>
          </p:cNvSpPr>
          <p:nvPr>
            <p:ph type="body" sz="half" idx="2"/>
          </p:nvPr>
        </p:nvSpPr>
        <p:spPr>
          <a:xfrm>
            <a:off x="4370138" y="764372"/>
            <a:ext cx="7086600" cy="5216013"/>
          </a:xfrm>
        </p:spPr>
        <p:txBody>
          <a:bodyPr vert="horz" lIns="91440" tIns="45720" rIns="91440" bIns="45720" rtlCol="0" anchor="ctr">
            <a:normAutofit/>
          </a:bodyPr>
          <a:lstStyle/>
          <a:p>
            <a:r>
              <a:rPr lang="en-US" sz="4000" kern="1200" dirty="0">
                <a:solidFill>
                  <a:schemeClr val="tx1"/>
                </a:solidFill>
                <a:latin typeface="+mj-lt"/>
                <a:ea typeface="+mn-ea"/>
                <a:cs typeface="+mn-cs"/>
              </a:rPr>
              <a:t>Requests</a:t>
            </a:r>
          </a:p>
        </p:txBody>
      </p:sp>
    </p:spTree>
    <p:extLst>
      <p:ext uri="{BB962C8B-B14F-4D97-AF65-F5344CB8AC3E}">
        <p14:creationId xmlns:p14="http://schemas.microsoft.com/office/powerpoint/2010/main" val="177405376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7E9DF-D9AD-E344-A95C-1B2A77692A3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03FEE020-4DCA-BF4C-AC1C-629A2E1C451E}"/>
              </a:ext>
            </a:extLst>
          </p:cNvPr>
          <p:cNvSpPr>
            <a:spLocks noGrp="1"/>
          </p:cNvSpPr>
          <p:nvPr>
            <p:ph idx="1"/>
          </p:nvPr>
        </p:nvSpPr>
        <p:spPr/>
        <p:txBody>
          <a:bodyPr/>
          <a:lstStyle/>
          <a:p>
            <a:r>
              <a:rPr lang="en-US" dirty="0"/>
              <a:t>Python has several libraries that can be used to interact with the internet.</a:t>
            </a:r>
          </a:p>
          <a:p>
            <a:pPr lvl="1"/>
            <a:r>
              <a:rPr lang="en-US" dirty="0">
                <a:hlinkClick r:id="rId2"/>
              </a:rPr>
              <a:t>Httplib</a:t>
            </a:r>
            <a:endParaRPr lang="en-US" dirty="0"/>
          </a:p>
          <a:p>
            <a:pPr lvl="1"/>
            <a:r>
              <a:rPr lang="en-US" dirty="0">
                <a:hlinkClick r:id="rId3"/>
              </a:rPr>
              <a:t>Urllib</a:t>
            </a:r>
            <a:endParaRPr lang="en-US" dirty="0"/>
          </a:p>
          <a:p>
            <a:r>
              <a:rPr lang="en-US" dirty="0" err="1"/>
              <a:t>PyPi</a:t>
            </a:r>
            <a:r>
              <a:rPr lang="en-US" dirty="0"/>
              <a:t> includes a module named </a:t>
            </a:r>
            <a:r>
              <a:rPr lang="en-US" dirty="0">
                <a:hlinkClick r:id="rId4"/>
              </a:rPr>
              <a:t>requests</a:t>
            </a:r>
            <a:r>
              <a:rPr lang="en-US" dirty="0"/>
              <a:t> that simplifies it even more</a:t>
            </a:r>
          </a:p>
          <a:p>
            <a:r>
              <a:rPr lang="en-US" dirty="0"/>
              <a:t>To install:</a:t>
            </a:r>
          </a:p>
          <a:p>
            <a:pPr marL="0" indent="0" algn="ctr">
              <a:buNone/>
            </a:pPr>
            <a:r>
              <a:rPr lang="en-US" sz="4000" dirty="0"/>
              <a:t>pip install requests</a:t>
            </a:r>
          </a:p>
          <a:p>
            <a:pPr marL="0" indent="0">
              <a:buNone/>
            </a:pPr>
            <a:endParaRPr lang="en-US" dirty="0"/>
          </a:p>
          <a:p>
            <a:pPr marL="457200" lvl="1" indent="0">
              <a:buNone/>
            </a:pPr>
            <a:endParaRPr lang="en-US" dirty="0"/>
          </a:p>
          <a:p>
            <a:pPr lvl="1"/>
            <a:endParaRPr lang="en-US" dirty="0"/>
          </a:p>
        </p:txBody>
      </p:sp>
    </p:spTree>
    <p:extLst>
      <p:ext uri="{BB962C8B-B14F-4D97-AF65-F5344CB8AC3E}">
        <p14:creationId xmlns:p14="http://schemas.microsoft.com/office/powerpoint/2010/main" val="230346578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18BF8-8D54-DA49-9EB1-0A14E54363E1}"/>
              </a:ext>
            </a:extLst>
          </p:cNvPr>
          <p:cNvSpPr>
            <a:spLocks noGrp="1"/>
          </p:cNvSpPr>
          <p:nvPr>
            <p:ph type="title"/>
          </p:nvPr>
        </p:nvSpPr>
        <p:spPr/>
        <p:txBody>
          <a:bodyPr/>
          <a:lstStyle/>
          <a:p>
            <a:r>
              <a:rPr lang="en-US" dirty="0"/>
              <a:t>Unauthenticated</a:t>
            </a:r>
            <a:br>
              <a:rPr lang="en-US" dirty="0"/>
            </a:br>
            <a:r>
              <a:rPr lang="en-US" dirty="0"/>
              <a:t> requests</a:t>
            </a:r>
          </a:p>
        </p:txBody>
      </p:sp>
      <p:sp>
        <p:nvSpPr>
          <p:cNvPr id="4" name="Rectangle 3">
            <a:extLst>
              <a:ext uri="{FF2B5EF4-FFF2-40B4-BE49-F238E27FC236}">
                <a16:creationId xmlns:a16="http://schemas.microsoft.com/office/drawing/2014/main" id="{5541073C-9157-514E-9F37-03F53F25B96F}"/>
              </a:ext>
            </a:extLst>
          </p:cNvPr>
          <p:cNvSpPr/>
          <p:nvPr/>
        </p:nvSpPr>
        <p:spPr>
          <a:xfrm>
            <a:off x="1428750" y="2712988"/>
            <a:ext cx="7715250" cy="1754326"/>
          </a:xfrm>
          <a:prstGeom prst="rect">
            <a:avLst/>
          </a:prstGeom>
        </p:spPr>
        <p:txBody>
          <a:bodyPr wrap="square">
            <a:spAutoFit/>
          </a:bodyPr>
          <a:lstStyle/>
          <a:p>
            <a:r>
              <a:rPr lang="en-US" dirty="0">
                <a:solidFill>
                  <a:srgbClr val="C586C0"/>
                </a:solidFill>
                <a:latin typeface="Menlo" panose="020B0609030804020204" pitchFamily="49" charset="0"/>
              </a:rPr>
              <a:t>import</a:t>
            </a:r>
            <a:r>
              <a:rPr lang="en-US" dirty="0">
                <a:solidFill>
                  <a:srgbClr val="D4D4D4"/>
                </a:solidFill>
                <a:latin typeface="Menlo" panose="020B0609030804020204" pitchFamily="49" charset="0"/>
              </a:rPr>
              <a:t> requests</a:t>
            </a:r>
          </a:p>
          <a:p>
            <a:br>
              <a:rPr lang="en-US" dirty="0">
                <a:solidFill>
                  <a:srgbClr val="D4D4D4"/>
                </a:solidFill>
                <a:latin typeface="Menlo" panose="020B0609030804020204" pitchFamily="49" charset="0"/>
              </a:rPr>
            </a:br>
            <a:r>
              <a:rPr lang="en-US" dirty="0">
                <a:solidFill>
                  <a:srgbClr val="D4D4D4"/>
                </a:solidFill>
                <a:latin typeface="Menlo" panose="020B0609030804020204" pitchFamily="49" charset="0"/>
              </a:rPr>
              <a:t>request = </a:t>
            </a:r>
            <a:r>
              <a:rPr lang="en-US" dirty="0" err="1">
                <a:solidFill>
                  <a:srgbClr val="D4D4D4"/>
                </a:solidFill>
                <a:latin typeface="Menlo" panose="020B0609030804020204" pitchFamily="49" charset="0"/>
              </a:rPr>
              <a:t>requests.get</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'https://</a:t>
            </a:r>
            <a:r>
              <a:rPr lang="en-US" dirty="0" err="1">
                <a:solidFill>
                  <a:srgbClr val="CE9178"/>
                </a:solidFill>
                <a:latin typeface="Menlo" panose="020B0609030804020204" pitchFamily="49" charset="0"/>
              </a:rPr>
              <a:t>www.google.com</a:t>
            </a:r>
            <a:r>
              <a:rPr lang="en-US" dirty="0">
                <a:solidFill>
                  <a:srgbClr val="CE9178"/>
                </a:solidFill>
                <a:latin typeface="Menlo" panose="020B0609030804020204" pitchFamily="49" charset="0"/>
              </a:rPr>
              <a:t>/'</a:t>
            </a:r>
            <a:r>
              <a:rPr lang="en-US" dirty="0">
                <a:solidFill>
                  <a:srgbClr val="D4D4D4"/>
                </a:solidFill>
                <a:latin typeface="Menlo" panose="020B0609030804020204" pitchFamily="49" charset="0"/>
              </a:rPr>
              <a:t>)</a:t>
            </a:r>
          </a:p>
          <a:p>
            <a:r>
              <a:rPr lang="en-US" dirty="0">
                <a:solidFill>
                  <a:srgbClr val="C586C0"/>
                </a:solidFill>
                <a:latin typeface="Menlo" panose="020B0609030804020204" pitchFamily="49" charset="0"/>
              </a:rPr>
              <a:t>if</a:t>
            </a:r>
            <a:r>
              <a:rPr lang="en-US" dirty="0">
                <a:solidFill>
                  <a:srgbClr val="D4D4D4"/>
                </a:solidFill>
                <a:latin typeface="Menlo" panose="020B0609030804020204" pitchFamily="49" charset="0"/>
              </a:rPr>
              <a:t> </a:t>
            </a:r>
            <a:r>
              <a:rPr lang="en-US" dirty="0" err="1">
                <a:solidFill>
                  <a:srgbClr val="D4D4D4"/>
                </a:solidFill>
                <a:latin typeface="Menlo" panose="020B0609030804020204" pitchFamily="49" charset="0"/>
              </a:rPr>
              <a:t>request.status_code</a:t>
            </a:r>
            <a:r>
              <a:rPr lang="en-US" dirty="0">
                <a:solidFill>
                  <a:srgbClr val="D4D4D4"/>
                </a:solidFill>
                <a:latin typeface="Menlo" panose="020B0609030804020204" pitchFamily="49" charset="0"/>
              </a:rPr>
              <a:t> == </a:t>
            </a:r>
            <a:r>
              <a:rPr lang="en-US" dirty="0">
                <a:solidFill>
                  <a:srgbClr val="B5CEA8"/>
                </a:solidFill>
                <a:latin typeface="Menlo" panose="020B0609030804020204" pitchFamily="49" charset="0"/>
              </a:rPr>
              <a:t>200</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a:solidFill>
                  <a:srgbClr val="DCDCAA"/>
                </a:solidFill>
                <a:latin typeface="Menlo" panose="020B0609030804020204" pitchFamily="49" charset="0"/>
              </a:rPr>
              <a:t>print</a:t>
            </a:r>
            <a:r>
              <a:rPr lang="en-US" dirty="0">
                <a:solidFill>
                  <a:srgbClr val="D4D4D4"/>
                </a:solidFill>
                <a:latin typeface="Menlo" panose="020B0609030804020204" pitchFamily="49" charset="0"/>
              </a:rPr>
              <a:t>(</a:t>
            </a:r>
            <a:r>
              <a:rPr lang="en-US" dirty="0" err="1">
                <a:solidFill>
                  <a:srgbClr val="D4D4D4"/>
                </a:solidFill>
                <a:latin typeface="Menlo" panose="020B0609030804020204" pitchFamily="49" charset="0"/>
              </a:rPr>
              <a:t>request.content</a:t>
            </a:r>
            <a:r>
              <a:rPr lang="en-US" dirty="0">
                <a:solidFill>
                  <a:srgbClr val="D4D4D4"/>
                </a:solidFill>
                <a:latin typeface="Menlo" panose="020B0609030804020204" pitchFamily="49" charset="0"/>
              </a:rPr>
              <a:t>)          </a:t>
            </a:r>
          </a:p>
          <a:p>
            <a:r>
              <a:rPr lang="en-US" dirty="0">
                <a:solidFill>
                  <a:srgbClr val="D4D4D4"/>
                </a:solidFill>
                <a:latin typeface="Menlo" panose="020B0609030804020204" pitchFamily="49" charset="0"/>
              </a:rPr>
              <a:t>    </a:t>
            </a:r>
            <a:endParaRPr lang="en-US" b="0" dirty="0">
              <a:solidFill>
                <a:srgbClr val="D4D4D4"/>
              </a:solidFill>
              <a:effectLst/>
              <a:latin typeface="Menlo" panose="020B0609030804020204" pitchFamily="49" charset="0"/>
            </a:endParaRPr>
          </a:p>
        </p:txBody>
      </p:sp>
      <p:sp>
        <p:nvSpPr>
          <p:cNvPr id="5" name="TextBox 4">
            <a:extLst>
              <a:ext uri="{FF2B5EF4-FFF2-40B4-BE49-F238E27FC236}">
                <a16:creationId xmlns:a16="http://schemas.microsoft.com/office/drawing/2014/main" id="{B5B415D9-F10A-874E-B8BD-7E0F848D4048}"/>
              </a:ext>
            </a:extLst>
          </p:cNvPr>
          <p:cNvSpPr txBox="1"/>
          <p:nvPr/>
        </p:nvSpPr>
        <p:spPr>
          <a:xfrm>
            <a:off x="1428750" y="584835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33858240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5E280-BCF2-DE43-B3CF-5B4B2F2CC47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F030285-CD06-8C4C-BC57-31866F907F8F}"/>
              </a:ext>
            </a:extLst>
          </p:cNvPr>
          <p:cNvSpPr>
            <a:spLocks noGrp="1"/>
          </p:cNvSpPr>
          <p:nvPr>
            <p:ph idx="1"/>
          </p:nvPr>
        </p:nvSpPr>
        <p:spPr/>
        <p:txBody>
          <a:bodyPr>
            <a:normAutofit lnSpcReduction="10000"/>
          </a:bodyPr>
          <a:lstStyle/>
          <a:p>
            <a:r>
              <a:rPr lang="en-US" dirty="0"/>
              <a:t>The majority of scripts that I have seen use code like</a:t>
            </a:r>
          </a:p>
          <a:p>
            <a:pPr marL="0" indent="0">
              <a:buNone/>
            </a:pPr>
            <a:endParaRPr lang="en-US" dirty="0"/>
          </a:p>
          <a:p>
            <a:pPr marL="0" indent="0" algn="ctr">
              <a:buNone/>
            </a:pPr>
            <a:r>
              <a:rPr lang="en-US" sz="3200" dirty="0" err="1"/>
              <a:t>request.status_code</a:t>
            </a:r>
            <a:r>
              <a:rPr lang="en-US" sz="3200" dirty="0"/>
              <a:t> == 200:</a:t>
            </a:r>
          </a:p>
          <a:p>
            <a:pPr marL="0" indent="0">
              <a:buNone/>
            </a:pPr>
            <a:endParaRPr lang="en-US" dirty="0"/>
          </a:p>
          <a:p>
            <a:r>
              <a:rPr lang="en-US" dirty="0"/>
              <a:t>However the following is a slightly better example to adopt</a:t>
            </a:r>
          </a:p>
          <a:p>
            <a:endParaRPr lang="en-US" dirty="0"/>
          </a:p>
          <a:p>
            <a:pPr marL="0" indent="0" algn="ctr">
              <a:buNone/>
            </a:pPr>
            <a:r>
              <a:rPr lang="en-US" sz="3200" dirty="0" err="1"/>
              <a:t>request.status_code</a:t>
            </a:r>
            <a:r>
              <a:rPr lang="en-US" sz="3200" dirty="0"/>
              <a:t> == </a:t>
            </a:r>
            <a:r>
              <a:rPr lang="en-US" sz="3200" dirty="0" err="1"/>
              <a:t>request.codes.ok</a:t>
            </a:r>
            <a:r>
              <a:rPr lang="en-US" sz="3200" dirty="0"/>
              <a:t>:</a:t>
            </a:r>
          </a:p>
          <a:p>
            <a:pPr marL="0" indent="0">
              <a:buNone/>
            </a:pPr>
            <a:endParaRPr lang="en-US" sz="3200" dirty="0"/>
          </a:p>
          <a:p>
            <a:r>
              <a:rPr lang="en-US" dirty="0"/>
              <a:t>More information:  </a:t>
            </a:r>
            <a:r>
              <a:rPr lang="en-US" dirty="0">
                <a:hlinkClick r:id="rId3"/>
              </a:rPr>
              <a:t>status codes</a:t>
            </a:r>
            <a:endParaRPr lang="en-US" dirty="0"/>
          </a:p>
        </p:txBody>
      </p:sp>
    </p:spTree>
    <p:extLst>
      <p:ext uri="{BB962C8B-B14F-4D97-AF65-F5344CB8AC3E}">
        <p14:creationId xmlns:p14="http://schemas.microsoft.com/office/powerpoint/2010/main" val="2580958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3C44F-5A61-5A48-88B3-89D78ED037F8}"/>
              </a:ext>
            </a:extLst>
          </p:cNvPr>
          <p:cNvSpPr>
            <a:spLocks noGrp="1"/>
          </p:cNvSpPr>
          <p:nvPr>
            <p:ph type="title"/>
          </p:nvPr>
        </p:nvSpPr>
        <p:spPr/>
        <p:txBody>
          <a:bodyPr>
            <a:normAutofit/>
          </a:bodyPr>
          <a:lstStyle/>
          <a:p>
            <a:r>
              <a:rPr lang="en-US" dirty="0"/>
              <a:t>Naming Conventions 1</a:t>
            </a:r>
            <a:br>
              <a:rPr lang="en-US" dirty="0"/>
            </a:br>
            <a:r>
              <a:rPr lang="en-US" dirty="0"/>
              <a:t> (per Python Documentation)</a:t>
            </a:r>
          </a:p>
        </p:txBody>
      </p:sp>
      <p:sp>
        <p:nvSpPr>
          <p:cNvPr id="3" name="Content Placeholder 2">
            <a:extLst>
              <a:ext uri="{FF2B5EF4-FFF2-40B4-BE49-F238E27FC236}">
                <a16:creationId xmlns:a16="http://schemas.microsoft.com/office/drawing/2014/main" id="{08565C99-7C44-A741-A147-6C572B412B1D}"/>
              </a:ext>
            </a:extLst>
          </p:cNvPr>
          <p:cNvSpPr>
            <a:spLocks noGrp="1"/>
          </p:cNvSpPr>
          <p:nvPr>
            <p:ph idx="1"/>
          </p:nvPr>
        </p:nvSpPr>
        <p:spPr/>
        <p:txBody>
          <a:bodyPr/>
          <a:lstStyle/>
          <a:p>
            <a:r>
              <a:rPr lang="en-US" dirty="0"/>
              <a:t>General</a:t>
            </a:r>
          </a:p>
          <a:p>
            <a:pPr lvl="1"/>
            <a:r>
              <a:rPr lang="en-US" dirty="0"/>
              <a:t>Avoid using names that are too general or too wordy. Strike a good balance between the two.</a:t>
            </a:r>
          </a:p>
          <a:p>
            <a:pPr lvl="1"/>
            <a:r>
              <a:rPr lang="en-US" dirty="0"/>
              <a:t>Bad: </a:t>
            </a:r>
            <a:r>
              <a:rPr lang="en-US" dirty="0" err="1"/>
              <a:t>data_structure</a:t>
            </a:r>
            <a:r>
              <a:rPr lang="en-US" dirty="0"/>
              <a:t>, </a:t>
            </a:r>
            <a:r>
              <a:rPr lang="en-US" dirty="0" err="1"/>
              <a:t>my_list</a:t>
            </a:r>
            <a:r>
              <a:rPr lang="en-US" dirty="0"/>
              <a:t>, </a:t>
            </a:r>
            <a:r>
              <a:rPr lang="en-US" dirty="0" err="1"/>
              <a:t>info_map</a:t>
            </a:r>
            <a:r>
              <a:rPr lang="en-US" dirty="0"/>
              <a:t>, dictionary_for_the_purpose_of_storing_data_representing_word_definitions</a:t>
            </a:r>
          </a:p>
          <a:p>
            <a:pPr lvl="1"/>
            <a:r>
              <a:rPr lang="en-US" dirty="0"/>
              <a:t>Good: </a:t>
            </a:r>
            <a:r>
              <a:rPr lang="en-US" dirty="0" err="1"/>
              <a:t>user_profile</a:t>
            </a:r>
            <a:r>
              <a:rPr lang="en-US" dirty="0"/>
              <a:t>, </a:t>
            </a:r>
            <a:r>
              <a:rPr lang="en-US" dirty="0" err="1"/>
              <a:t>menu_options</a:t>
            </a:r>
            <a:r>
              <a:rPr lang="en-US" dirty="0"/>
              <a:t>, </a:t>
            </a:r>
            <a:r>
              <a:rPr lang="en-US" dirty="0" err="1"/>
              <a:t>word_definitions</a:t>
            </a:r>
            <a:endParaRPr lang="en-US" dirty="0"/>
          </a:p>
          <a:p>
            <a:pPr lvl="1"/>
            <a:r>
              <a:rPr lang="en-US" dirty="0"/>
              <a:t>Don’t be a jackass and name things “O”, “l”, or “I”</a:t>
            </a:r>
          </a:p>
          <a:p>
            <a:pPr lvl="1"/>
            <a:r>
              <a:rPr lang="en-US" dirty="0"/>
              <a:t>When using CamelCase names, capitalize all letters of an abbreviation (e.g. </a:t>
            </a:r>
            <a:r>
              <a:rPr lang="en-US" dirty="0" err="1"/>
              <a:t>HTTPServer</a:t>
            </a:r>
            <a:r>
              <a:rPr lang="en-US" dirty="0"/>
              <a:t>)</a:t>
            </a:r>
          </a:p>
          <a:p>
            <a:endParaRPr lang="en-US" dirty="0"/>
          </a:p>
        </p:txBody>
      </p:sp>
    </p:spTree>
    <p:extLst>
      <p:ext uri="{BB962C8B-B14F-4D97-AF65-F5344CB8AC3E}">
        <p14:creationId xmlns:p14="http://schemas.microsoft.com/office/powerpoint/2010/main" val="112451842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7FA00-78B2-A845-BAFB-4F95936E9DBC}"/>
              </a:ext>
            </a:extLst>
          </p:cNvPr>
          <p:cNvSpPr>
            <a:spLocks noGrp="1"/>
          </p:cNvSpPr>
          <p:nvPr>
            <p:ph type="title"/>
          </p:nvPr>
        </p:nvSpPr>
        <p:spPr/>
        <p:txBody>
          <a:bodyPr/>
          <a:lstStyle/>
          <a:p>
            <a:r>
              <a:rPr lang="en-US" dirty="0"/>
              <a:t>Or learn something New</a:t>
            </a:r>
          </a:p>
        </p:txBody>
      </p:sp>
      <p:sp>
        <p:nvSpPr>
          <p:cNvPr id="4" name="Rectangle 3">
            <a:extLst>
              <a:ext uri="{FF2B5EF4-FFF2-40B4-BE49-F238E27FC236}">
                <a16:creationId xmlns:a16="http://schemas.microsoft.com/office/drawing/2014/main" id="{FE3FF168-12EC-974E-A546-6CDC9CB5A156}"/>
              </a:ext>
            </a:extLst>
          </p:cNvPr>
          <p:cNvSpPr/>
          <p:nvPr/>
        </p:nvSpPr>
        <p:spPr>
          <a:xfrm>
            <a:off x="3048000" y="3190959"/>
            <a:ext cx="6096000" cy="2031325"/>
          </a:xfrm>
          <a:prstGeom prst="rect">
            <a:avLst/>
          </a:prstGeom>
        </p:spPr>
        <p:txBody>
          <a:bodyPr>
            <a:spAutoFit/>
          </a:bodyPr>
          <a:lstStyle/>
          <a:p>
            <a:r>
              <a:rPr lang="en-US" dirty="0">
                <a:solidFill>
                  <a:srgbClr val="C586C0"/>
                </a:solidFill>
                <a:latin typeface="Menlo" panose="020B0609030804020204" pitchFamily="49" charset="0"/>
              </a:rPr>
              <a:t>import</a:t>
            </a:r>
            <a:r>
              <a:rPr lang="en-US" dirty="0">
                <a:solidFill>
                  <a:srgbClr val="D4D4D4"/>
                </a:solidFill>
                <a:latin typeface="Menlo" panose="020B0609030804020204" pitchFamily="49" charset="0"/>
              </a:rPr>
              <a:t> requests</a:t>
            </a:r>
          </a:p>
          <a:p>
            <a:br>
              <a:rPr lang="en-US" dirty="0">
                <a:solidFill>
                  <a:srgbClr val="D4D4D4"/>
                </a:solidFill>
                <a:latin typeface="Menlo" panose="020B0609030804020204" pitchFamily="49" charset="0"/>
              </a:rPr>
            </a:br>
            <a:r>
              <a:rPr lang="en-US" dirty="0">
                <a:solidFill>
                  <a:srgbClr val="6A9955"/>
                </a:solidFill>
                <a:latin typeface="Menlo" panose="020B0609030804020204" pitchFamily="49" charset="0"/>
              </a:rPr>
              <a:t># what does this print?</a:t>
            </a:r>
            <a:endParaRPr lang="en-US" dirty="0">
              <a:solidFill>
                <a:srgbClr val="D4D4D4"/>
              </a:solidFill>
              <a:latin typeface="Menlo" panose="020B0609030804020204" pitchFamily="49" charset="0"/>
            </a:endParaRPr>
          </a:p>
          <a:p>
            <a:r>
              <a:rPr lang="en-US" dirty="0">
                <a:solidFill>
                  <a:srgbClr val="DCDCAA"/>
                </a:solidFill>
                <a:latin typeface="Menlo" panose="020B0609030804020204" pitchFamily="49" charset="0"/>
              </a:rPr>
              <a:t>print</a:t>
            </a:r>
            <a:r>
              <a:rPr lang="en-US" dirty="0">
                <a:solidFill>
                  <a:srgbClr val="D4D4D4"/>
                </a:solidFill>
                <a:latin typeface="Menlo" panose="020B0609030804020204" pitchFamily="49" charset="0"/>
              </a:rPr>
              <a:t>(</a:t>
            </a:r>
            <a:r>
              <a:rPr lang="en-US" dirty="0" err="1">
                <a:solidFill>
                  <a:srgbClr val="D4D4D4"/>
                </a:solidFill>
                <a:latin typeface="Menlo" panose="020B0609030804020204" pitchFamily="49" charset="0"/>
              </a:rPr>
              <a:t>requests.status_codes._codes</a:t>
            </a:r>
            <a:r>
              <a:rPr lang="en-US" dirty="0">
                <a:solidFill>
                  <a:srgbClr val="D4D4D4"/>
                </a:solidFill>
                <a:latin typeface="Menlo" panose="020B0609030804020204" pitchFamily="49" charset="0"/>
              </a:rPr>
              <a:t>[</a:t>
            </a:r>
            <a:r>
              <a:rPr lang="en-US" dirty="0">
                <a:solidFill>
                  <a:srgbClr val="B5CEA8"/>
                </a:solidFill>
                <a:latin typeface="Menlo" panose="020B0609030804020204" pitchFamily="49" charset="0"/>
              </a:rPr>
              <a:t>418</a:t>
            </a:r>
            <a:r>
              <a:rPr lang="en-US" dirty="0">
                <a:solidFill>
                  <a:srgbClr val="D4D4D4"/>
                </a:solidFill>
                <a:latin typeface="Menlo" panose="020B0609030804020204" pitchFamily="49" charset="0"/>
              </a:rPr>
              <a:t>])</a:t>
            </a:r>
          </a:p>
          <a:p>
            <a:br>
              <a:rPr lang="en-US" dirty="0">
                <a:solidFill>
                  <a:srgbClr val="D4D4D4"/>
                </a:solidFill>
                <a:latin typeface="Menlo" panose="020B0609030804020204" pitchFamily="49" charset="0"/>
              </a:rPr>
            </a:br>
            <a:br>
              <a:rPr lang="en-US" dirty="0">
                <a:solidFill>
                  <a:srgbClr val="D4D4D4"/>
                </a:solidFill>
                <a:latin typeface="Menlo" panose="020B0609030804020204" pitchFamily="49" charset="0"/>
              </a:rPr>
            </a:br>
            <a:endParaRPr lang="en-US"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132165622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B072D-0429-744D-BCCF-E7E05418F186}"/>
              </a:ext>
            </a:extLst>
          </p:cNvPr>
          <p:cNvSpPr>
            <a:spLocks noGrp="1"/>
          </p:cNvSpPr>
          <p:nvPr>
            <p:ph type="title"/>
          </p:nvPr>
        </p:nvSpPr>
        <p:spPr>
          <a:xfrm>
            <a:off x="2895600" y="764373"/>
            <a:ext cx="8610600" cy="1293028"/>
          </a:xfrm>
        </p:spPr>
        <p:txBody>
          <a:bodyPr/>
          <a:lstStyle/>
          <a:p>
            <a:r>
              <a:rPr lang="en-US" dirty="0"/>
              <a:t>Dilbert </a:t>
            </a:r>
          </a:p>
        </p:txBody>
      </p:sp>
      <p:sp>
        <p:nvSpPr>
          <p:cNvPr id="4" name="Rectangle 3">
            <a:extLst>
              <a:ext uri="{FF2B5EF4-FFF2-40B4-BE49-F238E27FC236}">
                <a16:creationId xmlns:a16="http://schemas.microsoft.com/office/drawing/2014/main" id="{6C91F7CA-5A8B-9442-ACFA-E4F19D2545B0}"/>
              </a:ext>
            </a:extLst>
          </p:cNvPr>
          <p:cNvSpPr/>
          <p:nvPr/>
        </p:nvSpPr>
        <p:spPr>
          <a:xfrm>
            <a:off x="171450" y="2057401"/>
            <a:ext cx="11334750" cy="3693319"/>
          </a:xfrm>
          <a:prstGeom prst="rect">
            <a:avLst/>
          </a:prstGeom>
        </p:spPr>
        <p:txBody>
          <a:bodyPr wrap="square">
            <a:spAutoFit/>
          </a:bodyPr>
          <a:lstStyle/>
          <a:p>
            <a:r>
              <a:rPr lang="en-US" dirty="0">
                <a:solidFill>
                  <a:srgbClr val="C586C0"/>
                </a:solidFill>
                <a:latin typeface="Menlo" panose="020B0609030804020204" pitchFamily="49" charset="0"/>
              </a:rPr>
              <a:t>import</a:t>
            </a:r>
            <a:r>
              <a:rPr lang="en-US" dirty="0">
                <a:solidFill>
                  <a:srgbClr val="D4D4D4"/>
                </a:solidFill>
                <a:latin typeface="Menlo" panose="020B0609030804020204" pitchFamily="49" charset="0"/>
              </a:rPr>
              <a:t> requests</a:t>
            </a:r>
          </a:p>
          <a:p>
            <a:br>
              <a:rPr lang="en-US" dirty="0">
                <a:solidFill>
                  <a:srgbClr val="D4D4D4"/>
                </a:solidFill>
                <a:latin typeface="Menlo" panose="020B0609030804020204" pitchFamily="49" charset="0"/>
              </a:rPr>
            </a:br>
            <a:r>
              <a:rPr lang="en-US" dirty="0">
                <a:solidFill>
                  <a:srgbClr val="6A9955"/>
                </a:solidFill>
                <a:latin typeface="Menlo" panose="020B0609030804020204" pitchFamily="49" charset="0"/>
              </a:rPr>
              <a:t># image copy right Scot Adams</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request = </a:t>
            </a:r>
            <a:r>
              <a:rPr lang="en-US" dirty="0" err="1">
                <a:solidFill>
                  <a:srgbClr val="D4D4D4"/>
                </a:solidFill>
                <a:latin typeface="Menlo" panose="020B0609030804020204" pitchFamily="49" charset="0"/>
              </a:rPr>
              <a:t>requests.get</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'https://</a:t>
            </a:r>
            <a:r>
              <a:rPr lang="en-US" dirty="0" err="1">
                <a:solidFill>
                  <a:srgbClr val="CE9178"/>
                </a:solidFill>
                <a:latin typeface="Menlo" panose="020B0609030804020204" pitchFamily="49" charset="0"/>
              </a:rPr>
              <a:t>assets.amuniversal.com</a:t>
            </a:r>
            <a:r>
              <a:rPr lang="en-US" dirty="0">
                <a:solidFill>
                  <a:srgbClr val="CE9178"/>
                </a:solidFill>
                <a:latin typeface="Menlo" panose="020B0609030804020204" pitchFamily="49" charset="0"/>
              </a:rPr>
              <a:t>/7f7ed250c7460137c2df005056a9545d'</a:t>
            </a:r>
            <a:r>
              <a:rPr lang="en-US" dirty="0">
                <a:solidFill>
                  <a:srgbClr val="D4D4D4"/>
                </a:solidFill>
                <a:latin typeface="Menlo" panose="020B0609030804020204" pitchFamily="49" charset="0"/>
              </a:rPr>
              <a:t>)</a:t>
            </a:r>
          </a:p>
          <a:p>
            <a:r>
              <a:rPr lang="en-US" dirty="0">
                <a:solidFill>
                  <a:srgbClr val="C586C0"/>
                </a:solidFill>
                <a:latin typeface="Menlo" panose="020B0609030804020204" pitchFamily="49" charset="0"/>
              </a:rPr>
              <a:t>if</a:t>
            </a:r>
            <a:r>
              <a:rPr lang="en-US" dirty="0">
                <a:solidFill>
                  <a:srgbClr val="D4D4D4"/>
                </a:solidFill>
                <a:latin typeface="Menlo" panose="020B0609030804020204" pitchFamily="49" charset="0"/>
              </a:rPr>
              <a:t> </a:t>
            </a:r>
            <a:r>
              <a:rPr lang="en-US" dirty="0" err="1">
                <a:solidFill>
                  <a:srgbClr val="D4D4D4"/>
                </a:solidFill>
                <a:latin typeface="Menlo" panose="020B0609030804020204" pitchFamily="49" charset="0"/>
              </a:rPr>
              <a:t>request.status_code</a:t>
            </a:r>
            <a:r>
              <a:rPr lang="en-US" dirty="0">
                <a:solidFill>
                  <a:srgbClr val="D4D4D4"/>
                </a:solidFill>
                <a:latin typeface="Menlo" panose="020B0609030804020204" pitchFamily="49" charset="0"/>
              </a:rPr>
              <a:t> == </a:t>
            </a:r>
            <a:r>
              <a:rPr lang="en-US" dirty="0">
                <a:solidFill>
                  <a:srgbClr val="B5CEA8"/>
                </a:solidFill>
                <a:latin typeface="Menlo" panose="020B0609030804020204" pitchFamily="49" charset="0"/>
              </a:rPr>
              <a:t>200</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a:solidFill>
                  <a:srgbClr val="C586C0"/>
                </a:solidFill>
                <a:latin typeface="Menlo" panose="020B0609030804020204" pitchFamily="49" charset="0"/>
              </a:rPr>
              <a:t>for</a:t>
            </a:r>
            <a:r>
              <a:rPr lang="en-US" dirty="0">
                <a:solidFill>
                  <a:srgbClr val="D4D4D4"/>
                </a:solidFill>
                <a:latin typeface="Menlo" panose="020B0609030804020204" pitchFamily="49" charset="0"/>
              </a:rPr>
              <a:t> header </a:t>
            </a:r>
            <a:r>
              <a:rPr lang="en-US" dirty="0">
                <a:solidFill>
                  <a:srgbClr val="569CD6"/>
                </a:solidFill>
                <a:latin typeface="Menlo" panose="020B0609030804020204" pitchFamily="49" charset="0"/>
              </a:rPr>
              <a:t>in</a:t>
            </a:r>
            <a:r>
              <a:rPr lang="en-US" dirty="0">
                <a:solidFill>
                  <a:srgbClr val="D4D4D4"/>
                </a:solidFill>
                <a:latin typeface="Menlo" panose="020B0609030804020204" pitchFamily="49" charset="0"/>
              </a:rPr>
              <a:t> </a:t>
            </a:r>
            <a:r>
              <a:rPr lang="en-US" dirty="0" err="1">
                <a:solidFill>
                  <a:srgbClr val="D4D4D4"/>
                </a:solidFill>
                <a:latin typeface="Menlo" panose="020B0609030804020204" pitchFamily="49" charset="0"/>
              </a:rPr>
              <a:t>request.headers</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a:solidFill>
                  <a:srgbClr val="DCDCAA"/>
                </a:solidFill>
                <a:latin typeface="Menlo" panose="020B0609030804020204" pitchFamily="49" charset="0"/>
              </a:rPr>
              <a:t>print</a:t>
            </a:r>
            <a:r>
              <a:rPr lang="en-US" dirty="0">
                <a:solidFill>
                  <a:srgbClr val="D4D4D4"/>
                </a:solidFill>
                <a:latin typeface="Menlo" panose="020B0609030804020204" pitchFamily="49" charset="0"/>
              </a:rPr>
              <a:t>(</a:t>
            </a:r>
            <a:r>
              <a:rPr lang="en-US" dirty="0">
                <a:solidFill>
                  <a:srgbClr val="569CD6"/>
                </a:solidFill>
                <a:latin typeface="Menlo" panose="020B0609030804020204" pitchFamily="49" charset="0"/>
              </a:rPr>
              <a:t>f</a:t>
            </a:r>
            <a:r>
              <a:rPr lang="en-US" dirty="0">
                <a:solidFill>
                  <a:srgbClr val="CE9178"/>
                </a:solidFill>
                <a:latin typeface="Menlo" panose="020B0609030804020204" pitchFamily="49" charset="0"/>
              </a:rPr>
              <a:t>"</a:t>
            </a:r>
            <a:r>
              <a:rPr lang="en-US" dirty="0">
                <a:solidFill>
                  <a:srgbClr val="569CD6"/>
                </a:solidFill>
                <a:latin typeface="Menlo" panose="020B0609030804020204" pitchFamily="49" charset="0"/>
              </a:rPr>
              <a:t>{</a:t>
            </a:r>
            <a:r>
              <a:rPr lang="en-US" dirty="0">
                <a:solidFill>
                  <a:srgbClr val="D4D4D4"/>
                </a:solidFill>
                <a:latin typeface="Menlo" panose="020B0609030804020204" pitchFamily="49" charset="0"/>
              </a:rPr>
              <a:t>header</a:t>
            </a:r>
            <a:r>
              <a:rPr lang="en-US" dirty="0">
                <a:solidFill>
                  <a:srgbClr val="569CD6"/>
                </a:solidFill>
                <a:latin typeface="Menlo" panose="020B0609030804020204" pitchFamily="49" charset="0"/>
              </a:rPr>
              <a:t>}</a:t>
            </a:r>
            <a:r>
              <a:rPr lang="en-US" dirty="0">
                <a:solidFill>
                  <a:srgbClr val="CE9178"/>
                </a:solidFill>
                <a:latin typeface="Menlo" panose="020B0609030804020204" pitchFamily="49" charset="0"/>
              </a:rPr>
              <a:t>: </a:t>
            </a:r>
            <a:r>
              <a:rPr lang="en-US" dirty="0">
                <a:solidFill>
                  <a:srgbClr val="569CD6"/>
                </a:solidFill>
                <a:latin typeface="Menlo" panose="020B0609030804020204" pitchFamily="49" charset="0"/>
              </a:rPr>
              <a:t>{</a:t>
            </a:r>
            <a:r>
              <a:rPr lang="en-US" dirty="0" err="1">
                <a:solidFill>
                  <a:srgbClr val="D4D4D4"/>
                </a:solidFill>
                <a:latin typeface="Menlo" panose="020B0609030804020204" pitchFamily="49" charset="0"/>
              </a:rPr>
              <a:t>request.headers</a:t>
            </a:r>
            <a:r>
              <a:rPr lang="en-US" dirty="0">
                <a:solidFill>
                  <a:srgbClr val="D4D4D4"/>
                </a:solidFill>
                <a:latin typeface="Menlo" panose="020B0609030804020204" pitchFamily="49" charset="0"/>
              </a:rPr>
              <a:t>[header]</a:t>
            </a:r>
            <a:r>
              <a:rPr lang="en-US" dirty="0">
                <a:solidFill>
                  <a:srgbClr val="569CD6"/>
                </a:solidFill>
                <a:latin typeface="Menlo" panose="020B0609030804020204" pitchFamily="49" charset="0"/>
              </a:rPr>
              <a:t>}</a:t>
            </a:r>
            <a:r>
              <a:rPr lang="en-US" dirty="0">
                <a:solidFill>
                  <a:srgbClr val="CE9178"/>
                </a:solidFill>
                <a:latin typeface="Menlo" panose="020B0609030804020204" pitchFamily="49" charset="0"/>
              </a:rPr>
              <a:t>"</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a:solidFill>
                  <a:srgbClr val="6A9955"/>
                </a:solidFill>
                <a:latin typeface="Menlo" panose="020B0609030804020204" pitchFamily="49" charset="0"/>
              </a:rPr>
              <a:t># See table in wiki for what this prints</a:t>
            </a:r>
            <a:endParaRPr lang="en-US" dirty="0">
              <a:solidFill>
                <a:srgbClr val="D4D4D4"/>
              </a:solidFill>
              <a:latin typeface="Menlo" panose="020B0609030804020204" pitchFamily="49" charset="0"/>
            </a:endParaRPr>
          </a:p>
          <a:p>
            <a:br>
              <a:rPr lang="en-US" dirty="0">
                <a:solidFill>
                  <a:srgbClr val="D4D4D4"/>
                </a:solidFill>
                <a:latin typeface="Menlo" panose="020B0609030804020204" pitchFamily="49" charset="0"/>
              </a:rPr>
            </a:br>
            <a:r>
              <a:rPr lang="en-US" dirty="0">
                <a:solidFill>
                  <a:srgbClr val="D4D4D4"/>
                </a:solidFill>
                <a:latin typeface="Menlo" panose="020B0609030804020204" pitchFamily="49" charset="0"/>
              </a:rPr>
              <a:t>    </a:t>
            </a:r>
            <a:r>
              <a:rPr lang="en-US" dirty="0">
                <a:solidFill>
                  <a:srgbClr val="DCDCAA"/>
                </a:solidFill>
                <a:latin typeface="Menlo" panose="020B0609030804020204" pitchFamily="49" charset="0"/>
              </a:rPr>
              <a:t>print</a:t>
            </a:r>
            <a:r>
              <a:rPr lang="en-US" dirty="0">
                <a:solidFill>
                  <a:srgbClr val="D4D4D4"/>
                </a:solidFill>
                <a:latin typeface="Menlo" panose="020B0609030804020204" pitchFamily="49" charset="0"/>
              </a:rPr>
              <a:t>(</a:t>
            </a:r>
            <a:r>
              <a:rPr lang="en-US" dirty="0" err="1">
                <a:solidFill>
                  <a:srgbClr val="D4D4D4"/>
                </a:solidFill>
                <a:latin typeface="Menlo" panose="020B0609030804020204" pitchFamily="49" charset="0"/>
              </a:rPr>
              <a:t>request.content</a:t>
            </a:r>
            <a:r>
              <a:rPr lang="en-US" dirty="0">
                <a:solidFill>
                  <a:srgbClr val="D4D4D4"/>
                </a:solidFill>
                <a:latin typeface="Menlo" panose="020B0609030804020204" pitchFamily="49" charset="0"/>
              </a:rPr>
              <a:t>[:</a:t>
            </a:r>
            <a:r>
              <a:rPr lang="en-US" dirty="0">
                <a:solidFill>
                  <a:srgbClr val="B5CEA8"/>
                </a:solidFill>
                <a:latin typeface="Menlo" panose="020B0609030804020204" pitchFamily="49" charset="0"/>
              </a:rPr>
              <a:t>20</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a:solidFill>
                  <a:srgbClr val="6A9955"/>
                </a:solidFill>
                <a:latin typeface="Menlo" panose="020B0609030804020204" pitchFamily="49" charset="0"/>
              </a:rPr>
              <a:t># prints the first 20 bytes of the content</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    </a:t>
            </a:r>
            <a:r>
              <a:rPr lang="en-US" dirty="0">
                <a:solidFill>
                  <a:srgbClr val="6A9955"/>
                </a:solidFill>
                <a:latin typeface="Menlo" panose="020B0609030804020204" pitchFamily="49" charset="0"/>
              </a:rPr>
              <a:t>#   b'GIF89a\x84\x03\x18\x01\xf7\x00\x00\x01\x01\x02\x05\x05\x08\x07'</a:t>
            </a:r>
            <a:endParaRPr lang="en-US"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190534709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46B38-D450-404C-93B8-F49E5F32835C}"/>
              </a:ext>
            </a:extLst>
          </p:cNvPr>
          <p:cNvSpPr>
            <a:spLocks noGrp="1"/>
          </p:cNvSpPr>
          <p:nvPr>
            <p:ph type="title"/>
          </p:nvPr>
        </p:nvSpPr>
        <p:spPr/>
        <p:txBody>
          <a:bodyPr/>
          <a:lstStyle/>
          <a:p>
            <a:r>
              <a:rPr lang="en-US" dirty="0"/>
              <a:t>headers</a:t>
            </a:r>
          </a:p>
        </p:txBody>
      </p:sp>
      <p:graphicFrame>
        <p:nvGraphicFramePr>
          <p:cNvPr id="4" name="Content Placeholder 3">
            <a:extLst>
              <a:ext uri="{FF2B5EF4-FFF2-40B4-BE49-F238E27FC236}">
                <a16:creationId xmlns:a16="http://schemas.microsoft.com/office/drawing/2014/main" id="{0D312B86-0A17-9845-B376-09769981579D}"/>
              </a:ext>
            </a:extLst>
          </p:cNvPr>
          <p:cNvGraphicFramePr>
            <a:graphicFrameLocks noGrp="1"/>
          </p:cNvGraphicFramePr>
          <p:nvPr>
            <p:ph idx="1"/>
            <p:extLst>
              <p:ext uri="{D42A27DB-BD31-4B8C-83A1-F6EECF244321}">
                <p14:modId xmlns:p14="http://schemas.microsoft.com/office/powerpoint/2010/main" val="18919570"/>
              </p:ext>
            </p:extLst>
          </p:nvPr>
        </p:nvGraphicFramePr>
        <p:xfrm>
          <a:off x="2273591" y="1771650"/>
          <a:ext cx="7644818" cy="4598990"/>
        </p:xfrm>
        <a:graphic>
          <a:graphicData uri="http://schemas.openxmlformats.org/drawingml/2006/table">
            <a:tbl>
              <a:tblPr/>
              <a:tblGrid>
                <a:gridCol w="3822409">
                  <a:extLst>
                    <a:ext uri="{9D8B030D-6E8A-4147-A177-3AD203B41FA5}">
                      <a16:colId xmlns:a16="http://schemas.microsoft.com/office/drawing/2014/main" val="3945701908"/>
                    </a:ext>
                  </a:extLst>
                </a:gridCol>
                <a:gridCol w="3822409">
                  <a:extLst>
                    <a:ext uri="{9D8B030D-6E8A-4147-A177-3AD203B41FA5}">
                      <a16:colId xmlns:a16="http://schemas.microsoft.com/office/drawing/2014/main" val="2795270297"/>
                    </a:ext>
                  </a:extLst>
                </a:gridCol>
              </a:tblGrid>
              <a:tr h="259211">
                <a:tc>
                  <a:txBody>
                    <a:bodyPr/>
                    <a:lstStyle/>
                    <a:p>
                      <a:pPr algn="l"/>
                      <a:r>
                        <a:rPr lang="en-US" sz="1100">
                          <a:effectLst/>
                        </a:rPr>
                        <a:t>Header</a:t>
                      </a:r>
                    </a:p>
                  </a:txBody>
                  <a:tcPr marL="58459" marR="58459" marT="29229" marB="29229" anchor="ctr">
                    <a:lnL>
                      <a:noFill/>
                    </a:lnL>
                    <a:lnR>
                      <a:noFill/>
                    </a:lnR>
                    <a:lnT>
                      <a:noFill/>
                    </a:lnT>
                    <a:lnB>
                      <a:noFill/>
                    </a:lnB>
                  </a:tcPr>
                </a:tc>
                <a:tc>
                  <a:txBody>
                    <a:bodyPr/>
                    <a:lstStyle/>
                    <a:p>
                      <a:pPr algn="l"/>
                      <a:r>
                        <a:rPr lang="en-US" sz="1100">
                          <a:effectLst/>
                        </a:rPr>
                        <a:t>Value</a:t>
                      </a:r>
                    </a:p>
                  </a:txBody>
                  <a:tcPr marL="58459" marR="58459" marT="29229" marB="29229" anchor="ctr">
                    <a:lnL>
                      <a:noFill/>
                    </a:lnL>
                    <a:lnR>
                      <a:noFill/>
                    </a:lnR>
                    <a:lnT>
                      <a:noFill/>
                    </a:lnT>
                    <a:lnB>
                      <a:noFill/>
                    </a:lnB>
                  </a:tcPr>
                </a:tc>
                <a:extLst>
                  <a:ext uri="{0D108BD9-81ED-4DB2-BD59-A6C34878D82A}">
                    <a16:rowId xmlns:a16="http://schemas.microsoft.com/office/drawing/2014/main" val="2594436911"/>
                  </a:ext>
                </a:extLst>
              </a:tr>
              <a:tr h="259211">
                <a:tc>
                  <a:txBody>
                    <a:bodyPr/>
                    <a:lstStyle/>
                    <a:p>
                      <a:r>
                        <a:rPr lang="en-US" sz="1100">
                          <a:effectLst/>
                        </a:rPr>
                        <a:t>Date</a:t>
                      </a:r>
                    </a:p>
                  </a:txBody>
                  <a:tcPr marL="58459" marR="58459" marT="29229" marB="29229" anchor="ctr">
                    <a:lnL>
                      <a:noFill/>
                    </a:lnL>
                    <a:lnR>
                      <a:noFill/>
                    </a:lnR>
                    <a:lnT>
                      <a:noFill/>
                    </a:lnT>
                    <a:lnB>
                      <a:noFill/>
                    </a:lnB>
                  </a:tcPr>
                </a:tc>
                <a:tc>
                  <a:txBody>
                    <a:bodyPr/>
                    <a:lstStyle/>
                    <a:p>
                      <a:r>
                        <a:rPr lang="en-US" sz="1100">
                          <a:effectLst/>
                        </a:rPr>
                        <a:t>Sat, 19 Oct 2019 02:28:37 GMT</a:t>
                      </a:r>
                    </a:p>
                  </a:txBody>
                  <a:tcPr marL="58459" marR="58459" marT="29229" marB="29229" anchor="ctr">
                    <a:lnL>
                      <a:noFill/>
                    </a:lnL>
                    <a:lnR>
                      <a:noFill/>
                    </a:lnR>
                    <a:lnT>
                      <a:noFill/>
                    </a:lnT>
                    <a:lnB>
                      <a:noFill/>
                    </a:lnB>
                  </a:tcPr>
                </a:tc>
                <a:extLst>
                  <a:ext uri="{0D108BD9-81ED-4DB2-BD59-A6C34878D82A}">
                    <a16:rowId xmlns:a16="http://schemas.microsoft.com/office/drawing/2014/main" val="1811813727"/>
                  </a:ext>
                </a:extLst>
              </a:tr>
              <a:tr h="259211">
                <a:tc>
                  <a:txBody>
                    <a:bodyPr/>
                    <a:lstStyle/>
                    <a:p>
                      <a:r>
                        <a:rPr lang="en-US" sz="1100">
                          <a:effectLst/>
                        </a:rPr>
                        <a:t>Content-Type</a:t>
                      </a:r>
                    </a:p>
                  </a:txBody>
                  <a:tcPr marL="58459" marR="58459" marT="29229" marB="29229" anchor="ctr">
                    <a:lnL>
                      <a:noFill/>
                    </a:lnL>
                    <a:lnR>
                      <a:noFill/>
                    </a:lnR>
                    <a:lnT>
                      <a:noFill/>
                    </a:lnT>
                    <a:lnB>
                      <a:noFill/>
                    </a:lnB>
                  </a:tcPr>
                </a:tc>
                <a:tc>
                  <a:txBody>
                    <a:bodyPr/>
                    <a:lstStyle/>
                    <a:p>
                      <a:r>
                        <a:rPr lang="en-US" sz="1100">
                          <a:effectLst/>
                        </a:rPr>
                        <a:t>image/gif</a:t>
                      </a:r>
                    </a:p>
                  </a:txBody>
                  <a:tcPr marL="58459" marR="58459" marT="29229" marB="29229" anchor="ctr">
                    <a:lnL>
                      <a:noFill/>
                    </a:lnL>
                    <a:lnR>
                      <a:noFill/>
                    </a:lnR>
                    <a:lnT>
                      <a:noFill/>
                    </a:lnT>
                    <a:lnB>
                      <a:noFill/>
                    </a:lnB>
                  </a:tcPr>
                </a:tc>
                <a:extLst>
                  <a:ext uri="{0D108BD9-81ED-4DB2-BD59-A6C34878D82A}">
                    <a16:rowId xmlns:a16="http://schemas.microsoft.com/office/drawing/2014/main" val="1250050203"/>
                  </a:ext>
                </a:extLst>
              </a:tr>
              <a:tr h="259211">
                <a:tc>
                  <a:txBody>
                    <a:bodyPr/>
                    <a:lstStyle/>
                    <a:p>
                      <a:r>
                        <a:rPr lang="en-US" sz="1100">
                          <a:effectLst/>
                        </a:rPr>
                        <a:t>Transfer-Encoding</a:t>
                      </a:r>
                    </a:p>
                  </a:txBody>
                  <a:tcPr marL="58459" marR="58459" marT="29229" marB="29229" anchor="ctr">
                    <a:lnL>
                      <a:noFill/>
                    </a:lnL>
                    <a:lnR>
                      <a:noFill/>
                    </a:lnR>
                    <a:lnT>
                      <a:noFill/>
                    </a:lnT>
                    <a:lnB>
                      <a:noFill/>
                    </a:lnB>
                  </a:tcPr>
                </a:tc>
                <a:tc>
                  <a:txBody>
                    <a:bodyPr/>
                    <a:lstStyle/>
                    <a:p>
                      <a:r>
                        <a:rPr lang="en-US" sz="1100">
                          <a:effectLst/>
                        </a:rPr>
                        <a:t>chunked</a:t>
                      </a:r>
                    </a:p>
                  </a:txBody>
                  <a:tcPr marL="58459" marR="58459" marT="29229" marB="29229" anchor="ctr">
                    <a:lnL>
                      <a:noFill/>
                    </a:lnL>
                    <a:lnR>
                      <a:noFill/>
                    </a:lnR>
                    <a:lnT>
                      <a:noFill/>
                    </a:lnT>
                    <a:lnB>
                      <a:noFill/>
                    </a:lnB>
                  </a:tcPr>
                </a:tc>
                <a:extLst>
                  <a:ext uri="{0D108BD9-81ED-4DB2-BD59-A6C34878D82A}">
                    <a16:rowId xmlns:a16="http://schemas.microsoft.com/office/drawing/2014/main" val="3350238305"/>
                  </a:ext>
                </a:extLst>
              </a:tr>
              <a:tr h="259211">
                <a:tc>
                  <a:txBody>
                    <a:bodyPr/>
                    <a:lstStyle/>
                    <a:p>
                      <a:r>
                        <a:rPr lang="en-US" sz="1100">
                          <a:effectLst/>
                        </a:rPr>
                        <a:t>Connection</a:t>
                      </a:r>
                    </a:p>
                  </a:txBody>
                  <a:tcPr marL="58459" marR="58459" marT="29229" marB="29229" anchor="ctr">
                    <a:lnL>
                      <a:noFill/>
                    </a:lnL>
                    <a:lnR>
                      <a:noFill/>
                    </a:lnR>
                    <a:lnT>
                      <a:noFill/>
                    </a:lnT>
                    <a:lnB>
                      <a:noFill/>
                    </a:lnB>
                  </a:tcPr>
                </a:tc>
                <a:tc>
                  <a:txBody>
                    <a:bodyPr/>
                    <a:lstStyle/>
                    <a:p>
                      <a:r>
                        <a:rPr lang="en-US" sz="1100">
                          <a:effectLst/>
                        </a:rPr>
                        <a:t>keep-alive</a:t>
                      </a:r>
                    </a:p>
                  </a:txBody>
                  <a:tcPr marL="58459" marR="58459" marT="29229" marB="29229" anchor="ctr">
                    <a:lnL>
                      <a:noFill/>
                    </a:lnL>
                    <a:lnR>
                      <a:noFill/>
                    </a:lnR>
                    <a:lnT>
                      <a:noFill/>
                    </a:lnT>
                    <a:lnB>
                      <a:noFill/>
                    </a:lnB>
                  </a:tcPr>
                </a:tc>
                <a:extLst>
                  <a:ext uri="{0D108BD9-81ED-4DB2-BD59-A6C34878D82A}">
                    <a16:rowId xmlns:a16="http://schemas.microsoft.com/office/drawing/2014/main" val="3147941458"/>
                  </a:ext>
                </a:extLst>
              </a:tr>
              <a:tr h="259211">
                <a:tc>
                  <a:txBody>
                    <a:bodyPr/>
                    <a:lstStyle/>
                    <a:p>
                      <a:r>
                        <a:rPr lang="en-US" sz="1100">
                          <a:effectLst/>
                        </a:rPr>
                        <a:t>Server</a:t>
                      </a:r>
                    </a:p>
                  </a:txBody>
                  <a:tcPr marL="58459" marR="58459" marT="29229" marB="29229" anchor="ctr">
                    <a:lnL>
                      <a:noFill/>
                    </a:lnL>
                    <a:lnR>
                      <a:noFill/>
                    </a:lnR>
                    <a:lnT>
                      <a:noFill/>
                    </a:lnT>
                    <a:lnB>
                      <a:noFill/>
                    </a:lnB>
                  </a:tcPr>
                </a:tc>
                <a:tc>
                  <a:txBody>
                    <a:bodyPr/>
                    <a:lstStyle/>
                    <a:p>
                      <a:r>
                        <a:rPr lang="en-US" sz="1100">
                          <a:effectLst/>
                        </a:rPr>
                        <a:t>PWS/8.3.1.0.8</a:t>
                      </a:r>
                    </a:p>
                  </a:txBody>
                  <a:tcPr marL="58459" marR="58459" marT="29229" marB="29229" anchor="ctr">
                    <a:lnL>
                      <a:noFill/>
                    </a:lnL>
                    <a:lnR>
                      <a:noFill/>
                    </a:lnR>
                    <a:lnT>
                      <a:noFill/>
                    </a:lnT>
                    <a:lnB>
                      <a:noFill/>
                    </a:lnB>
                  </a:tcPr>
                </a:tc>
                <a:extLst>
                  <a:ext uri="{0D108BD9-81ED-4DB2-BD59-A6C34878D82A}">
                    <a16:rowId xmlns:a16="http://schemas.microsoft.com/office/drawing/2014/main" val="3212385929"/>
                  </a:ext>
                </a:extLst>
              </a:tr>
              <a:tr h="259211">
                <a:tc>
                  <a:txBody>
                    <a:bodyPr/>
                    <a:lstStyle/>
                    <a:p>
                      <a:r>
                        <a:rPr lang="en-US" sz="1100">
                          <a:effectLst/>
                        </a:rPr>
                        <a:t>Content-Disposition</a:t>
                      </a:r>
                    </a:p>
                  </a:txBody>
                  <a:tcPr marL="58459" marR="58459" marT="29229" marB="29229" anchor="ctr">
                    <a:lnL>
                      <a:noFill/>
                    </a:lnL>
                    <a:lnR>
                      <a:noFill/>
                    </a:lnR>
                    <a:lnT>
                      <a:noFill/>
                    </a:lnT>
                    <a:lnB>
                      <a:noFill/>
                    </a:lnB>
                  </a:tcPr>
                </a:tc>
                <a:tc>
                  <a:txBody>
                    <a:bodyPr/>
                    <a:lstStyle/>
                    <a:p>
                      <a:r>
                        <a:rPr lang="en-US" sz="1100">
                          <a:effectLst/>
                        </a:rPr>
                        <a:t>inline; filename="dt191018.gif"</a:t>
                      </a:r>
                    </a:p>
                  </a:txBody>
                  <a:tcPr marL="58459" marR="58459" marT="29229" marB="29229" anchor="ctr">
                    <a:lnL>
                      <a:noFill/>
                    </a:lnL>
                    <a:lnR>
                      <a:noFill/>
                    </a:lnR>
                    <a:lnT>
                      <a:noFill/>
                    </a:lnT>
                    <a:lnB>
                      <a:noFill/>
                    </a:lnB>
                  </a:tcPr>
                </a:tc>
                <a:extLst>
                  <a:ext uri="{0D108BD9-81ED-4DB2-BD59-A6C34878D82A}">
                    <a16:rowId xmlns:a16="http://schemas.microsoft.com/office/drawing/2014/main" val="2417685817"/>
                  </a:ext>
                </a:extLst>
              </a:tr>
              <a:tr h="259211">
                <a:tc>
                  <a:txBody>
                    <a:bodyPr/>
                    <a:lstStyle/>
                    <a:p>
                      <a:r>
                        <a:rPr lang="en-US" sz="1100">
                          <a:effectLst/>
                        </a:rPr>
                        <a:t>Content-Transfer-Encoding</a:t>
                      </a:r>
                    </a:p>
                  </a:txBody>
                  <a:tcPr marL="58459" marR="58459" marT="29229" marB="29229" anchor="ctr">
                    <a:lnL>
                      <a:noFill/>
                    </a:lnL>
                    <a:lnR>
                      <a:noFill/>
                    </a:lnR>
                    <a:lnT>
                      <a:noFill/>
                    </a:lnT>
                    <a:lnB>
                      <a:noFill/>
                    </a:lnB>
                  </a:tcPr>
                </a:tc>
                <a:tc>
                  <a:txBody>
                    <a:bodyPr/>
                    <a:lstStyle/>
                    <a:p>
                      <a:r>
                        <a:rPr lang="en-US" sz="1100">
                          <a:effectLst/>
                        </a:rPr>
                        <a:t>binary</a:t>
                      </a:r>
                    </a:p>
                  </a:txBody>
                  <a:tcPr marL="58459" marR="58459" marT="29229" marB="29229" anchor="ctr">
                    <a:lnL>
                      <a:noFill/>
                    </a:lnL>
                    <a:lnR>
                      <a:noFill/>
                    </a:lnR>
                    <a:lnT>
                      <a:noFill/>
                    </a:lnT>
                    <a:lnB>
                      <a:noFill/>
                    </a:lnB>
                  </a:tcPr>
                </a:tc>
                <a:extLst>
                  <a:ext uri="{0D108BD9-81ED-4DB2-BD59-A6C34878D82A}">
                    <a16:rowId xmlns:a16="http://schemas.microsoft.com/office/drawing/2014/main" val="3271432693"/>
                  </a:ext>
                </a:extLst>
              </a:tr>
              <a:tr h="259211">
                <a:tc>
                  <a:txBody>
                    <a:bodyPr/>
                    <a:lstStyle/>
                    <a:p>
                      <a:r>
                        <a:rPr lang="en-US" sz="1100">
                          <a:effectLst/>
                        </a:rPr>
                        <a:t>X-XSS-Protection</a:t>
                      </a:r>
                    </a:p>
                  </a:txBody>
                  <a:tcPr marL="58459" marR="58459" marT="29229" marB="29229" anchor="ctr">
                    <a:lnL>
                      <a:noFill/>
                    </a:lnL>
                    <a:lnR>
                      <a:noFill/>
                    </a:lnR>
                    <a:lnT>
                      <a:noFill/>
                    </a:lnT>
                    <a:lnB>
                      <a:noFill/>
                    </a:lnB>
                  </a:tcPr>
                </a:tc>
                <a:tc>
                  <a:txBody>
                    <a:bodyPr/>
                    <a:lstStyle/>
                    <a:p>
                      <a:r>
                        <a:rPr lang="en-US" sz="1100">
                          <a:effectLst/>
                        </a:rPr>
                        <a:t>1; mode=block</a:t>
                      </a:r>
                    </a:p>
                  </a:txBody>
                  <a:tcPr marL="58459" marR="58459" marT="29229" marB="29229" anchor="ctr">
                    <a:lnL>
                      <a:noFill/>
                    </a:lnL>
                    <a:lnR>
                      <a:noFill/>
                    </a:lnR>
                    <a:lnT>
                      <a:noFill/>
                    </a:lnT>
                    <a:lnB>
                      <a:noFill/>
                    </a:lnB>
                  </a:tcPr>
                </a:tc>
                <a:extLst>
                  <a:ext uri="{0D108BD9-81ED-4DB2-BD59-A6C34878D82A}">
                    <a16:rowId xmlns:a16="http://schemas.microsoft.com/office/drawing/2014/main" val="543100354"/>
                  </a:ext>
                </a:extLst>
              </a:tr>
              <a:tr h="259211">
                <a:tc>
                  <a:txBody>
                    <a:bodyPr/>
                    <a:lstStyle/>
                    <a:p>
                      <a:r>
                        <a:rPr lang="en-US" sz="1100">
                          <a:effectLst/>
                        </a:rPr>
                        <a:t>X-Content-Type-Options</a:t>
                      </a:r>
                    </a:p>
                  </a:txBody>
                  <a:tcPr marL="58459" marR="58459" marT="29229" marB="29229" anchor="ctr">
                    <a:lnL>
                      <a:noFill/>
                    </a:lnL>
                    <a:lnR>
                      <a:noFill/>
                    </a:lnR>
                    <a:lnT>
                      <a:noFill/>
                    </a:lnT>
                    <a:lnB>
                      <a:noFill/>
                    </a:lnB>
                  </a:tcPr>
                </a:tc>
                <a:tc>
                  <a:txBody>
                    <a:bodyPr/>
                    <a:lstStyle/>
                    <a:p>
                      <a:r>
                        <a:rPr lang="en-US" sz="1100">
                          <a:effectLst/>
                        </a:rPr>
                        <a:t>nosniff</a:t>
                      </a:r>
                    </a:p>
                  </a:txBody>
                  <a:tcPr marL="58459" marR="58459" marT="29229" marB="29229" anchor="ctr">
                    <a:lnL>
                      <a:noFill/>
                    </a:lnL>
                    <a:lnR>
                      <a:noFill/>
                    </a:lnR>
                    <a:lnT>
                      <a:noFill/>
                    </a:lnT>
                    <a:lnB>
                      <a:noFill/>
                    </a:lnB>
                  </a:tcPr>
                </a:tc>
                <a:extLst>
                  <a:ext uri="{0D108BD9-81ED-4DB2-BD59-A6C34878D82A}">
                    <a16:rowId xmlns:a16="http://schemas.microsoft.com/office/drawing/2014/main" val="565514376"/>
                  </a:ext>
                </a:extLst>
              </a:tr>
              <a:tr h="259211">
                <a:tc>
                  <a:txBody>
                    <a:bodyPr/>
                    <a:lstStyle/>
                    <a:p>
                      <a:r>
                        <a:rPr lang="en-US" sz="1100">
                          <a:effectLst/>
                        </a:rPr>
                        <a:t>X-Request-Id</a:t>
                      </a:r>
                    </a:p>
                  </a:txBody>
                  <a:tcPr marL="58459" marR="58459" marT="29229" marB="29229" anchor="ctr">
                    <a:lnL>
                      <a:noFill/>
                    </a:lnL>
                    <a:lnR>
                      <a:noFill/>
                    </a:lnR>
                    <a:lnT>
                      <a:noFill/>
                    </a:lnT>
                    <a:lnB>
                      <a:noFill/>
                    </a:lnB>
                  </a:tcPr>
                </a:tc>
                <a:tc>
                  <a:txBody>
                    <a:bodyPr/>
                    <a:lstStyle/>
                    <a:p>
                      <a:r>
                        <a:rPr lang="en-US" sz="1100">
                          <a:effectLst/>
                        </a:rPr>
                        <a:t>68459d4f-bde8-40a4-8093-416651fb9b6d</a:t>
                      </a:r>
                    </a:p>
                  </a:txBody>
                  <a:tcPr marL="58459" marR="58459" marT="29229" marB="29229" anchor="ctr">
                    <a:lnL>
                      <a:noFill/>
                    </a:lnL>
                    <a:lnR>
                      <a:noFill/>
                    </a:lnR>
                    <a:lnT>
                      <a:noFill/>
                    </a:lnT>
                    <a:lnB>
                      <a:noFill/>
                    </a:lnB>
                  </a:tcPr>
                </a:tc>
                <a:extLst>
                  <a:ext uri="{0D108BD9-81ED-4DB2-BD59-A6C34878D82A}">
                    <a16:rowId xmlns:a16="http://schemas.microsoft.com/office/drawing/2014/main" val="2117768478"/>
                  </a:ext>
                </a:extLst>
              </a:tr>
              <a:tr h="259211">
                <a:tc>
                  <a:txBody>
                    <a:bodyPr/>
                    <a:lstStyle/>
                    <a:p>
                      <a:r>
                        <a:rPr lang="en-US" sz="1100">
                          <a:effectLst/>
                        </a:rPr>
                        <a:t>ETag</a:t>
                      </a:r>
                    </a:p>
                  </a:txBody>
                  <a:tcPr marL="58459" marR="58459" marT="29229" marB="29229" anchor="ctr">
                    <a:lnL>
                      <a:noFill/>
                    </a:lnL>
                    <a:lnR>
                      <a:noFill/>
                    </a:lnR>
                    <a:lnT>
                      <a:noFill/>
                    </a:lnT>
                    <a:lnB>
                      <a:noFill/>
                    </a:lnB>
                  </a:tcPr>
                </a:tc>
                <a:tc>
                  <a:txBody>
                    <a:bodyPr/>
                    <a:lstStyle/>
                    <a:p>
                      <a:r>
                        <a:rPr lang="en-US" sz="1100">
                          <a:effectLst/>
                        </a:rPr>
                        <a:t>W/"89fb2dc2abbb245ceaee0be0e3542c71"</a:t>
                      </a:r>
                    </a:p>
                  </a:txBody>
                  <a:tcPr marL="58459" marR="58459" marT="29229" marB="29229" anchor="ctr">
                    <a:lnL>
                      <a:noFill/>
                    </a:lnL>
                    <a:lnR>
                      <a:noFill/>
                    </a:lnR>
                    <a:lnT>
                      <a:noFill/>
                    </a:lnT>
                    <a:lnB>
                      <a:noFill/>
                    </a:lnB>
                  </a:tcPr>
                </a:tc>
                <a:extLst>
                  <a:ext uri="{0D108BD9-81ED-4DB2-BD59-A6C34878D82A}">
                    <a16:rowId xmlns:a16="http://schemas.microsoft.com/office/drawing/2014/main" val="2748224183"/>
                  </a:ext>
                </a:extLst>
              </a:tr>
              <a:tr h="259211">
                <a:tc>
                  <a:txBody>
                    <a:bodyPr/>
                    <a:lstStyle/>
                    <a:p>
                      <a:r>
                        <a:rPr lang="en-US" sz="1100">
                          <a:effectLst/>
                        </a:rPr>
                        <a:t>Status</a:t>
                      </a:r>
                    </a:p>
                  </a:txBody>
                  <a:tcPr marL="58459" marR="58459" marT="29229" marB="29229" anchor="ctr">
                    <a:lnL>
                      <a:noFill/>
                    </a:lnL>
                    <a:lnR>
                      <a:noFill/>
                    </a:lnR>
                    <a:lnT>
                      <a:noFill/>
                    </a:lnT>
                    <a:lnB>
                      <a:noFill/>
                    </a:lnB>
                  </a:tcPr>
                </a:tc>
                <a:tc>
                  <a:txBody>
                    <a:bodyPr/>
                    <a:lstStyle/>
                    <a:p>
                      <a:r>
                        <a:rPr lang="en-US" sz="1100">
                          <a:effectLst/>
                        </a:rPr>
                        <a:t>200 OK</a:t>
                      </a:r>
                    </a:p>
                  </a:txBody>
                  <a:tcPr marL="58459" marR="58459" marT="29229" marB="29229" anchor="ctr">
                    <a:lnL>
                      <a:noFill/>
                    </a:lnL>
                    <a:lnR>
                      <a:noFill/>
                    </a:lnR>
                    <a:lnT>
                      <a:noFill/>
                    </a:lnT>
                    <a:lnB>
                      <a:noFill/>
                    </a:lnB>
                  </a:tcPr>
                </a:tc>
                <a:extLst>
                  <a:ext uri="{0D108BD9-81ED-4DB2-BD59-A6C34878D82A}">
                    <a16:rowId xmlns:a16="http://schemas.microsoft.com/office/drawing/2014/main" val="1115816202"/>
                  </a:ext>
                </a:extLst>
              </a:tr>
              <a:tr h="259211">
                <a:tc>
                  <a:txBody>
                    <a:bodyPr/>
                    <a:lstStyle/>
                    <a:p>
                      <a:r>
                        <a:rPr lang="en-US" sz="1100">
                          <a:effectLst/>
                        </a:rPr>
                        <a:t>Age</a:t>
                      </a:r>
                    </a:p>
                  </a:txBody>
                  <a:tcPr marL="58459" marR="58459" marT="29229" marB="29229" anchor="ctr">
                    <a:lnL>
                      <a:noFill/>
                    </a:lnL>
                    <a:lnR>
                      <a:noFill/>
                    </a:lnR>
                    <a:lnT>
                      <a:noFill/>
                    </a:lnT>
                    <a:lnB>
                      <a:noFill/>
                    </a:lnB>
                  </a:tcPr>
                </a:tc>
                <a:tc>
                  <a:txBody>
                    <a:bodyPr/>
                    <a:lstStyle/>
                    <a:p>
                      <a:r>
                        <a:rPr lang="en-US" sz="1100">
                          <a:effectLst/>
                        </a:rPr>
                        <a:t>52259</a:t>
                      </a:r>
                    </a:p>
                  </a:txBody>
                  <a:tcPr marL="58459" marR="58459" marT="29229" marB="29229" anchor="ctr">
                    <a:lnL>
                      <a:noFill/>
                    </a:lnL>
                    <a:lnR>
                      <a:noFill/>
                    </a:lnR>
                    <a:lnT>
                      <a:noFill/>
                    </a:lnT>
                    <a:lnB>
                      <a:noFill/>
                    </a:lnB>
                  </a:tcPr>
                </a:tc>
                <a:extLst>
                  <a:ext uri="{0D108BD9-81ED-4DB2-BD59-A6C34878D82A}">
                    <a16:rowId xmlns:a16="http://schemas.microsoft.com/office/drawing/2014/main" val="1536437166"/>
                  </a:ext>
                </a:extLst>
              </a:tr>
              <a:tr h="451614">
                <a:tc>
                  <a:txBody>
                    <a:bodyPr/>
                    <a:lstStyle/>
                    <a:p>
                      <a:r>
                        <a:rPr lang="en-US" sz="1100">
                          <a:effectLst/>
                        </a:rPr>
                        <a:t>Via</a:t>
                      </a:r>
                    </a:p>
                  </a:txBody>
                  <a:tcPr marL="58459" marR="58459" marT="29229" marB="29229" anchor="ctr">
                    <a:lnL>
                      <a:noFill/>
                    </a:lnL>
                    <a:lnR>
                      <a:noFill/>
                    </a:lnR>
                    <a:lnT>
                      <a:noFill/>
                    </a:lnT>
                    <a:lnB>
                      <a:noFill/>
                    </a:lnB>
                  </a:tcPr>
                </a:tc>
                <a:tc>
                  <a:txBody>
                    <a:bodyPr/>
                    <a:lstStyle/>
                    <a:p>
                      <a:r>
                        <a:rPr lang="en-US" sz="1100">
                          <a:effectLst/>
                        </a:rPr>
                        <a:t>1.1 PSmgbsdBOS1xt88:6 (W), 1.1 PSmgasbIAD1us80:10 (W)</a:t>
                      </a:r>
                    </a:p>
                  </a:txBody>
                  <a:tcPr marL="58459" marR="58459" marT="29229" marB="29229" anchor="ctr">
                    <a:lnL>
                      <a:noFill/>
                    </a:lnL>
                    <a:lnR>
                      <a:noFill/>
                    </a:lnR>
                    <a:lnT>
                      <a:noFill/>
                    </a:lnT>
                    <a:lnB>
                      <a:noFill/>
                    </a:lnB>
                  </a:tcPr>
                </a:tc>
                <a:extLst>
                  <a:ext uri="{0D108BD9-81ED-4DB2-BD59-A6C34878D82A}">
                    <a16:rowId xmlns:a16="http://schemas.microsoft.com/office/drawing/2014/main" val="1628231985"/>
                  </a:ext>
                </a:extLst>
              </a:tr>
              <a:tr h="259211">
                <a:tc>
                  <a:txBody>
                    <a:bodyPr/>
                    <a:lstStyle/>
                    <a:p>
                      <a:r>
                        <a:rPr lang="en-US" sz="1100">
                          <a:effectLst/>
                        </a:rPr>
                        <a:t>X-Px</a:t>
                      </a:r>
                    </a:p>
                  </a:txBody>
                  <a:tcPr marL="58459" marR="58459" marT="29229" marB="29229" anchor="ctr">
                    <a:lnL>
                      <a:noFill/>
                    </a:lnL>
                    <a:lnR>
                      <a:noFill/>
                    </a:lnR>
                    <a:lnT>
                      <a:noFill/>
                    </a:lnT>
                    <a:lnB>
                      <a:noFill/>
                    </a:lnB>
                  </a:tcPr>
                </a:tc>
                <a:tc>
                  <a:txBody>
                    <a:bodyPr/>
                    <a:lstStyle/>
                    <a:p>
                      <a:r>
                        <a:rPr lang="en-US" sz="1100">
                          <a:effectLst/>
                        </a:rPr>
                        <a:t>ht PSmgasbIAD1us80IAD</a:t>
                      </a:r>
                    </a:p>
                  </a:txBody>
                  <a:tcPr marL="58459" marR="58459" marT="29229" marB="29229" anchor="ctr">
                    <a:lnL>
                      <a:noFill/>
                    </a:lnL>
                    <a:lnR>
                      <a:noFill/>
                    </a:lnR>
                    <a:lnT>
                      <a:noFill/>
                    </a:lnT>
                    <a:lnB>
                      <a:noFill/>
                    </a:lnB>
                  </a:tcPr>
                </a:tc>
                <a:extLst>
                  <a:ext uri="{0D108BD9-81ED-4DB2-BD59-A6C34878D82A}">
                    <a16:rowId xmlns:a16="http://schemas.microsoft.com/office/drawing/2014/main" val="2587210042"/>
                  </a:ext>
                </a:extLst>
              </a:tr>
              <a:tr h="259211">
                <a:tc>
                  <a:txBody>
                    <a:bodyPr/>
                    <a:lstStyle/>
                    <a:p>
                      <a:r>
                        <a:rPr lang="en-US" sz="1100">
                          <a:effectLst/>
                        </a:rPr>
                        <a:t>Cache-Control</a:t>
                      </a:r>
                    </a:p>
                  </a:txBody>
                  <a:tcPr marL="58459" marR="58459" marT="29229" marB="29229" anchor="ctr">
                    <a:lnL>
                      <a:noFill/>
                    </a:lnL>
                    <a:lnR>
                      <a:noFill/>
                    </a:lnR>
                    <a:lnT>
                      <a:noFill/>
                    </a:lnT>
                    <a:lnB>
                      <a:noFill/>
                    </a:lnB>
                  </a:tcPr>
                </a:tc>
                <a:tc>
                  <a:txBody>
                    <a:bodyPr/>
                    <a:lstStyle/>
                    <a:p>
                      <a:r>
                        <a:rPr lang="en-US" sz="1100" dirty="0">
                          <a:effectLst/>
                        </a:rPr>
                        <a:t>max-age=604800</a:t>
                      </a:r>
                    </a:p>
                  </a:txBody>
                  <a:tcPr marL="58459" marR="58459" marT="29229" marB="29229" anchor="ctr">
                    <a:lnL>
                      <a:noFill/>
                    </a:lnL>
                    <a:lnR>
                      <a:noFill/>
                    </a:lnR>
                    <a:lnT>
                      <a:noFill/>
                    </a:lnT>
                    <a:lnB>
                      <a:noFill/>
                    </a:lnB>
                  </a:tcPr>
                </a:tc>
                <a:extLst>
                  <a:ext uri="{0D108BD9-81ED-4DB2-BD59-A6C34878D82A}">
                    <a16:rowId xmlns:a16="http://schemas.microsoft.com/office/drawing/2014/main" val="900942561"/>
                  </a:ext>
                </a:extLst>
              </a:tr>
            </a:tbl>
          </a:graphicData>
        </a:graphic>
      </p:graphicFrame>
    </p:spTree>
    <p:extLst>
      <p:ext uri="{BB962C8B-B14F-4D97-AF65-F5344CB8AC3E}">
        <p14:creationId xmlns:p14="http://schemas.microsoft.com/office/powerpoint/2010/main" val="387151503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F5C42-7DCD-9D49-8156-6E3660EB69F1}"/>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0858C087-070F-CE4D-BA18-7BD29FD79BF4}"/>
              </a:ext>
            </a:extLst>
          </p:cNvPr>
          <p:cNvSpPr/>
          <p:nvPr/>
        </p:nvSpPr>
        <p:spPr>
          <a:xfrm>
            <a:off x="1257300" y="2808238"/>
            <a:ext cx="9677400" cy="1754326"/>
          </a:xfrm>
          <a:prstGeom prst="rect">
            <a:avLst/>
          </a:prstGeom>
        </p:spPr>
        <p:txBody>
          <a:bodyPr wrap="square">
            <a:spAutoFit/>
          </a:bodyPr>
          <a:lstStyle/>
          <a:p>
            <a:r>
              <a:rPr lang="en-US" dirty="0">
                <a:solidFill>
                  <a:srgbClr val="C586C0"/>
                </a:solidFill>
                <a:latin typeface="Menlo" panose="020B0609030804020204" pitchFamily="49" charset="0"/>
              </a:rPr>
              <a:t>import</a:t>
            </a:r>
            <a:r>
              <a:rPr lang="en-US" dirty="0">
                <a:solidFill>
                  <a:srgbClr val="D4D4D4"/>
                </a:solidFill>
                <a:latin typeface="Menlo" panose="020B0609030804020204" pitchFamily="49" charset="0"/>
              </a:rPr>
              <a:t> requests</a:t>
            </a:r>
          </a:p>
          <a:p>
            <a:br>
              <a:rPr lang="en-US" dirty="0">
                <a:solidFill>
                  <a:srgbClr val="D4D4D4"/>
                </a:solidFill>
                <a:latin typeface="Menlo" panose="020B0609030804020204" pitchFamily="49" charset="0"/>
              </a:rPr>
            </a:br>
            <a:r>
              <a:rPr lang="en-US" dirty="0">
                <a:solidFill>
                  <a:srgbClr val="D4D4D4"/>
                </a:solidFill>
                <a:latin typeface="Menlo" panose="020B0609030804020204" pitchFamily="49" charset="0"/>
              </a:rPr>
              <a:t>request = </a:t>
            </a:r>
            <a:r>
              <a:rPr lang="en-US" dirty="0" err="1">
                <a:solidFill>
                  <a:srgbClr val="D4D4D4"/>
                </a:solidFill>
                <a:latin typeface="Menlo" panose="020B0609030804020204" pitchFamily="49" charset="0"/>
              </a:rPr>
              <a:t>requests.request</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'GET'</a:t>
            </a:r>
            <a:r>
              <a:rPr lang="en-US" dirty="0">
                <a:solidFill>
                  <a:srgbClr val="D4D4D4"/>
                </a:solidFill>
                <a:latin typeface="Menlo" panose="020B0609030804020204" pitchFamily="49" charset="0"/>
              </a:rPr>
              <a:t>, </a:t>
            </a:r>
            <a:r>
              <a:rPr lang="en-US" dirty="0" err="1">
                <a:solidFill>
                  <a:srgbClr val="9CDCFE"/>
                </a:solidFill>
                <a:latin typeface="Menlo" panose="020B0609030804020204" pitchFamily="49" charset="0"/>
              </a:rPr>
              <a:t>url</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'https://</a:t>
            </a:r>
            <a:r>
              <a:rPr lang="en-US" dirty="0" err="1">
                <a:solidFill>
                  <a:srgbClr val="CE9178"/>
                </a:solidFill>
                <a:latin typeface="Menlo" panose="020B0609030804020204" pitchFamily="49" charset="0"/>
              </a:rPr>
              <a:t>www.google.com</a:t>
            </a:r>
            <a:r>
              <a:rPr lang="en-US" dirty="0">
                <a:solidFill>
                  <a:srgbClr val="CE9178"/>
                </a:solidFill>
                <a:latin typeface="Menlo" panose="020B0609030804020204" pitchFamily="49" charset="0"/>
              </a:rPr>
              <a:t>/'</a:t>
            </a:r>
            <a:r>
              <a:rPr lang="en-US" dirty="0">
                <a:solidFill>
                  <a:srgbClr val="D4D4D4"/>
                </a:solidFill>
                <a:latin typeface="Menlo" panose="020B0609030804020204" pitchFamily="49" charset="0"/>
              </a:rPr>
              <a:t>)</a:t>
            </a:r>
          </a:p>
          <a:p>
            <a:r>
              <a:rPr lang="en-US" dirty="0">
                <a:solidFill>
                  <a:srgbClr val="C586C0"/>
                </a:solidFill>
                <a:latin typeface="Menlo" panose="020B0609030804020204" pitchFamily="49" charset="0"/>
              </a:rPr>
              <a:t>if</a:t>
            </a:r>
            <a:r>
              <a:rPr lang="en-US" dirty="0">
                <a:solidFill>
                  <a:srgbClr val="D4D4D4"/>
                </a:solidFill>
                <a:latin typeface="Menlo" panose="020B0609030804020204" pitchFamily="49" charset="0"/>
              </a:rPr>
              <a:t> </a:t>
            </a:r>
            <a:r>
              <a:rPr lang="en-US" dirty="0" err="1">
                <a:solidFill>
                  <a:srgbClr val="D4D4D4"/>
                </a:solidFill>
                <a:latin typeface="Menlo" panose="020B0609030804020204" pitchFamily="49" charset="0"/>
              </a:rPr>
              <a:t>request.status_code</a:t>
            </a:r>
            <a:r>
              <a:rPr lang="en-US" dirty="0">
                <a:solidFill>
                  <a:srgbClr val="D4D4D4"/>
                </a:solidFill>
                <a:latin typeface="Menlo" panose="020B0609030804020204" pitchFamily="49" charset="0"/>
              </a:rPr>
              <a:t> == </a:t>
            </a:r>
            <a:r>
              <a:rPr lang="en-US" dirty="0">
                <a:solidFill>
                  <a:srgbClr val="B5CEA8"/>
                </a:solidFill>
                <a:latin typeface="Menlo" panose="020B0609030804020204" pitchFamily="49" charset="0"/>
              </a:rPr>
              <a:t>200</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a:solidFill>
                  <a:srgbClr val="DCDCAA"/>
                </a:solidFill>
                <a:latin typeface="Menlo" panose="020B0609030804020204" pitchFamily="49" charset="0"/>
              </a:rPr>
              <a:t>print</a:t>
            </a:r>
            <a:r>
              <a:rPr lang="en-US" dirty="0">
                <a:solidFill>
                  <a:srgbClr val="D4D4D4"/>
                </a:solidFill>
                <a:latin typeface="Menlo" panose="020B0609030804020204" pitchFamily="49" charset="0"/>
              </a:rPr>
              <a:t>(</a:t>
            </a:r>
            <a:r>
              <a:rPr lang="en-US" dirty="0" err="1">
                <a:solidFill>
                  <a:srgbClr val="D4D4D4"/>
                </a:solidFill>
                <a:latin typeface="Menlo" panose="020B0609030804020204" pitchFamily="49" charset="0"/>
              </a:rPr>
              <a:t>request.content</a:t>
            </a:r>
            <a:r>
              <a:rPr lang="en-US" dirty="0">
                <a:solidFill>
                  <a:srgbClr val="D4D4D4"/>
                </a:solidFill>
                <a:latin typeface="Menlo" panose="020B0609030804020204" pitchFamily="49" charset="0"/>
              </a:rPr>
              <a:t>)          </a:t>
            </a:r>
          </a:p>
          <a:p>
            <a:r>
              <a:rPr lang="en-US" dirty="0">
                <a:solidFill>
                  <a:srgbClr val="D4D4D4"/>
                </a:solidFill>
                <a:latin typeface="Menlo" panose="020B0609030804020204" pitchFamily="49" charset="0"/>
              </a:rPr>
              <a:t>    </a:t>
            </a:r>
            <a:r>
              <a:rPr lang="en-US" dirty="0">
                <a:solidFill>
                  <a:srgbClr val="6A9955"/>
                </a:solidFill>
                <a:latin typeface="Menlo" panose="020B0609030804020204" pitchFamily="49" charset="0"/>
              </a:rPr>
              <a:t># Will print the html for the google homepage</a:t>
            </a:r>
            <a:endParaRPr lang="en-US"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166859523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AF507-F2B1-024F-AB3F-41428F2D5A1F}"/>
              </a:ext>
            </a:extLst>
          </p:cNvPr>
          <p:cNvSpPr>
            <a:spLocks noGrp="1"/>
          </p:cNvSpPr>
          <p:nvPr>
            <p:ph type="title"/>
          </p:nvPr>
        </p:nvSpPr>
        <p:spPr/>
        <p:txBody>
          <a:bodyPr/>
          <a:lstStyle/>
          <a:p>
            <a:r>
              <a:rPr lang="en-US" dirty="0"/>
              <a:t>Sessions</a:t>
            </a:r>
          </a:p>
        </p:txBody>
      </p:sp>
      <p:sp>
        <p:nvSpPr>
          <p:cNvPr id="3" name="Content Placeholder 2">
            <a:extLst>
              <a:ext uri="{FF2B5EF4-FFF2-40B4-BE49-F238E27FC236}">
                <a16:creationId xmlns:a16="http://schemas.microsoft.com/office/drawing/2014/main" id="{80AD5B67-37E9-A340-BDF0-73A72CEE973B}"/>
              </a:ext>
            </a:extLst>
          </p:cNvPr>
          <p:cNvSpPr>
            <a:spLocks noGrp="1"/>
          </p:cNvSpPr>
          <p:nvPr>
            <p:ph idx="1"/>
          </p:nvPr>
        </p:nvSpPr>
        <p:spPr>
          <a:xfrm>
            <a:off x="685800" y="3568701"/>
            <a:ext cx="5410200" cy="2920999"/>
          </a:xfrm>
        </p:spPr>
        <p:txBody>
          <a:bodyPr/>
          <a:lstStyle/>
          <a:p>
            <a:r>
              <a:rPr lang="en-US" dirty="0"/>
              <a:t>Great for stateless unauthenticated web requests.  Need to do more for websites that require authentication.</a:t>
            </a:r>
          </a:p>
          <a:p>
            <a:r>
              <a:rPr lang="en-US" dirty="0"/>
              <a:t>We will explore using </a:t>
            </a:r>
            <a:r>
              <a:rPr lang="en-US" sz="2400" dirty="0"/>
              <a:t>Google Gruyere – an intentionally vulnerable website.</a:t>
            </a:r>
          </a:p>
          <a:p>
            <a:endParaRPr lang="en-US" dirty="0"/>
          </a:p>
        </p:txBody>
      </p:sp>
      <p:pic>
        <p:nvPicPr>
          <p:cNvPr id="4" name="Picture 3">
            <a:extLst>
              <a:ext uri="{FF2B5EF4-FFF2-40B4-BE49-F238E27FC236}">
                <a16:creationId xmlns:a16="http://schemas.microsoft.com/office/drawing/2014/main" id="{A0762AB6-FFF8-BA4C-9047-E7C1608F6D09}"/>
              </a:ext>
            </a:extLst>
          </p:cNvPr>
          <p:cNvPicPr>
            <a:picLocks noChangeAspect="1"/>
          </p:cNvPicPr>
          <p:nvPr/>
        </p:nvPicPr>
        <p:blipFill>
          <a:blip r:embed="rId3"/>
          <a:stretch>
            <a:fillRect/>
          </a:stretch>
        </p:blipFill>
        <p:spPr>
          <a:xfrm>
            <a:off x="7067550" y="3625850"/>
            <a:ext cx="4838700" cy="2921000"/>
          </a:xfrm>
          <a:prstGeom prst="rect">
            <a:avLst/>
          </a:prstGeom>
        </p:spPr>
      </p:pic>
      <p:pic>
        <p:nvPicPr>
          <p:cNvPr id="5" name="Picture 4">
            <a:extLst>
              <a:ext uri="{FF2B5EF4-FFF2-40B4-BE49-F238E27FC236}">
                <a16:creationId xmlns:a16="http://schemas.microsoft.com/office/drawing/2014/main" id="{E8332CD3-868B-574A-AC03-D34C165FFD47}"/>
              </a:ext>
            </a:extLst>
          </p:cNvPr>
          <p:cNvPicPr>
            <a:picLocks noChangeAspect="1"/>
          </p:cNvPicPr>
          <p:nvPr/>
        </p:nvPicPr>
        <p:blipFill>
          <a:blip r:embed="rId4"/>
          <a:stretch>
            <a:fillRect/>
          </a:stretch>
        </p:blipFill>
        <p:spPr>
          <a:xfrm>
            <a:off x="242538" y="153587"/>
            <a:ext cx="7852027" cy="3135712"/>
          </a:xfrm>
          <a:prstGeom prst="rect">
            <a:avLst/>
          </a:prstGeom>
        </p:spPr>
      </p:pic>
    </p:spTree>
    <p:extLst>
      <p:ext uri="{BB962C8B-B14F-4D97-AF65-F5344CB8AC3E}">
        <p14:creationId xmlns:p14="http://schemas.microsoft.com/office/powerpoint/2010/main" val="69535194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32E33-6228-1D4B-A6E3-38ED6D0D3707}"/>
              </a:ext>
            </a:extLst>
          </p:cNvPr>
          <p:cNvSpPr>
            <a:spLocks noGrp="1"/>
          </p:cNvSpPr>
          <p:nvPr>
            <p:ph type="title"/>
          </p:nvPr>
        </p:nvSpPr>
        <p:spPr/>
        <p:txBody>
          <a:bodyPr/>
          <a:lstStyle/>
          <a:p>
            <a:r>
              <a:rPr lang="en-US" dirty="0" err="1"/>
              <a:t>gruyere.PY</a:t>
            </a:r>
            <a:endParaRPr lang="en-US" dirty="0"/>
          </a:p>
        </p:txBody>
      </p:sp>
      <p:sp>
        <p:nvSpPr>
          <p:cNvPr id="3" name="Text Placeholder 2">
            <a:extLst>
              <a:ext uri="{FF2B5EF4-FFF2-40B4-BE49-F238E27FC236}">
                <a16:creationId xmlns:a16="http://schemas.microsoft.com/office/drawing/2014/main" id="{ACFF2200-E864-2B4C-81F1-D37918377B1A}"/>
              </a:ext>
            </a:extLst>
          </p:cNvPr>
          <p:cNvSpPr>
            <a:spLocks noGrp="1"/>
          </p:cNvSpPr>
          <p:nvPr>
            <p:ph type="body" sz="half" idx="2"/>
          </p:nvPr>
        </p:nvSpPr>
        <p:spPr/>
        <p:txBody>
          <a:bodyPr/>
          <a:lstStyle/>
          <a:p>
            <a:endParaRPr lang="en-US"/>
          </a:p>
        </p:txBody>
      </p:sp>
      <p:pic>
        <p:nvPicPr>
          <p:cNvPr id="4" name="Picture 3">
            <a:extLst>
              <a:ext uri="{FF2B5EF4-FFF2-40B4-BE49-F238E27FC236}">
                <a16:creationId xmlns:a16="http://schemas.microsoft.com/office/drawing/2014/main" id="{BB7BFF7E-A772-4A44-95F4-49B4B2EFC8C5}"/>
              </a:ext>
            </a:extLst>
          </p:cNvPr>
          <p:cNvPicPr>
            <a:picLocks noChangeAspect="1"/>
          </p:cNvPicPr>
          <p:nvPr/>
        </p:nvPicPr>
        <p:blipFill>
          <a:blip r:embed="rId3"/>
          <a:stretch>
            <a:fillRect/>
          </a:stretch>
        </p:blipFill>
        <p:spPr>
          <a:xfrm>
            <a:off x="3430743" y="1017058"/>
            <a:ext cx="8228977" cy="4823883"/>
          </a:xfrm>
          <a:prstGeom prst="rect">
            <a:avLst/>
          </a:prstGeom>
        </p:spPr>
      </p:pic>
    </p:spTree>
    <p:extLst>
      <p:ext uri="{BB962C8B-B14F-4D97-AF65-F5344CB8AC3E}">
        <p14:creationId xmlns:p14="http://schemas.microsoft.com/office/powerpoint/2010/main" val="355457896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426F7-E1FB-C646-AD0A-F21040BB6256}"/>
              </a:ext>
            </a:extLst>
          </p:cNvPr>
          <p:cNvSpPr>
            <a:spLocks noGrp="1"/>
          </p:cNvSpPr>
          <p:nvPr>
            <p:ph type="title"/>
          </p:nvPr>
        </p:nvSpPr>
        <p:spPr/>
        <p:txBody>
          <a:bodyPr/>
          <a:lstStyle/>
          <a:p>
            <a:r>
              <a:rPr lang="en-US" dirty="0"/>
              <a:t>Proxies</a:t>
            </a:r>
          </a:p>
        </p:txBody>
      </p:sp>
      <p:sp>
        <p:nvSpPr>
          <p:cNvPr id="3" name="Content Placeholder 2">
            <a:extLst>
              <a:ext uri="{FF2B5EF4-FFF2-40B4-BE49-F238E27FC236}">
                <a16:creationId xmlns:a16="http://schemas.microsoft.com/office/drawing/2014/main" id="{7F6AF41E-DABE-D245-827F-3A94B5C29D84}"/>
              </a:ext>
            </a:extLst>
          </p:cNvPr>
          <p:cNvSpPr>
            <a:spLocks noGrp="1"/>
          </p:cNvSpPr>
          <p:nvPr>
            <p:ph idx="1"/>
          </p:nvPr>
        </p:nvSpPr>
        <p:spPr/>
        <p:txBody>
          <a:bodyPr/>
          <a:lstStyle/>
          <a:p>
            <a:r>
              <a:rPr lang="en-US" dirty="0"/>
              <a:t>Maybe a corporate mandate, maybe you want to run through burp</a:t>
            </a:r>
          </a:p>
          <a:p>
            <a:r>
              <a:rPr lang="en-US" dirty="0"/>
              <a:t>Still easy to accomplish with requests</a:t>
            </a:r>
          </a:p>
          <a:p>
            <a:r>
              <a:rPr lang="en-US" dirty="0"/>
              <a:t>Syntax difference between  request and session access</a:t>
            </a:r>
          </a:p>
          <a:p>
            <a:pPr lvl="1"/>
            <a:r>
              <a:rPr lang="en-US" dirty="0"/>
              <a:t>Request  -  Named parameter in method call</a:t>
            </a:r>
          </a:p>
          <a:p>
            <a:pPr lvl="1"/>
            <a:r>
              <a:rPr lang="en-US" dirty="0"/>
              <a:t>Session -  Property set on session instance and used on all subsequent requests</a:t>
            </a:r>
          </a:p>
          <a:p>
            <a:endParaRPr lang="en-US" dirty="0"/>
          </a:p>
          <a:p>
            <a:endParaRPr lang="en-US" dirty="0"/>
          </a:p>
        </p:txBody>
      </p:sp>
    </p:spTree>
    <p:extLst>
      <p:ext uri="{BB962C8B-B14F-4D97-AF65-F5344CB8AC3E}">
        <p14:creationId xmlns:p14="http://schemas.microsoft.com/office/powerpoint/2010/main" val="199755088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DA786-72FF-B54A-8F50-D2A044A88472}"/>
              </a:ext>
            </a:extLst>
          </p:cNvPr>
          <p:cNvSpPr>
            <a:spLocks noGrp="1"/>
          </p:cNvSpPr>
          <p:nvPr>
            <p:ph type="title"/>
          </p:nvPr>
        </p:nvSpPr>
        <p:spPr/>
        <p:txBody>
          <a:bodyPr/>
          <a:lstStyle/>
          <a:p>
            <a:r>
              <a:rPr lang="en-US" dirty="0"/>
              <a:t>Setting  a proxy</a:t>
            </a:r>
          </a:p>
        </p:txBody>
      </p:sp>
      <p:sp>
        <p:nvSpPr>
          <p:cNvPr id="4" name="Rectangle 3">
            <a:extLst>
              <a:ext uri="{FF2B5EF4-FFF2-40B4-BE49-F238E27FC236}">
                <a16:creationId xmlns:a16="http://schemas.microsoft.com/office/drawing/2014/main" id="{F03288D9-C57E-2E4B-B90F-0E726EB3D87C}"/>
              </a:ext>
            </a:extLst>
          </p:cNvPr>
          <p:cNvSpPr/>
          <p:nvPr/>
        </p:nvSpPr>
        <p:spPr>
          <a:xfrm>
            <a:off x="685800" y="2677307"/>
            <a:ext cx="10820400" cy="3416320"/>
          </a:xfrm>
          <a:prstGeom prst="rect">
            <a:avLst/>
          </a:prstGeom>
        </p:spPr>
        <p:txBody>
          <a:bodyPr wrap="square">
            <a:spAutoFit/>
          </a:bodyPr>
          <a:lstStyle/>
          <a:p>
            <a:r>
              <a:rPr lang="en-US" dirty="0">
                <a:solidFill>
                  <a:srgbClr val="D4D4D4"/>
                </a:solidFill>
                <a:latin typeface="Menlo" panose="020B0609030804020204" pitchFamily="49" charset="0"/>
              </a:rPr>
              <a:t>    </a:t>
            </a:r>
            <a:r>
              <a:rPr lang="en-US" dirty="0">
                <a:solidFill>
                  <a:srgbClr val="6A9955"/>
                </a:solidFill>
                <a:latin typeface="Menlo" panose="020B0609030804020204" pitchFamily="49" charset="0"/>
              </a:rPr>
              <a:t># setup proxy dictionary to point to local host.</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    proxy = {}</a:t>
            </a:r>
          </a:p>
          <a:p>
            <a:r>
              <a:rPr lang="en-US" dirty="0">
                <a:solidFill>
                  <a:srgbClr val="D4D4D4"/>
                </a:solidFill>
                <a:latin typeface="Menlo" panose="020B0609030804020204" pitchFamily="49" charset="0"/>
              </a:rPr>
              <a:t>    proxy[</a:t>
            </a:r>
            <a:r>
              <a:rPr lang="en-US" dirty="0">
                <a:solidFill>
                  <a:srgbClr val="CE9178"/>
                </a:solidFill>
                <a:latin typeface="Menlo" panose="020B0609030804020204" pitchFamily="49" charset="0"/>
              </a:rPr>
              <a:t>'http'</a:t>
            </a:r>
            <a:r>
              <a:rPr lang="en-US" dirty="0">
                <a:solidFill>
                  <a:srgbClr val="D4D4D4"/>
                </a:solidFill>
                <a:latin typeface="Menlo" panose="020B0609030804020204" pitchFamily="49" charset="0"/>
              </a:rPr>
              <a:t>] = </a:t>
            </a:r>
            <a:r>
              <a:rPr lang="en-US" dirty="0">
                <a:solidFill>
                  <a:srgbClr val="CE9178"/>
                </a:solidFill>
                <a:latin typeface="Menlo" panose="020B0609030804020204" pitchFamily="49" charset="0"/>
              </a:rPr>
              <a:t>'http://localhost:8080'</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    proxy[</a:t>
            </a:r>
            <a:r>
              <a:rPr lang="en-US" dirty="0">
                <a:solidFill>
                  <a:srgbClr val="CE9178"/>
                </a:solidFill>
                <a:latin typeface="Menlo" panose="020B0609030804020204" pitchFamily="49" charset="0"/>
              </a:rPr>
              <a:t>'https'</a:t>
            </a:r>
            <a:r>
              <a:rPr lang="en-US" dirty="0">
                <a:solidFill>
                  <a:srgbClr val="D4D4D4"/>
                </a:solidFill>
                <a:latin typeface="Menlo" panose="020B0609030804020204" pitchFamily="49" charset="0"/>
              </a:rPr>
              <a:t>] = </a:t>
            </a:r>
            <a:r>
              <a:rPr lang="en-US" dirty="0">
                <a:solidFill>
                  <a:srgbClr val="CE9178"/>
                </a:solidFill>
                <a:latin typeface="Menlo" panose="020B0609030804020204" pitchFamily="49" charset="0"/>
              </a:rPr>
              <a:t>'https://localhost:8080'</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    </a:t>
            </a:r>
          </a:p>
          <a:p>
            <a:r>
              <a:rPr lang="en-US" dirty="0">
                <a:solidFill>
                  <a:srgbClr val="D4D4D4"/>
                </a:solidFill>
                <a:latin typeface="Menlo" panose="020B0609030804020204" pitchFamily="49" charset="0"/>
              </a:rPr>
              <a:t>    </a:t>
            </a:r>
            <a:r>
              <a:rPr lang="en-US" dirty="0">
                <a:solidFill>
                  <a:srgbClr val="6A9955"/>
                </a:solidFill>
                <a:latin typeface="Menlo" panose="020B0609030804020204" pitchFamily="49" charset="0"/>
              </a:rPr>
              <a:t># set on session object</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    session = </a:t>
            </a:r>
            <a:r>
              <a:rPr lang="en-US" dirty="0" err="1">
                <a:solidFill>
                  <a:srgbClr val="D4D4D4"/>
                </a:solidFill>
                <a:latin typeface="Menlo" panose="020B0609030804020204" pitchFamily="49" charset="0"/>
              </a:rPr>
              <a:t>requests.session</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err="1">
                <a:solidFill>
                  <a:srgbClr val="D4D4D4"/>
                </a:solidFill>
                <a:latin typeface="Menlo" panose="020B0609030804020204" pitchFamily="49" charset="0"/>
              </a:rPr>
              <a:t>session.proxies</a:t>
            </a:r>
            <a:r>
              <a:rPr lang="en-US" dirty="0">
                <a:solidFill>
                  <a:srgbClr val="D4D4D4"/>
                </a:solidFill>
                <a:latin typeface="Menlo" panose="020B0609030804020204" pitchFamily="49" charset="0"/>
              </a:rPr>
              <a:t> = proxy</a:t>
            </a:r>
          </a:p>
          <a:p>
            <a:br>
              <a:rPr lang="en-US" dirty="0">
                <a:solidFill>
                  <a:srgbClr val="D4D4D4"/>
                </a:solidFill>
                <a:latin typeface="Menlo" panose="020B0609030804020204" pitchFamily="49" charset="0"/>
              </a:rPr>
            </a:br>
            <a:r>
              <a:rPr lang="en-US" dirty="0">
                <a:solidFill>
                  <a:srgbClr val="D4D4D4"/>
                </a:solidFill>
                <a:latin typeface="Menlo" panose="020B0609030804020204" pitchFamily="49" charset="0"/>
              </a:rPr>
              <a:t>    </a:t>
            </a:r>
            <a:r>
              <a:rPr lang="en-US" dirty="0">
                <a:solidFill>
                  <a:srgbClr val="6A9955"/>
                </a:solidFill>
                <a:latin typeface="Menlo" panose="020B0609030804020204" pitchFamily="49" charset="0"/>
              </a:rPr>
              <a:t># example using request</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    </a:t>
            </a:r>
            <a:r>
              <a:rPr lang="en-US" dirty="0" err="1">
                <a:solidFill>
                  <a:srgbClr val="D4D4D4"/>
                </a:solidFill>
                <a:latin typeface="Menlo" panose="020B0609030804020204" pitchFamily="49" charset="0"/>
              </a:rPr>
              <a:t>url</a:t>
            </a:r>
            <a:r>
              <a:rPr lang="en-US" dirty="0">
                <a:solidFill>
                  <a:srgbClr val="D4D4D4"/>
                </a:solidFill>
                <a:latin typeface="Menlo" panose="020B0609030804020204" pitchFamily="49" charset="0"/>
              </a:rPr>
              <a:t> = </a:t>
            </a:r>
            <a:r>
              <a:rPr lang="en-US" dirty="0">
                <a:solidFill>
                  <a:srgbClr val="CE9178"/>
                </a:solidFill>
                <a:latin typeface="Menlo" panose="020B0609030804020204" pitchFamily="49" charset="0"/>
              </a:rPr>
              <a:t>'https://</a:t>
            </a:r>
            <a:r>
              <a:rPr lang="en-US" dirty="0" err="1">
                <a:solidFill>
                  <a:srgbClr val="CE9178"/>
                </a:solidFill>
                <a:latin typeface="Menlo" panose="020B0609030804020204" pitchFamily="49" charset="0"/>
              </a:rPr>
              <a:t>www.gooogle.com</a:t>
            </a:r>
            <a:r>
              <a:rPr lang="en-US" dirty="0">
                <a:solidFill>
                  <a:srgbClr val="CE9178"/>
                </a:solidFill>
                <a:latin typeface="Menlo" panose="020B0609030804020204" pitchFamily="49" charset="0"/>
              </a:rPr>
              <a:t>'</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    </a:t>
            </a:r>
            <a:r>
              <a:rPr lang="en-US" dirty="0" err="1">
                <a:solidFill>
                  <a:srgbClr val="D4D4D4"/>
                </a:solidFill>
                <a:latin typeface="Menlo" panose="020B0609030804020204" pitchFamily="49" charset="0"/>
              </a:rPr>
              <a:t>requests.get</a:t>
            </a:r>
            <a:r>
              <a:rPr lang="en-US" dirty="0">
                <a:solidFill>
                  <a:srgbClr val="D4D4D4"/>
                </a:solidFill>
                <a:latin typeface="Menlo" panose="020B0609030804020204" pitchFamily="49" charset="0"/>
              </a:rPr>
              <a:t>(</a:t>
            </a:r>
            <a:r>
              <a:rPr lang="en-US" dirty="0" err="1">
                <a:solidFill>
                  <a:srgbClr val="D4D4D4"/>
                </a:solidFill>
                <a:latin typeface="Menlo" panose="020B0609030804020204" pitchFamily="49" charset="0"/>
              </a:rPr>
              <a:t>url</a:t>
            </a:r>
            <a:r>
              <a:rPr lang="en-US" dirty="0">
                <a:solidFill>
                  <a:srgbClr val="D4D4D4"/>
                </a:solidFill>
                <a:latin typeface="Menlo" panose="020B0609030804020204" pitchFamily="49" charset="0"/>
              </a:rPr>
              <a:t>, </a:t>
            </a:r>
            <a:r>
              <a:rPr lang="en-US" dirty="0">
                <a:solidFill>
                  <a:srgbClr val="9CDCFE"/>
                </a:solidFill>
                <a:latin typeface="Menlo" panose="020B0609030804020204" pitchFamily="49" charset="0"/>
              </a:rPr>
              <a:t>proxies</a:t>
            </a:r>
            <a:r>
              <a:rPr lang="en-US" dirty="0">
                <a:solidFill>
                  <a:srgbClr val="D4D4D4"/>
                </a:solidFill>
                <a:latin typeface="Menlo" panose="020B0609030804020204" pitchFamily="49" charset="0"/>
              </a:rPr>
              <a:t> = proxy, </a:t>
            </a:r>
            <a:r>
              <a:rPr lang="en-US" dirty="0">
                <a:solidFill>
                  <a:srgbClr val="9CDCFE"/>
                </a:solidFill>
                <a:latin typeface="Menlo" panose="020B0609030804020204" pitchFamily="49" charset="0"/>
              </a:rPr>
              <a:t>verify</a:t>
            </a:r>
            <a:r>
              <a:rPr lang="en-US" dirty="0">
                <a:solidFill>
                  <a:srgbClr val="D4D4D4"/>
                </a:solidFill>
                <a:latin typeface="Menlo" panose="020B0609030804020204" pitchFamily="49" charset="0"/>
              </a:rPr>
              <a:t> = </a:t>
            </a:r>
            <a:r>
              <a:rPr lang="en-US" dirty="0">
                <a:solidFill>
                  <a:srgbClr val="CE9178"/>
                </a:solidFill>
                <a:latin typeface="Menlo" panose="020B0609030804020204" pitchFamily="49" charset="0"/>
              </a:rPr>
              <a:t>'</a:t>
            </a:r>
            <a:r>
              <a:rPr lang="en-US" dirty="0" err="1">
                <a:solidFill>
                  <a:srgbClr val="CE9178"/>
                </a:solidFill>
                <a:latin typeface="Menlo" panose="020B0609030804020204" pitchFamily="49" charset="0"/>
              </a:rPr>
              <a:t>path_to_pem_file</a:t>
            </a:r>
            <a:r>
              <a:rPr lang="en-US" dirty="0">
                <a:solidFill>
                  <a:srgbClr val="CE9178"/>
                </a:solidFill>
                <a:latin typeface="Menlo" panose="020B0609030804020204" pitchFamily="49" charset="0"/>
              </a:rPr>
              <a:t>'</a:t>
            </a:r>
            <a:r>
              <a:rPr lang="en-US" dirty="0">
                <a:solidFill>
                  <a:srgbClr val="D4D4D4"/>
                </a:solidFill>
                <a:latin typeface="Menlo" panose="020B0609030804020204" pitchFamily="49" charset="0"/>
              </a:rPr>
              <a:t>)</a:t>
            </a:r>
            <a:endParaRPr lang="en-US"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245780857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80212-17AF-B342-ACE6-B0ECF08A7F64}"/>
              </a:ext>
            </a:extLst>
          </p:cNvPr>
          <p:cNvSpPr>
            <a:spLocks noGrp="1"/>
          </p:cNvSpPr>
          <p:nvPr>
            <p:ph type="title"/>
          </p:nvPr>
        </p:nvSpPr>
        <p:spPr/>
        <p:txBody>
          <a:bodyPr/>
          <a:lstStyle/>
          <a:p>
            <a:r>
              <a:rPr lang="en-US" dirty="0"/>
              <a:t>But Burp doesn’t </a:t>
            </a:r>
            <a:br>
              <a:rPr lang="en-US" dirty="0"/>
            </a:br>
            <a:r>
              <a:rPr lang="en-US" dirty="0"/>
              <a:t>give us a PEM File</a:t>
            </a:r>
          </a:p>
        </p:txBody>
      </p:sp>
      <p:sp>
        <p:nvSpPr>
          <p:cNvPr id="3" name="Content Placeholder 2">
            <a:extLst>
              <a:ext uri="{FF2B5EF4-FFF2-40B4-BE49-F238E27FC236}">
                <a16:creationId xmlns:a16="http://schemas.microsoft.com/office/drawing/2014/main" id="{582AEF4B-9F39-7749-8008-A59B454933B4}"/>
              </a:ext>
            </a:extLst>
          </p:cNvPr>
          <p:cNvSpPr>
            <a:spLocks noGrp="1"/>
          </p:cNvSpPr>
          <p:nvPr>
            <p:ph idx="1"/>
          </p:nvPr>
        </p:nvSpPr>
        <p:spPr/>
        <p:txBody>
          <a:bodyPr/>
          <a:lstStyle/>
          <a:p>
            <a:r>
              <a:rPr lang="en-US" dirty="0"/>
              <a:t> Start Burp</a:t>
            </a:r>
          </a:p>
          <a:p>
            <a:r>
              <a:rPr lang="en-US" dirty="0"/>
              <a:t>Configure browser to use Burp</a:t>
            </a:r>
          </a:p>
          <a:p>
            <a:r>
              <a:rPr lang="en-US" dirty="0"/>
              <a:t>Visit http://burp</a:t>
            </a:r>
          </a:p>
          <a:p>
            <a:r>
              <a:rPr lang="en-US" dirty="0"/>
              <a:t>Download the "CA Certificate" from the top right hand side</a:t>
            </a:r>
          </a:p>
          <a:p>
            <a:r>
              <a:rPr lang="en-US" dirty="0"/>
              <a:t>Open a terminal and navigate to the file you downloaded</a:t>
            </a:r>
          </a:p>
          <a:p>
            <a:r>
              <a:rPr lang="en-US" dirty="0"/>
              <a:t>run the command  </a:t>
            </a:r>
          </a:p>
          <a:p>
            <a:pPr marL="0" indent="0" algn="ctr">
              <a:buNone/>
            </a:pPr>
            <a:r>
              <a:rPr lang="en-US" sz="2800" dirty="0" err="1"/>
              <a:t>openssl</a:t>
            </a:r>
            <a:r>
              <a:rPr lang="en-US" sz="2800" dirty="0"/>
              <a:t> x509 -inform der -in </a:t>
            </a:r>
            <a:r>
              <a:rPr lang="en-US" sz="2800" dirty="0" err="1"/>
              <a:t>cacert.der</a:t>
            </a:r>
            <a:r>
              <a:rPr lang="en-US" sz="2800" dirty="0"/>
              <a:t> -out </a:t>
            </a:r>
            <a:r>
              <a:rPr lang="en-US" sz="2800" dirty="0" err="1"/>
              <a:t>certificate.pem</a:t>
            </a:r>
            <a:endParaRPr lang="en-US" sz="2800" dirty="0"/>
          </a:p>
          <a:p>
            <a:r>
              <a:rPr lang="en-US" dirty="0"/>
              <a:t>This </a:t>
            </a:r>
            <a:r>
              <a:rPr lang="en-US" dirty="0" err="1"/>
              <a:t>pem</a:t>
            </a:r>
            <a:r>
              <a:rPr lang="en-US" dirty="0"/>
              <a:t> file can now be used to validate the cert.</a:t>
            </a:r>
          </a:p>
          <a:p>
            <a:endParaRPr lang="en-US" dirty="0"/>
          </a:p>
        </p:txBody>
      </p:sp>
    </p:spTree>
    <p:extLst>
      <p:ext uri="{BB962C8B-B14F-4D97-AF65-F5344CB8AC3E}">
        <p14:creationId xmlns:p14="http://schemas.microsoft.com/office/powerpoint/2010/main" val="133626111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BE330-16CD-0646-B836-78C6E06164A3}"/>
              </a:ext>
            </a:extLst>
          </p:cNvPr>
          <p:cNvSpPr>
            <a:spLocks noGrp="1"/>
          </p:cNvSpPr>
          <p:nvPr>
            <p:ph type="title"/>
          </p:nvPr>
        </p:nvSpPr>
        <p:spPr/>
        <p:txBody>
          <a:bodyPr/>
          <a:lstStyle/>
          <a:p>
            <a:r>
              <a:rPr lang="en-US" dirty="0"/>
              <a:t>Manipulating Headers</a:t>
            </a:r>
          </a:p>
        </p:txBody>
      </p:sp>
      <p:sp>
        <p:nvSpPr>
          <p:cNvPr id="3" name="Content Placeholder 2">
            <a:extLst>
              <a:ext uri="{FF2B5EF4-FFF2-40B4-BE49-F238E27FC236}">
                <a16:creationId xmlns:a16="http://schemas.microsoft.com/office/drawing/2014/main" id="{5DA296DD-8D0D-2642-910A-FDB33E6B7E5E}"/>
              </a:ext>
            </a:extLst>
          </p:cNvPr>
          <p:cNvSpPr>
            <a:spLocks noGrp="1"/>
          </p:cNvSpPr>
          <p:nvPr>
            <p:ph idx="1"/>
          </p:nvPr>
        </p:nvSpPr>
        <p:spPr>
          <a:xfrm>
            <a:off x="685800" y="2194560"/>
            <a:ext cx="6953250" cy="4024125"/>
          </a:xfrm>
        </p:spPr>
        <p:txBody>
          <a:bodyPr>
            <a:normAutofit lnSpcReduction="10000"/>
          </a:bodyPr>
          <a:lstStyle/>
          <a:p>
            <a:r>
              <a:rPr lang="en-US" dirty="0"/>
              <a:t>Default header is</a:t>
            </a:r>
          </a:p>
          <a:p>
            <a:pPr marL="0" indent="0" algn="ctr">
              <a:buNone/>
            </a:pPr>
            <a:r>
              <a:rPr lang="en-US" sz="2800" dirty="0"/>
              <a:t>python-requests/2.20.1</a:t>
            </a:r>
          </a:p>
          <a:p>
            <a:pPr lvl="1"/>
            <a:endParaRPr lang="en-US" dirty="0"/>
          </a:p>
          <a:p>
            <a:pPr lvl="1"/>
            <a:endParaRPr lang="en-US" dirty="0"/>
          </a:p>
          <a:p>
            <a:r>
              <a:rPr lang="en-US" dirty="0"/>
              <a:t>Why would we need to change headers</a:t>
            </a:r>
          </a:p>
          <a:p>
            <a:pPr lvl="1"/>
            <a:r>
              <a:rPr lang="en-US" dirty="0"/>
              <a:t>Insert API token</a:t>
            </a:r>
          </a:p>
          <a:p>
            <a:pPr lvl="1"/>
            <a:r>
              <a:rPr lang="en-US" dirty="0"/>
              <a:t>Hijack a session from a browser</a:t>
            </a:r>
          </a:p>
          <a:p>
            <a:pPr lvl="1"/>
            <a:r>
              <a:rPr lang="en-US" dirty="0"/>
              <a:t>Modify the user agent string to get by bot defenses</a:t>
            </a:r>
          </a:p>
          <a:p>
            <a:pPr lvl="1"/>
            <a:endParaRPr lang="en-US" dirty="0"/>
          </a:p>
          <a:p>
            <a:r>
              <a:rPr lang="en-US" dirty="0"/>
              <a:t>https://</a:t>
            </a:r>
            <a:r>
              <a:rPr lang="en-US" dirty="0" err="1"/>
              <a:t>developers.whatismybrowser.com</a:t>
            </a:r>
            <a:r>
              <a:rPr lang="en-US" dirty="0"/>
              <a:t>/</a:t>
            </a:r>
            <a:r>
              <a:rPr lang="en-US" dirty="0" err="1"/>
              <a:t>useragents</a:t>
            </a:r>
            <a:r>
              <a:rPr lang="en-US" dirty="0"/>
              <a:t>/explore/</a:t>
            </a:r>
          </a:p>
          <a:p>
            <a:endParaRPr lang="en-US" dirty="0"/>
          </a:p>
          <a:p>
            <a:pPr lvl="1"/>
            <a:endParaRPr lang="en-US" dirty="0"/>
          </a:p>
        </p:txBody>
      </p:sp>
      <p:pic>
        <p:nvPicPr>
          <p:cNvPr id="4" name="Picture 3">
            <a:extLst>
              <a:ext uri="{FF2B5EF4-FFF2-40B4-BE49-F238E27FC236}">
                <a16:creationId xmlns:a16="http://schemas.microsoft.com/office/drawing/2014/main" id="{61258DC8-407E-164A-B057-1A7BAC684AEE}"/>
              </a:ext>
            </a:extLst>
          </p:cNvPr>
          <p:cNvPicPr>
            <a:picLocks noChangeAspect="1"/>
          </p:cNvPicPr>
          <p:nvPr/>
        </p:nvPicPr>
        <p:blipFill>
          <a:blip r:embed="rId3"/>
          <a:stretch>
            <a:fillRect/>
          </a:stretch>
        </p:blipFill>
        <p:spPr>
          <a:xfrm>
            <a:off x="7886700" y="1926972"/>
            <a:ext cx="3848100" cy="4559300"/>
          </a:xfrm>
          <a:prstGeom prst="rect">
            <a:avLst/>
          </a:prstGeom>
        </p:spPr>
      </p:pic>
    </p:spTree>
    <p:extLst>
      <p:ext uri="{BB962C8B-B14F-4D97-AF65-F5344CB8AC3E}">
        <p14:creationId xmlns:p14="http://schemas.microsoft.com/office/powerpoint/2010/main" val="3812385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C2E72-C902-0244-95AC-B478DAFBEA1F}"/>
              </a:ext>
            </a:extLst>
          </p:cNvPr>
          <p:cNvSpPr>
            <a:spLocks noGrp="1"/>
          </p:cNvSpPr>
          <p:nvPr>
            <p:ph type="title"/>
          </p:nvPr>
        </p:nvSpPr>
        <p:spPr/>
        <p:txBody>
          <a:bodyPr/>
          <a:lstStyle/>
          <a:p>
            <a:r>
              <a:rPr lang="en-US" dirty="0"/>
              <a:t>Naming Conventions 2</a:t>
            </a:r>
            <a:br>
              <a:rPr lang="en-US" dirty="0"/>
            </a:br>
            <a:r>
              <a:rPr lang="en-US" dirty="0"/>
              <a:t> (per Python Documentation)</a:t>
            </a:r>
          </a:p>
        </p:txBody>
      </p:sp>
      <p:sp>
        <p:nvSpPr>
          <p:cNvPr id="3" name="Content Placeholder 2">
            <a:extLst>
              <a:ext uri="{FF2B5EF4-FFF2-40B4-BE49-F238E27FC236}">
                <a16:creationId xmlns:a16="http://schemas.microsoft.com/office/drawing/2014/main" id="{9544D054-664E-DE4A-AFF9-961E8FE2D88B}"/>
              </a:ext>
            </a:extLst>
          </p:cNvPr>
          <p:cNvSpPr>
            <a:spLocks noGrp="1"/>
          </p:cNvSpPr>
          <p:nvPr>
            <p:ph idx="1"/>
          </p:nvPr>
        </p:nvSpPr>
        <p:spPr/>
        <p:txBody>
          <a:bodyPr/>
          <a:lstStyle/>
          <a:p>
            <a:r>
              <a:rPr lang="en-US" dirty="0"/>
              <a:t>Packages</a:t>
            </a:r>
          </a:p>
          <a:p>
            <a:pPr lvl="1"/>
            <a:r>
              <a:rPr lang="en-US" dirty="0"/>
              <a:t>Package names should be all lower case</a:t>
            </a:r>
          </a:p>
          <a:p>
            <a:pPr lvl="1"/>
            <a:r>
              <a:rPr lang="en-US" dirty="0"/>
              <a:t>When multiple words are needed, an underscore should separate them</a:t>
            </a:r>
          </a:p>
          <a:p>
            <a:pPr lvl="1"/>
            <a:r>
              <a:rPr lang="en-US" dirty="0"/>
              <a:t>It is usually preferable to stick to 1 word names</a:t>
            </a:r>
          </a:p>
          <a:p>
            <a:endParaRPr lang="en-US" dirty="0"/>
          </a:p>
          <a:p>
            <a:r>
              <a:rPr lang="en-US" dirty="0"/>
              <a:t>Modules</a:t>
            </a:r>
          </a:p>
          <a:p>
            <a:pPr lvl="1"/>
            <a:r>
              <a:rPr lang="en-US" dirty="0"/>
              <a:t>Module names should be all lower case</a:t>
            </a:r>
          </a:p>
          <a:p>
            <a:pPr lvl="1"/>
            <a:r>
              <a:rPr lang="en-US" dirty="0"/>
              <a:t>When multiple words are needed, an underscore should separate them</a:t>
            </a:r>
          </a:p>
          <a:p>
            <a:pPr lvl="1"/>
            <a:r>
              <a:rPr lang="en-US" dirty="0"/>
              <a:t>It is usually preferable to stick to 1 word names</a:t>
            </a:r>
          </a:p>
          <a:p>
            <a:endParaRPr lang="en-US" dirty="0"/>
          </a:p>
        </p:txBody>
      </p:sp>
    </p:spTree>
    <p:extLst>
      <p:ext uri="{BB962C8B-B14F-4D97-AF65-F5344CB8AC3E}">
        <p14:creationId xmlns:p14="http://schemas.microsoft.com/office/powerpoint/2010/main" val="38120756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62496-DCAD-4E44-85C5-F77E79958B63}"/>
              </a:ext>
            </a:extLst>
          </p:cNvPr>
          <p:cNvSpPr>
            <a:spLocks noGrp="1"/>
          </p:cNvSpPr>
          <p:nvPr>
            <p:ph type="title"/>
          </p:nvPr>
        </p:nvSpPr>
        <p:spPr/>
        <p:txBody>
          <a:bodyPr/>
          <a:lstStyle/>
          <a:p>
            <a:r>
              <a:rPr lang="en-US" dirty="0"/>
              <a:t>Changing user agent</a:t>
            </a:r>
            <a:br>
              <a:rPr lang="en-US" dirty="0"/>
            </a:br>
            <a:r>
              <a:rPr lang="en-US" dirty="0"/>
              <a:t>To solve </a:t>
            </a:r>
            <a:r>
              <a:rPr lang="en-US" dirty="0" err="1"/>
              <a:t>precon</a:t>
            </a:r>
            <a:r>
              <a:rPr lang="en-US" dirty="0"/>
              <a:t> #1</a:t>
            </a:r>
          </a:p>
        </p:txBody>
      </p:sp>
      <p:sp>
        <p:nvSpPr>
          <p:cNvPr id="4" name="Rectangle 3">
            <a:extLst>
              <a:ext uri="{FF2B5EF4-FFF2-40B4-BE49-F238E27FC236}">
                <a16:creationId xmlns:a16="http://schemas.microsoft.com/office/drawing/2014/main" id="{655138A3-C44C-794B-B87D-263DC15934AB}"/>
              </a:ext>
            </a:extLst>
          </p:cNvPr>
          <p:cNvSpPr/>
          <p:nvPr/>
        </p:nvSpPr>
        <p:spPr>
          <a:xfrm>
            <a:off x="228600" y="2400308"/>
            <a:ext cx="11277600" cy="3693319"/>
          </a:xfrm>
          <a:prstGeom prst="rect">
            <a:avLst/>
          </a:prstGeom>
        </p:spPr>
        <p:txBody>
          <a:bodyPr wrap="square">
            <a:spAutoFit/>
          </a:bodyPr>
          <a:lstStyle/>
          <a:p>
            <a:r>
              <a:rPr lang="en-US" dirty="0">
                <a:solidFill>
                  <a:srgbClr val="D4D4D4"/>
                </a:solidFill>
                <a:latin typeface="Menlo" panose="020B0609030804020204" pitchFamily="49" charset="0"/>
              </a:rPr>
              <a:t>    </a:t>
            </a:r>
            <a:r>
              <a:rPr lang="en-US" dirty="0">
                <a:solidFill>
                  <a:srgbClr val="C586C0"/>
                </a:solidFill>
                <a:latin typeface="Menlo" panose="020B0609030804020204" pitchFamily="49" charset="0"/>
              </a:rPr>
              <a:t>import</a:t>
            </a:r>
            <a:r>
              <a:rPr lang="en-US" dirty="0">
                <a:solidFill>
                  <a:srgbClr val="D4D4D4"/>
                </a:solidFill>
                <a:latin typeface="Menlo" panose="020B0609030804020204" pitchFamily="49" charset="0"/>
              </a:rPr>
              <a:t> requests</a:t>
            </a:r>
          </a:p>
          <a:p>
            <a:r>
              <a:rPr lang="en-US" dirty="0">
                <a:solidFill>
                  <a:srgbClr val="D4D4D4"/>
                </a:solidFill>
                <a:latin typeface="Menlo" panose="020B0609030804020204" pitchFamily="49" charset="0"/>
              </a:rPr>
              <a:t>    </a:t>
            </a:r>
          </a:p>
          <a:p>
            <a:r>
              <a:rPr lang="en-US" dirty="0">
                <a:solidFill>
                  <a:srgbClr val="D4D4D4"/>
                </a:solidFill>
                <a:latin typeface="Menlo" panose="020B0609030804020204" pitchFamily="49" charset="0"/>
              </a:rPr>
              <a:t>    </a:t>
            </a:r>
            <a:r>
              <a:rPr lang="en-US" dirty="0" err="1">
                <a:solidFill>
                  <a:srgbClr val="D4D4D4"/>
                </a:solidFill>
                <a:latin typeface="Menlo" panose="020B0609030804020204" pitchFamily="49" charset="0"/>
              </a:rPr>
              <a:t>url</a:t>
            </a:r>
            <a:r>
              <a:rPr lang="en-US" dirty="0">
                <a:solidFill>
                  <a:srgbClr val="D4D4D4"/>
                </a:solidFill>
                <a:latin typeface="Menlo" panose="020B0609030804020204" pitchFamily="49" charset="0"/>
              </a:rPr>
              <a:t> = </a:t>
            </a:r>
            <a:r>
              <a:rPr lang="en-US" dirty="0">
                <a:solidFill>
                  <a:srgbClr val="CE9178"/>
                </a:solidFill>
                <a:latin typeface="Menlo" panose="020B0609030804020204" pitchFamily="49" charset="0"/>
              </a:rPr>
              <a:t>'https://</a:t>
            </a:r>
            <a:r>
              <a:rPr lang="en-US" dirty="0" err="1">
                <a:solidFill>
                  <a:srgbClr val="CE9178"/>
                </a:solidFill>
                <a:latin typeface="Menlo" panose="020B0609030804020204" pitchFamily="49" charset="0"/>
              </a:rPr>
              <a:t>precon.hackerschallenge.org</a:t>
            </a:r>
            <a:r>
              <a:rPr lang="en-US" dirty="0">
                <a:solidFill>
                  <a:srgbClr val="CE9178"/>
                </a:solidFill>
                <a:latin typeface="Menlo" panose="020B0609030804020204" pitchFamily="49" charset="0"/>
              </a:rPr>
              <a:t>/p1-z/'</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    header = {</a:t>
            </a:r>
            <a:r>
              <a:rPr lang="en-US" dirty="0">
                <a:solidFill>
                  <a:srgbClr val="CE9178"/>
                </a:solidFill>
                <a:latin typeface="Menlo" panose="020B0609030804020204" pitchFamily="49" charset="0"/>
              </a:rPr>
              <a:t>'User-Agent'</a:t>
            </a:r>
            <a:r>
              <a:rPr lang="en-US" dirty="0">
                <a:solidFill>
                  <a:srgbClr val="D4D4D4"/>
                </a:solidFill>
                <a:latin typeface="Menlo" panose="020B0609030804020204" pitchFamily="49" charset="0"/>
              </a:rPr>
              <a:t>: </a:t>
            </a:r>
            <a:r>
              <a:rPr lang="en-US" dirty="0">
                <a:solidFill>
                  <a:srgbClr val="CE9178"/>
                </a:solidFill>
                <a:latin typeface="Menlo" panose="020B0609030804020204" pitchFamily="49" charset="0"/>
              </a:rPr>
              <a:t>'SAINTCON'</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p>
          <a:p>
            <a:r>
              <a:rPr lang="en-US" dirty="0">
                <a:solidFill>
                  <a:srgbClr val="D4D4D4"/>
                </a:solidFill>
                <a:latin typeface="Menlo" panose="020B0609030804020204" pitchFamily="49" charset="0"/>
              </a:rPr>
              <a:t>    result = </a:t>
            </a:r>
            <a:r>
              <a:rPr lang="en-US" dirty="0" err="1">
                <a:solidFill>
                  <a:srgbClr val="D4D4D4"/>
                </a:solidFill>
                <a:latin typeface="Menlo" panose="020B0609030804020204" pitchFamily="49" charset="0"/>
              </a:rPr>
              <a:t>requests.get</a:t>
            </a:r>
            <a:r>
              <a:rPr lang="en-US" dirty="0">
                <a:solidFill>
                  <a:srgbClr val="D4D4D4"/>
                </a:solidFill>
                <a:latin typeface="Menlo" panose="020B0609030804020204" pitchFamily="49" charset="0"/>
              </a:rPr>
              <a:t>(</a:t>
            </a:r>
            <a:r>
              <a:rPr lang="en-US" dirty="0" err="1">
                <a:solidFill>
                  <a:srgbClr val="D4D4D4"/>
                </a:solidFill>
                <a:latin typeface="Menlo" panose="020B0609030804020204" pitchFamily="49" charset="0"/>
              </a:rPr>
              <a:t>url</a:t>
            </a:r>
            <a:r>
              <a:rPr lang="en-US" dirty="0">
                <a:solidFill>
                  <a:srgbClr val="D4D4D4"/>
                </a:solidFill>
                <a:latin typeface="Menlo" panose="020B0609030804020204" pitchFamily="49" charset="0"/>
              </a:rPr>
              <a:t>, </a:t>
            </a:r>
            <a:r>
              <a:rPr lang="en-US" dirty="0">
                <a:solidFill>
                  <a:srgbClr val="9CDCFE"/>
                </a:solidFill>
                <a:latin typeface="Menlo" panose="020B0609030804020204" pitchFamily="49" charset="0"/>
              </a:rPr>
              <a:t>headers</a:t>
            </a:r>
            <a:r>
              <a:rPr lang="en-US" dirty="0">
                <a:solidFill>
                  <a:srgbClr val="D4D4D4"/>
                </a:solidFill>
                <a:latin typeface="Menlo" panose="020B0609030804020204" pitchFamily="49" charset="0"/>
              </a:rPr>
              <a:t> = header)</a:t>
            </a:r>
          </a:p>
          <a:p>
            <a:r>
              <a:rPr lang="en-US" dirty="0">
                <a:solidFill>
                  <a:srgbClr val="D4D4D4"/>
                </a:solidFill>
                <a:latin typeface="Menlo" panose="020B0609030804020204" pitchFamily="49" charset="0"/>
              </a:rPr>
              <a:t>    </a:t>
            </a:r>
            <a:r>
              <a:rPr lang="en-US" dirty="0">
                <a:solidFill>
                  <a:srgbClr val="DCDCAA"/>
                </a:solidFill>
                <a:latin typeface="Menlo" panose="020B0609030804020204" pitchFamily="49" charset="0"/>
              </a:rPr>
              <a:t>print</a:t>
            </a:r>
            <a:r>
              <a:rPr lang="en-US" dirty="0">
                <a:solidFill>
                  <a:srgbClr val="D4D4D4"/>
                </a:solidFill>
                <a:latin typeface="Menlo" panose="020B0609030804020204" pitchFamily="49" charset="0"/>
              </a:rPr>
              <a:t>(</a:t>
            </a:r>
            <a:r>
              <a:rPr lang="en-US" dirty="0" err="1">
                <a:solidFill>
                  <a:srgbClr val="D4D4D4"/>
                </a:solidFill>
                <a:latin typeface="Menlo" panose="020B0609030804020204" pitchFamily="49" charset="0"/>
              </a:rPr>
              <a:t>result.content</a:t>
            </a:r>
            <a:r>
              <a:rPr lang="en-US" dirty="0">
                <a:solidFill>
                  <a:srgbClr val="D4D4D4"/>
                </a:solidFill>
                <a:latin typeface="Menlo" panose="020B0609030804020204" pitchFamily="49" charset="0"/>
              </a:rPr>
              <a:t>[</a:t>
            </a:r>
            <a:r>
              <a:rPr lang="en-US" dirty="0">
                <a:solidFill>
                  <a:srgbClr val="B5CEA8"/>
                </a:solidFill>
                <a:latin typeface="Menlo" panose="020B0609030804020204" pitchFamily="49" charset="0"/>
              </a:rPr>
              <a:t>802</a:t>
            </a:r>
            <a:r>
              <a:rPr lang="en-US" dirty="0">
                <a:solidFill>
                  <a:srgbClr val="D4D4D4"/>
                </a:solidFill>
                <a:latin typeface="Menlo" panose="020B0609030804020204" pitchFamily="49" charset="0"/>
              </a:rPr>
              <a:t>:</a:t>
            </a:r>
            <a:r>
              <a:rPr lang="en-US" dirty="0">
                <a:solidFill>
                  <a:srgbClr val="B5CEA8"/>
                </a:solidFill>
                <a:latin typeface="Menlo" panose="020B0609030804020204" pitchFamily="49" charset="0"/>
              </a:rPr>
              <a:t>1042</a:t>
            </a:r>
            <a:r>
              <a:rPr lang="en-US" dirty="0">
                <a:solidFill>
                  <a:srgbClr val="D4D4D4"/>
                </a:solidFill>
                <a:latin typeface="Menlo" panose="020B0609030804020204" pitchFamily="49" charset="0"/>
              </a:rPr>
              <a:t>])</a:t>
            </a:r>
          </a:p>
          <a:p>
            <a:br>
              <a:rPr lang="en-US" dirty="0">
                <a:solidFill>
                  <a:srgbClr val="D4D4D4"/>
                </a:solidFill>
                <a:latin typeface="Menlo" panose="020B0609030804020204" pitchFamily="49" charset="0"/>
              </a:rPr>
            </a:br>
            <a:r>
              <a:rPr lang="en-US" dirty="0">
                <a:solidFill>
                  <a:srgbClr val="D4D4D4"/>
                </a:solidFill>
                <a:latin typeface="Menlo" panose="020B0609030804020204" pitchFamily="49" charset="0"/>
              </a:rPr>
              <a:t>    </a:t>
            </a:r>
            <a:r>
              <a:rPr lang="en-US" dirty="0">
                <a:solidFill>
                  <a:srgbClr val="6A9955"/>
                </a:solidFill>
                <a:latin typeface="Menlo" panose="020B0609030804020204" pitchFamily="49" charset="0"/>
              </a:rPr>
              <a:t># the results from this query.</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    </a:t>
            </a:r>
            <a:r>
              <a:rPr lang="en-US" dirty="0">
                <a:solidFill>
                  <a:srgbClr val="6A9955"/>
                </a:solidFill>
                <a:latin typeface="Menlo" panose="020B0609030804020204" pitchFamily="49" charset="0"/>
              </a:rPr>
              <a:t># SOLVED</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    </a:t>
            </a:r>
            <a:r>
              <a:rPr lang="en-US" dirty="0">
                <a:solidFill>
                  <a:srgbClr val="6A9955"/>
                </a:solidFill>
                <a:latin typeface="Menlo" panose="020B0609030804020204" pitchFamily="49" charset="0"/>
              </a:rPr>
              <a:t># &lt;p&gt;Slack &lt;</a:t>
            </a:r>
            <a:r>
              <a:rPr lang="en-US" dirty="0" err="1">
                <a:solidFill>
                  <a:srgbClr val="6A9955"/>
                </a:solidFill>
                <a:latin typeface="Menlo" panose="020B0609030804020204" pitchFamily="49" charset="0"/>
              </a:rPr>
              <a:t>em</a:t>
            </a:r>
            <a:r>
              <a:rPr lang="en-US" dirty="0">
                <a:solidFill>
                  <a:srgbClr val="6A9955"/>
                </a:solidFill>
                <a:latin typeface="Menlo" panose="020B0609030804020204" pitchFamily="49" charset="0"/>
              </a:rPr>
              <a:t>&gt;@</a:t>
            </a:r>
            <a:r>
              <a:rPr lang="en-US" dirty="0" err="1">
                <a:solidFill>
                  <a:srgbClr val="6A9955"/>
                </a:solidFill>
                <a:latin typeface="Menlo" panose="020B0609030804020204" pitchFamily="49" charset="0"/>
              </a:rPr>
              <a:t>PreCON</a:t>
            </a:r>
            <a:r>
              <a:rPr lang="en-US" dirty="0">
                <a:solidFill>
                  <a:srgbClr val="6A9955"/>
                </a:solidFill>
                <a:latin typeface="Menlo" panose="020B0609030804020204" pitchFamily="49" charset="0"/>
              </a:rPr>
              <a:t> Hackers Challenge&lt;/</a:t>
            </a:r>
            <a:r>
              <a:rPr lang="en-US" dirty="0" err="1">
                <a:solidFill>
                  <a:srgbClr val="6A9955"/>
                </a:solidFill>
                <a:latin typeface="Menlo" panose="020B0609030804020204" pitchFamily="49" charset="0"/>
              </a:rPr>
              <a:t>em</a:t>
            </a:r>
            <a:r>
              <a:rPr lang="en-US" dirty="0">
                <a:solidFill>
                  <a:srgbClr val="6A9955"/>
                </a:solidFill>
                <a:latin typeface="Menlo" panose="020B0609030804020204" pitchFamily="49" charset="0"/>
              </a:rPr>
              <a:t>&gt; &lt;a </a:t>
            </a:r>
            <a:r>
              <a:rPr lang="en-US" dirty="0" err="1">
                <a:solidFill>
                  <a:srgbClr val="6A9955"/>
                </a:solidFill>
                <a:latin typeface="Menlo" panose="020B0609030804020204" pitchFamily="49" charset="0"/>
              </a:rPr>
              <a:t>href</a:t>
            </a:r>
            <a:r>
              <a:rPr lang="en-US" dirty="0">
                <a:solidFill>
                  <a:srgbClr val="6A9955"/>
                </a:solidFill>
                <a:latin typeface="Menlo" panose="020B0609030804020204" pitchFamily="49" charset="0"/>
              </a:rPr>
              <a:t>=slack://</a:t>
            </a:r>
            <a:r>
              <a:rPr lang="en-US" dirty="0" err="1">
                <a:solidFill>
                  <a:srgbClr val="6A9955"/>
                </a:solidFill>
                <a:latin typeface="Menlo" panose="020B0609030804020204" pitchFamily="49" charset="0"/>
              </a:rPr>
              <a:t>user?team</a:t>
            </a:r>
            <a:r>
              <a:rPr lang="en-US" dirty="0">
                <a:solidFill>
                  <a:srgbClr val="6A9955"/>
                </a:solidFill>
                <a:latin typeface="Menlo" panose="020B0609030804020204" pitchFamily="49" charset="0"/>
              </a:rPr>
              <a:t>=T7AH2BQJE&amp;id=UNM0ZMSSF&gt;here&lt;/a&gt; or &lt;a </a:t>
            </a:r>
            <a:r>
              <a:rPr lang="en-US" dirty="0" err="1">
                <a:solidFill>
                  <a:srgbClr val="6A9955"/>
                </a:solidFill>
                <a:latin typeface="Menlo" panose="020B0609030804020204" pitchFamily="49" charset="0"/>
              </a:rPr>
              <a:t>href</a:t>
            </a:r>
            <a:r>
              <a:rPr lang="en-US" dirty="0">
                <a:solidFill>
                  <a:srgbClr val="6A9955"/>
                </a:solidFill>
                <a:latin typeface="Menlo" panose="020B0609030804020204" pitchFamily="49" charset="0"/>
              </a:rPr>
              <a:t>=https://</a:t>
            </a:r>
            <a:r>
              <a:rPr lang="en-US" dirty="0" err="1">
                <a:solidFill>
                  <a:srgbClr val="6A9955"/>
                </a:solidFill>
                <a:latin typeface="Menlo" panose="020B0609030804020204" pitchFamily="49" charset="0"/>
              </a:rPr>
              <a:t>app.slack.com</a:t>
            </a:r>
            <a:r>
              <a:rPr lang="en-US" dirty="0">
                <a:solidFill>
                  <a:srgbClr val="6A9955"/>
                </a:solidFill>
                <a:latin typeface="Menlo" panose="020B0609030804020204" pitchFamily="49" charset="0"/>
              </a:rPr>
              <a:t>/client/T7AH2BQJE/DNKMR9B5Y/</a:t>
            </a:r>
            <a:r>
              <a:rPr lang="en-US" dirty="0" err="1">
                <a:solidFill>
                  <a:srgbClr val="6A9955"/>
                </a:solidFill>
                <a:latin typeface="Menlo" panose="020B0609030804020204" pitchFamily="49" charset="0"/>
              </a:rPr>
              <a:t>user_profile</a:t>
            </a:r>
            <a:r>
              <a:rPr lang="en-US" dirty="0">
                <a:solidFill>
                  <a:srgbClr val="6A9955"/>
                </a:solidFill>
                <a:latin typeface="Menlo" panose="020B0609030804020204" pitchFamily="49" charset="0"/>
              </a:rPr>
              <a:t>/UNM0ZMSSF&gt;here&lt;/a&gt;, with the keyword: &lt;pre&gt;#########&lt;/pre&gt;</a:t>
            </a:r>
            <a:endParaRPr lang="en-US"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156029781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9A22DDE2-FB2D-421B-B377-F9AD495CE9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useBgFill="1">
        <p:nvSpPr>
          <p:cNvPr id="21" name="Rectangle 20">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3144CE2B-CB5D-754C-AC69-34A010758DE7}"/>
              </a:ext>
            </a:extLst>
          </p:cNvPr>
          <p:cNvSpPr>
            <a:spLocks noGrp="1"/>
          </p:cNvSpPr>
          <p:nvPr>
            <p:ph type="title"/>
          </p:nvPr>
        </p:nvSpPr>
        <p:spPr>
          <a:xfrm>
            <a:off x="683609" y="764372"/>
            <a:ext cx="3173688" cy="5216013"/>
          </a:xfrm>
        </p:spPr>
        <p:txBody>
          <a:bodyPr vert="horz" lIns="91440" tIns="45720" rIns="91440" bIns="45720" rtlCol="0" anchor="ctr">
            <a:normAutofit/>
          </a:bodyPr>
          <a:lstStyle/>
          <a:p>
            <a:pPr algn="r"/>
            <a:r>
              <a:rPr lang="en-US" sz="4000" dirty="0" err="1"/>
              <a:t>fini</a:t>
            </a:r>
            <a:endParaRPr lang="en-US" sz="4000" kern="1200" cap="all" baseline="0" dirty="0">
              <a:solidFill>
                <a:schemeClr val="tx1"/>
              </a:solidFill>
              <a:latin typeface="+mj-lt"/>
              <a:ea typeface="+mj-ea"/>
              <a:cs typeface="+mj-cs"/>
            </a:endParaRPr>
          </a:p>
        </p:txBody>
      </p:sp>
      <p:cxnSp>
        <p:nvCxnSpPr>
          <p:cNvPr id="23" name="Straight Connector 22">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218F3B8B-7B20-D44D-BB4E-C0FDA6C1D84D}"/>
              </a:ext>
            </a:extLst>
          </p:cNvPr>
          <p:cNvSpPr>
            <a:spLocks noGrp="1"/>
          </p:cNvSpPr>
          <p:nvPr>
            <p:ph type="body" sz="half" idx="2"/>
          </p:nvPr>
        </p:nvSpPr>
        <p:spPr>
          <a:xfrm>
            <a:off x="4370138" y="764372"/>
            <a:ext cx="7086600" cy="5216013"/>
          </a:xfrm>
        </p:spPr>
        <p:txBody>
          <a:bodyPr vert="horz" lIns="91440" tIns="45720" rIns="91440" bIns="45720" rtlCol="0" anchor="ctr">
            <a:normAutofit/>
          </a:bodyPr>
          <a:lstStyle/>
          <a:p>
            <a:r>
              <a:rPr lang="en-US" sz="4000" kern="1200" dirty="0">
                <a:solidFill>
                  <a:schemeClr val="tx1"/>
                </a:solidFill>
                <a:latin typeface="+mj-lt"/>
                <a:ea typeface="+mn-ea"/>
                <a:cs typeface="+mn-cs"/>
              </a:rPr>
              <a:t>Next Steps…</a:t>
            </a:r>
          </a:p>
        </p:txBody>
      </p:sp>
    </p:spTree>
    <p:extLst>
      <p:ext uri="{BB962C8B-B14F-4D97-AF65-F5344CB8AC3E}">
        <p14:creationId xmlns:p14="http://schemas.microsoft.com/office/powerpoint/2010/main" val="41027996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15683-9103-094C-8D18-9D3901636196}"/>
              </a:ext>
            </a:extLst>
          </p:cNvPr>
          <p:cNvSpPr>
            <a:spLocks noGrp="1"/>
          </p:cNvSpPr>
          <p:nvPr>
            <p:ph type="title"/>
          </p:nvPr>
        </p:nvSpPr>
        <p:spPr/>
        <p:txBody>
          <a:bodyPr/>
          <a:lstStyle/>
          <a:p>
            <a:r>
              <a:rPr lang="en-US" dirty="0"/>
              <a:t>The world awaits</a:t>
            </a:r>
          </a:p>
        </p:txBody>
      </p:sp>
      <p:sp>
        <p:nvSpPr>
          <p:cNvPr id="3" name="Content Placeholder 2">
            <a:extLst>
              <a:ext uri="{FF2B5EF4-FFF2-40B4-BE49-F238E27FC236}">
                <a16:creationId xmlns:a16="http://schemas.microsoft.com/office/drawing/2014/main" id="{CA9AD119-6B61-6343-B5E6-6EE4F0ABD0E2}"/>
              </a:ext>
            </a:extLst>
          </p:cNvPr>
          <p:cNvSpPr>
            <a:spLocks noGrp="1"/>
          </p:cNvSpPr>
          <p:nvPr>
            <p:ph idx="1"/>
          </p:nvPr>
        </p:nvSpPr>
        <p:spPr/>
        <p:txBody>
          <a:bodyPr/>
          <a:lstStyle/>
          <a:p>
            <a:pPr marL="0" indent="0">
              <a:buNone/>
            </a:pPr>
            <a:r>
              <a:rPr lang="en-US" dirty="0"/>
              <a:t>Trying to accomplish learning Python in a day is a lofty goal.   Thanks for taking this journey with me.</a:t>
            </a:r>
          </a:p>
          <a:p>
            <a:pPr marL="0" indent="0">
              <a:buNone/>
            </a:pPr>
            <a:endParaRPr lang="en-US" dirty="0"/>
          </a:p>
          <a:p>
            <a:pPr marL="0" indent="0">
              <a:buNone/>
            </a:pPr>
            <a:r>
              <a:rPr lang="en-US" dirty="0"/>
              <a:t>I hope that this crash course will serve as a reference and template to help you with your Python journey.</a:t>
            </a:r>
          </a:p>
          <a:p>
            <a:pPr marL="0" indent="0">
              <a:buNone/>
            </a:pPr>
            <a:endParaRPr lang="en-US" dirty="0"/>
          </a:p>
          <a:p>
            <a:pPr marL="0" indent="0">
              <a:buNone/>
            </a:pPr>
            <a:r>
              <a:rPr lang="en-US" dirty="0"/>
              <a:t>Things that we haven’t looked at that would be good for future </a:t>
            </a:r>
            <a:r>
              <a:rPr lang="en-US" dirty="0" err="1"/>
              <a:t>inverstigation</a:t>
            </a:r>
            <a:r>
              <a:rPr lang="en-US" dirty="0"/>
              <a:t> (or a Day 2 at </a:t>
            </a:r>
            <a:r>
              <a:rPr lang="en-US" dirty="0" err="1"/>
              <a:t>Sainitcon</a:t>
            </a:r>
            <a:r>
              <a:rPr lang="en-US" dirty="0"/>
              <a:t> 2019) include:</a:t>
            </a:r>
          </a:p>
          <a:p>
            <a:pPr marL="0" indent="0">
              <a:buNone/>
            </a:pPr>
            <a:endParaRPr lang="en-US" dirty="0"/>
          </a:p>
          <a:p>
            <a:pPr marL="0" indent="0">
              <a:buNone/>
            </a:pPr>
            <a:endParaRPr lang="en-US" dirty="0"/>
          </a:p>
        </p:txBody>
      </p:sp>
      <p:graphicFrame>
        <p:nvGraphicFramePr>
          <p:cNvPr id="4" name="Table 3">
            <a:extLst>
              <a:ext uri="{FF2B5EF4-FFF2-40B4-BE49-F238E27FC236}">
                <a16:creationId xmlns:a16="http://schemas.microsoft.com/office/drawing/2014/main" id="{33528B1D-9AC8-B348-87BD-4307C63AE52B}"/>
              </a:ext>
            </a:extLst>
          </p:cNvPr>
          <p:cNvGraphicFramePr>
            <a:graphicFrameLocks noGrp="1"/>
          </p:cNvGraphicFramePr>
          <p:nvPr>
            <p:extLst>
              <p:ext uri="{D42A27DB-BD31-4B8C-83A1-F6EECF244321}">
                <p14:modId xmlns:p14="http://schemas.microsoft.com/office/powerpoint/2010/main" val="2047552006"/>
              </p:ext>
            </p:extLst>
          </p:nvPr>
        </p:nvGraphicFramePr>
        <p:xfrm>
          <a:off x="2032000" y="5614164"/>
          <a:ext cx="8127999" cy="741680"/>
        </p:xfrm>
        <a:graphic>
          <a:graphicData uri="http://schemas.openxmlformats.org/drawingml/2006/table">
            <a:tbl>
              <a:tblPr firstRow="1" bandRow="1">
                <a:tableStyleId>{2D5ABB26-0587-4C30-8999-92F81FD0307C}</a:tableStyleId>
              </a:tblPr>
              <a:tblGrid>
                <a:gridCol w="2709333">
                  <a:extLst>
                    <a:ext uri="{9D8B030D-6E8A-4147-A177-3AD203B41FA5}">
                      <a16:colId xmlns:a16="http://schemas.microsoft.com/office/drawing/2014/main" val="4291823267"/>
                    </a:ext>
                  </a:extLst>
                </a:gridCol>
                <a:gridCol w="2709333">
                  <a:extLst>
                    <a:ext uri="{9D8B030D-6E8A-4147-A177-3AD203B41FA5}">
                      <a16:colId xmlns:a16="http://schemas.microsoft.com/office/drawing/2014/main" val="4081318050"/>
                    </a:ext>
                  </a:extLst>
                </a:gridCol>
                <a:gridCol w="2709333">
                  <a:extLst>
                    <a:ext uri="{9D8B030D-6E8A-4147-A177-3AD203B41FA5}">
                      <a16:colId xmlns:a16="http://schemas.microsoft.com/office/drawing/2014/main" val="3203912597"/>
                    </a:ext>
                  </a:extLst>
                </a:gridCol>
              </a:tblGrid>
              <a:tr h="370840">
                <a:tc>
                  <a:txBody>
                    <a:bodyPr/>
                    <a:lstStyle/>
                    <a:p>
                      <a:r>
                        <a:rPr lang="en-US" dirty="0"/>
                        <a:t>Databases</a:t>
                      </a:r>
                    </a:p>
                  </a:txBody>
                  <a:tcPr/>
                </a:tc>
                <a:tc>
                  <a:txBody>
                    <a:bodyPr/>
                    <a:lstStyle/>
                    <a:p>
                      <a:r>
                        <a:rPr lang="en-US" dirty="0"/>
                        <a:t>Web Development</a:t>
                      </a:r>
                    </a:p>
                  </a:txBody>
                  <a:tcPr/>
                </a:tc>
                <a:tc>
                  <a:txBody>
                    <a:bodyPr/>
                    <a:lstStyle/>
                    <a:p>
                      <a:r>
                        <a:rPr lang="en-US" dirty="0" err="1"/>
                        <a:t>SciKit</a:t>
                      </a:r>
                      <a:endParaRPr lang="en-US" dirty="0"/>
                    </a:p>
                  </a:txBody>
                  <a:tcPr/>
                </a:tc>
                <a:extLst>
                  <a:ext uri="{0D108BD9-81ED-4DB2-BD59-A6C34878D82A}">
                    <a16:rowId xmlns:a16="http://schemas.microsoft.com/office/drawing/2014/main" val="2759007238"/>
                  </a:ext>
                </a:extLst>
              </a:tr>
              <a:tr h="370840">
                <a:tc>
                  <a:txBody>
                    <a:bodyPr/>
                    <a:lstStyle/>
                    <a:p>
                      <a:r>
                        <a:rPr lang="en-US" dirty="0"/>
                        <a:t>Pandas</a:t>
                      </a:r>
                    </a:p>
                  </a:txBody>
                  <a:tcPr/>
                </a:tc>
                <a:tc>
                  <a:txBody>
                    <a:bodyPr/>
                    <a:lstStyle/>
                    <a:p>
                      <a:r>
                        <a:rPr lang="en-US" dirty="0"/>
                        <a:t>Machine Learning </a:t>
                      </a:r>
                    </a:p>
                  </a:txBody>
                  <a:tcPr/>
                </a:tc>
                <a:tc>
                  <a:txBody>
                    <a:bodyPr/>
                    <a:lstStyle/>
                    <a:p>
                      <a:r>
                        <a:rPr lang="en-US" dirty="0"/>
                        <a:t>Robotics</a:t>
                      </a:r>
                    </a:p>
                  </a:txBody>
                  <a:tcPr/>
                </a:tc>
                <a:extLst>
                  <a:ext uri="{0D108BD9-81ED-4DB2-BD59-A6C34878D82A}">
                    <a16:rowId xmlns:a16="http://schemas.microsoft.com/office/drawing/2014/main" val="4144983823"/>
                  </a:ext>
                </a:extLst>
              </a:tr>
            </a:tbl>
          </a:graphicData>
        </a:graphic>
      </p:graphicFrame>
    </p:spTree>
    <p:extLst>
      <p:ext uri="{BB962C8B-B14F-4D97-AF65-F5344CB8AC3E}">
        <p14:creationId xmlns:p14="http://schemas.microsoft.com/office/powerpoint/2010/main" val="32358455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AD7FA-9567-0A45-A045-D387C2DA2523}"/>
              </a:ext>
            </a:extLst>
          </p:cNvPr>
          <p:cNvSpPr>
            <a:spLocks noGrp="1"/>
          </p:cNvSpPr>
          <p:nvPr>
            <p:ph type="title"/>
          </p:nvPr>
        </p:nvSpPr>
        <p:spPr/>
        <p:txBody>
          <a:bodyPr/>
          <a:lstStyle/>
          <a:p>
            <a:r>
              <a:rPr lang="en-US" dirty="0"/>
              <a:t>Naming Conventions 3</a:t>
            </a:r>
            <a:br>
              <a:rPr lang="en-US" dirty="0"/>
            </a:br>
            <a:r>
              <a:rPr lang="en-US" dirty="0"/>
              <a:t> (per Python Documentation)</a:t>
            </a:r>
          </a:p>
        </p:txBody>
      </p:sp>
      <p:sp>
        <p:nvSpPr>
          <p:cNvPr id="3" name="Content Placeholder 2">
            <a:extLst>
              <a:ext uri="{FF2B5EF4-FFF2-40B4-BE49-F238E27FC236}">
                <a16:creationId xmlns:a16="http://schemas.microsoft.com/office/drawing/2014/main" id="{4EC5A830-1D01-5A4F-A388-602419541637}"/>
              </a:ext>
            </a:extLst>
          </p:cNvPr>
          <p:cNvSpPr>
            <a:spLocks noGrp="1"/>
          </p:cNvSpPr>
          <p:nvPr>
            <p:ph idx="1"/>
          </p:nvPr>
        </p:nvSpPr>
        <p:spPr/>
        <p:txBody>
          <a:bodyPr/>
          <a:lstStyle/>
          <a:p>
            <a:r>
              <a:rPr lang="en-US" dirty="0"/>
              <a:t>Classes</a:t>
            </a:r>
          </a:p>
          <a:p>
            <a:pPr lvl="1"/>
            <a:r>
              <a:rPr lang="en-US" dirty="0"/>
              <a:t>Class names should follow the </a:t>
            </a:r>
            <a:r>
              <a:rPr lang="en-US" dirty="0" err="1"/>
              <a:t>UpperCaseCamelCase</a:t>
            </a:r>
            <a:r>
              <a:rPr lang="en-US" dirty="0"/>
              <a:t> convention</a:t>
            </a:r>
          </a:p>
          <a:p>
            <a:pPr lvl="1"/>
            <a:r>
              <a:rPr lang="en-US" dirty="0"/>
              <a:t>Python’s built-in classes, however are typically lowercase words</a:t>
            </a:r>
          </a:p>
          <a:p>
            <a:pPr lvl="1"/>
            <a:r>
              <a:rPr lang="en-US" dirty="0"/>
              <a:t>Exception classes should end in “Error”</a:t>
            </a:r>
          </a:p>
          <a:p>
            <a:pPr lvl="1"/>
            <a:endParaRPr lang="en-US" dirty="0"/>
          </a:p>
          <a:p>
            <a:r>
              <a:rPr lang="en-US" dirty="0"/>
              <a:t>Global (module-level) Variables</a:t>
            </a:r>
          </a:p>
          <a:p>
            <a:pPr lvl="1"/>
            <a:r>
              <a:rPr lang="en-US" dirty="0"/>
              <a:t>Global variables should be all lowercase</a:t>
            </a:r>
          </a:p>
          <a:p>
            <a:pPr lvl="1"/>
            <a:r>
              <a:rPr lang="en-US" dirty="0"/>
              <a:t>Words in a global variable name should be separated by an underscore</a:t>
            </a:r>
          </a:p>
          <a:p>
            <a:endParaRPr lang="en-US" dirty="0"/>
          </a:p>
        </p:txBody>
      </p:sp>
    </p:spTree>
    <p:extLst>
      <p:ext uri="{BB962C8B-B14F-4D97-AF65-F5344CB8AC3E}">
        <p14:creationId xmlns:p14="http://schemas.microsoft.com/office/powerpoint/2010/main" val="3598632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E3182-EBB0-7245-9F63-17CB3E4048A4}"/>
              </a:ext>
            </a:extLst>
          </p:cNvPr>
          <p:cNvSpPr>
            <a:spLocks noGrp="1"/>
          </p:cNvSpPr>
          <p:nvPr>
            <p:ph type="title"/>
          </p:nvPr>
        </p:nvSpPr>
        <p:spPr/>
        <p:txBody>
          <a:bodyPr/>
          <a:lstStyle/>
          <a:p>
            <a:r>
              <a:rPr lang="en-US" dirty="0"/>
              <a:t>Naming Conventions 4</a:t>
            </a:r>
            <a:br>
              <a:rPr lang="en-US" dirty="0"/>
            </a:br>
            <a:r>
              <a:rPr lang="en-US" dirty="0"/>
              <a:t> (per Python Documentation)</a:t>
            </a:r>
          </a:p>
        </p:txBody>
      </p:sp>
      <p:sp>
        <p:nvSpPr>
          <p:cNvPr id="3" name="Content Placeholder 2">
            <a:extLst>
              <a:ext uri="{FF2B5EF4-FFF2-40B4-BE49-F238E27FC236}">
                <a16:creationId xmlns:a16="http://schemas.microsoft.com/office/drawing/2014/main" id="{5204DA1A-6AC5-1744-8ED7-CFF33EB97B17}"/>
              </a:ext>
            </a:extLst>
          </p:cNvPr>
          <p:cNvSpPr>
            <a:spLocks noGrp="1"/>
          </p:cNvSpPr>
          <p:nvPr>
            <p:ph idx="1"/>
          </p:nvPr>
        </p:nvSpPr>
        <p:spPr/>
        <p:txBody>
          <a:bodyPr/>
          <a:lstStyle/>
          <a:p>
            <a:r>
              <a:rPr lang="en-US" dirty="0"/>
              <a:t>Instance Variables</a:t>
            </a:r>
          </a:p>
          <a:p>
            <a:pPr lvl="1"/>
            <a:r>
              <a:rPr lang="en-US" dirty="0"/>
              <a:t>Instance variable names should be all lower case</a:t>
            </a:r>
          </a:p>
          <a:p>
            <a:pPr lvl="1"/>
            <a:r>
              <a:rPr lang="en-US" dirty="0"/>
              <a:t>Words in an instance variable name should be separated by an underscore</a:t>
            </a:r>
          </a:p>
          <a:p>
            <a:pPr lvl="1"/>
            <a:r>
              <a:rPr lang="en-US" dirty="0"/>
              <a:t>Non-public instance variables should begin with a single underscore</a:t>
            </a:r>
          </a:p>
          <a:p>
            <a:pPr lvl="1"/>
            <a:r>
              <a:rPr lang="en-US" dirty="0"/>
              <a:t>If an instance name needs to be mangled, two underscores may begin its name</a:t>
            </a:r>
          </a:p>
          <a:p>
            <a:pPr lvl="1"/>
            <a:endParaRPr lang="en-US" dirty="0"/>
          </a:p>
          <a:p>
            <a:r>
              <a:rPr lang="en-US" dirty="0"/>
              <a:t>Methods</a:t>
            </a:r>
          </a:p>
          <a:p>
            <a:pPr lvl="1"/>
            <a:r>
              <a:rPr lang="en-US" dirty="0"/>
              <a:t>Method names should be all lower case</a:t>
            </a:r>
          </a:p>
          <a:p>
            <a:pPr lvl="1"/>
            <a:r>
              <a:rPr lang="en-US" dirty="0"/>
              <a:t>Words in an method name should be separated by an underscore</a:t>
            </a:r>
          </a:p>
          <a:p>
            <a:pPr lvl="1"/>
            <a:r>
              <a:rPr lang="en-US" dirty="0"/>
              <a:t>Non-public method should begin with a single underscore</a:t>
            </a:r>
          </a:p>
          <a:p>
            <a:pPr lvl="1"/>
            <a:r>
              <a:rPr lang="en-US" dirty="0"/>
              <a:t>If a method name needs to be mangled, two underscores may begin its name</a:t>
            </a:r>
          </a:p>
          <a:p>
            <a:endParaRPr lang="en-US" dirty="0"/>
          </a:p>
        </p:txBody>
      </p:sp>
    </p:spTree>
    <p:extLst>
      <p:ext uri="{BB962C8B-B14F-4D97-AF65-F5344CB8AC3E}">
        <p14:creationId xmlns:p14="http://schemas.microsoft.com/office/powerpoint/2010/main" val="2889157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04A9A-69F3-C34C-82DA-FE4004F60000}"/>
              </a:ext>
            </a:extLst>
          </p:cNvPr>
          <p:cNvSpPr>
            <a:spLocks noGrp="1"/>
          </p:cNvSpPr>
          <p:nvPr>
            <p:ph type="title"/>
          </p:nvPr>
        </p:nvSpPr>
        <p:spPr/>
        <p:txBody>
          <a:bodyPr/>
          <a:lstStyle/>
          <a:p>
            <a:r>
              <a:rPr lang="en-US" dirty="0"/>
              <a:t>Naming Conventions 5</a:t>
            </a:r>
            <a:br>
              <a:rPr lang="en-US" dirty="0"/>
            </a:br>
            <a:r>
              <a:rPr lang="en-US" dirty="0"/>
              <a:t> (per Python Documentation)</a:t>
            </a:r>
          </a:p>
        </p:txBody>
      </p:sp>
      <p:sp>
        <p:nvSpPr>
          <p:cNvPr id="3" name="Content Placeholder 2">
            <a:extLst>
              <a:ext uri="{FF2B5EF4-FFF2-40B4-BE49-F238E27FC236}">
                <a16:creationId xmlns:a16="http://schemas.microsoft.com/office/drawing/2014/main" id="{914967D2-048A-5041-ADE0-B186C09D857B}"/>
              </a:ext>
            </a:extLst>
          </p:cNvPr>
          <p:cNvSpPr>
            <a:spLocks noGrp="1"/>
          </p:cNvSpPr>
          <p:nvPr>
            <p:ph idx="1"/>
          </p:nvPr>
        </p:nvSpPr>
        <p:spPr/>
        <p:txBody>
          <a:bodyPr>
            <a:normAutofit lnSpcReduction="10000"/>
          </a:bodyPr>
          <a:lstStyle/>
          <a:p>
            <a:r>
              <a:rPr lang="en-US" dirty="0"/>
              <a:t>Method Arguments</a:t>
            </a:r>
          </a:p>
          <a:p>
            <a:pPr lvl="1"/>
            <a:r>
              <a:rPr lang="en-US" dirty="0"/>
              <a:t>Instance methods should have their first argument named ‘self’.</a:t>
            </a:r>
          </a:p>
          <a:p>
            <a:pPr lvl="1"/>
            <a:r>
              <a:rPr lang="en-US" dirty="0"/>
              <a:t>Class methods should have their first argument named ‘</a:t>
            </a:r>
            <a:r>
              <a:rPr lang="en-US" dirty="0" err="1"/>
              <a:t>cls</a:t>
            </a:r>
            <a:r>
              <a:rPr lang="en-US" dirty="0"/>
              <a:t>’</a:t>
            </a:r>
          </a:p>
          <a:p>
            <a:endParaRPr lang="en-US" dirty="0"/>
          </a:p>
          <a:p>
            <a:r>
              <a:rPr lang="en-US" dirty="0"/>
              <a:t>Functions</a:t>
            </a:r>
          </a:p>
          <a:p>
            <a:pPr lvl="1"/>
            <a:r>
              <a:rPr lang="en-US" dirty="0"/>
              <a:t>Function names should be all lower case</a:t>
            </a:r>
          </a:p>
          <a:p>
            <a:pPr lvl="1"/>
            <a:r>
              <a:rPr lang="en-US" dirty="0"/>
              <a:t>Words in a function name should be separated by an underscore</a:t>
            </a:r>
          </a:p>
          <a:p>
            <a:endParaRPr lang="en-US" dirty="0"/>
          </a:p>
          <a:p>
            <a:r>
              <a:rPr lang="en-US" dirty="0"/>
              <a:t>Constants</a:t>
            </a:r>
          </a:p>
          <a:p>
            <a:pPr lvl="1"/>
            <a:r>
              <a:rPr lang="en-US" dirty="0"/>
              <a:t>Constant names must be fully capitalized</a:t>
            </a:r>
          </a:p>
          <a:p>
            <a:pPr lvl="1"/>
            <a:r>
              <a:rPr lang="en-US" dirty="0"/>
              <a:t>Words in a constant name should be separated by an underscore</a:t>
            </a:r>
          </a:p>
          <a:p>
            <a:endParaRPr lang="en-US" dirty="0"/>
          </a:p>
        </p:txBody>
      </p:sp>
    </p:spTree>
    <p:extLst>
      <p:ext uri="{BB962C8B-B14F-4D97-AF65-F5344CB8AC3E}">
        <p14:creationId xmlns:p14="http://schemas.microsoft.com/office/powerpoint/2010/main" val="3434478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CD2A6-8745-2E41-8548-B3FF6D65D265}"/>
              </a:ext>
            </a:extLst>
          </p:cNvPr>
          <p:cNvSpPr>
            <a:spLocks noGrp="1"/>
          </p:cNvSpPr>
          <p:nvPr>
            <p:ph type="title"/>
          </p:nvPr>
        </p:nvSpPr>
        <p:spPr/>
        <p:txBody>
          <a:bodyPr/>
          <a:lstStyle/>
          <a:p>
            <a:r>
              <a:rPr lang="en-US" dirty="0"/>
              <a:t>Creating Objects</a:t>
            </a:r>
          </a:p>
        </p:txBody>
      </p:sp>
      <p:sp>
        <p:nvSpPr>
          <p:cNvPr id="3" name="Content Placeholder 2">
            <a:extLst>
              <a:ext uri="{FF2B5EF4-FFF2-40B4-BE49-F238E27FC236}">
                <a16:creationId xmlns:a16="http://schemas.microsoft.com/office/drawing/2014/main" id="{2DC541C1-0C5D-0A4E-B9FA-A0375C1F32CA}"/>
              </a:ext>
            </a:extLst>
          </p:cNvPr>
          <p:cNvSpPr>
            <a:spLocks noGrp="1"/>
          </p:cNvSpPr>
          <p:nvPr>
            <p:ph idx="1"/>
          </p:nvPr>
        </p:nvSpPr>
        <p:spPr/>
        <p:txBody>
          <a:bodyPr/>
          <a:lstStyle/>
          <a:p>
            <a:pPr marL="0" indent="0">
              <a:buNone/>
            </a:pPr>
            <a:r>
              <a:rPr lang="en-US" dirty="0"/>
              <a:t>Creating objects is simple in Python. You create a variable and assign it the value. Some examples you have already seen</a:t>
            </a:r>
          </a:p>
        </p:txBody>
      </p:sp>
      <p:pic>
        <p:nvPicPr>
          <p:cNvPr id="4" name="Picture 3">
            <a:extLst>
              <a:ext uri="{FF2B5EF4-FFF2-40B4-BE49-F238E27FC236}">
                <a16:creationId xmlns:a16="http://schemas.microsoft.com/office/drawing/2014/main" id="{F0EDA940-2BF8-1642-827C-9C6A4823C6E4}"/>
              </a:ext>
            </a:extLst>
          </p:cNvPr>
          <p:cNvPicPr>
            <a:picLocks noChangeAspect="1"/>
          </p:cNvPicPr>
          <p:nvPr/>
        </p:nvPicPr>
        <p:blipFill>
          <a:blip r:embed="rId2"/>
          <a:stretch>
            <a:fillRect/>
          </a:stretch>
        </p:blipFill>
        <p:spPr>
          <a:xfrm>
            <a:off x="1409700" y="3429000"/>
            <a:ext cx="9372600" cy="2247900"/>
          </a:xfrm>
          <a:prstGeom prst="rect">
            <a:avLst/>
          </a:prstGeom>
        </p:spPr>
      </p:pic>
    </p:spTree>
    <p:extLst>
      <p:ext uri="{BB962C8B-B14F-4D97-AF65-F5344CB8AC3E}">
        <p14:creationId xmlns:p14="http://schemas.microsoft.com/office/powerpoint/2010/main" val="40428781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48658-48E8-3C46-926D-31681F5F525A}"/>
              </a:ext>
            </a:extLst>
          </p:cNvPr>
          <p:cNvSpPr>
            <a:spLocks noGrp="1"/>
          </p:cNvSpPr>
          <p:nvPr>
            <p:ph type="title"/>
          </p:nvPr>
        </p:nvSpPr>
        <p:spPr/>
        <p:txBody>
          <a:bodyPr/>
          <a:lstStyle/>
          <a:p>
            <a:r>
              <a:rPr lang="en-US" dirty="0"/>
              <a:t>Learning About Objects</a:t>
            </a:r>
          </a:p>
        </p:txBody>
      </p:sp>
      <p:sp>
        <p:nvSpPr>
          <p:cNvPr id="3" name="Content Placeholder 2">
            <a:extLst>
              <a:ext uri="{FF2B5EF4-FFF2-40B4-BE49-F238E27FC236}">
                <a16:creationId xmlns:a16="http://schemas.microsoft.com/office/drawing/2014/main" id="{F5C3A720-A263-A24B-B860-D5CA440C8044}"/>
              </a:ext>
            </a:extLst>
          </p:cNvPr>
          <p:cNvSpPr>
            <a:spLocks noGrp="1"/>
          </p:cNvSpPr>
          <p:nvPr>
            <p:ph idx="1"/>
          </p:nvPr>
        </p:nvSpPr>
        <p:spPr/>
        <p:txBody>
          <a:bodyPr>
            <a:normAutofit/>
          </a:bodyPr>
          <a:lstStyle/>
          <a:p>
            <a:r>
              <a:rPr lang="en-US" dirty="0"/>
              <a:t>Python has some built in functions that can help you learn about objects in the interactive shell</a:t>
            </a:r>
          </a:p>
          <a:p>
            <a:pPr lvl="1"/>
            <a:endParaRPr lang="en-US" dirty="0"/>
          </a:p>
          <a:p>
            <a:pPr lvl="1"/>
            <a:r>
              <a:rPr lang="en-US" dirty="0"/>
              <a:t>help() - Given a object will describe the object by displaying the Docstrings associated with the object and the methods contained within.</a:t>
            </a:r>
          </a:p>
          <a:p>
            <a:pPr marL="457200" lvl="1" indent="0">
              <a:buNone/>
            </a:pPr>
            <a:endParaRPr lang="en-US" dirty="0"/>
          </a:p>
          <a:p>
            <a:pPr lvl="1"/>
            <a:r>
              <a:rPr lang="en-US" dirty="0" err="1"/>
              <a:t>dir</a:t>
            </a:r>
            <a:r>
              <a:rPr lang="en-US" dirty="0"/>
              <a:t>() - given an object, it will return the methods and attributes of the object.</a:t>
            </a:r>
          </a:p>
          <a:p>
            <a:pPr lvl="1"/>
            <a:endParaRPr lang="en-US" dirty="0"/>
          </a:p>
          <a:p>
            <a:pPr lvl="1"/>
            <a:r>
              <a:rPr lang="en-US" dirty="0"/>
              <a:t>type() -given an object, it will return the type of the object as represented by the __name__ attribute on the object</a:t>
            </a:r>
          </a:p>
          <a:p>
            <a:pPr lvl="1"/>
            <a:endParaRPr lang="en-US" dirty="0"/>
          </a:p>
        </p:txBody>
      </p:sp>
    </p:spTree>
    <p:extLst>
      <p:ext uri="{BB962C8B-B14F-4D97-AF65-F5344CB8AC3E}">
        <p14:creationId xmlns:p14="http://schemas.microsoft.com/office/powerpoint/2010/main" val="2620047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16" name="Picture 7">
            <a:extLst>
              <a:ext uri="{FF2B5EF4-FFF2-40B4-BE49-F238E27FC236}">
                <a16:creationId xmlns:a16="http://schemas.microsoft.com/office/drawing/2014/main" id="{9A22DDE2-FB2D-421B-B377-F9AD495CE9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useBgFill="1">
        <p:nvSpPr>
          <p:cNvPr id="17" name="Rectangle 9">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3144CE2B-CB5D-754C-AC69-34A010758DE7}"/>
              </a:ext>
            </a:extLst>
          </p:cNvPr>
          <p:cNvSpPr>
            <a:spLocks noGrp="1"/>
          </p:cNvSpPr>
          <p:nvPr>
            <p:ph type="title"/>
          </p:nvPr>
        </p:nvSpPr>
        <p:spPr>
          <a:xfrm>
            <a:off x="683609" y="764372"/>
            <a:ext cx="3173688" cy="5216013"/>
          </a:xfrm>
        </p:spPr>
        <p:txBody>
          <a:bodyPr vert="horz" lIns="91440" tIns="45720" rIns="91440" bIns="45720" rtlCol="0" anchor="ctr">
            <a:normAutofit/>
          </a:bodyPr>
          <a:lstStyle/>
          <a:p>
            <a:pPr algn="r"/>
            <a:r>
              <a:rPr lang="en-US" sz="4000" kern="1200" cap="all" baseline="0" dirty="0">
                <a:solidFill>
                  <a:schemeClr val="tx1"/>
                </a:solidFill>
                <a:latin typeface="+mj-lt"/>
                <a:ea typeface="+mj-ea"/>
                <a:cs typeface="+mj-cs"/>
              </a:rPr>
              <a:t>Module 0</a:t>
            </a:r>
          </a:p>
        </p:txBody>
      </p:sp>
      <p:cxnSp>
        <p:nvCxnSpPr>
          <p:cNvPr id="18" name="Straight Connector 11">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218F3B8B-7B20-D44D-BB4E-C0FDA6C1D84D}"/>
              </a:ext>
            </a:extLst>
          </p:cNvPr>
          <p:cNvSpPr>
            <a:spLocks noGrp="1"/>
          </p:cNvSpPr>
          <p:nvPr>
            <p:ph type="body" sz="half" idx="2"/>
          </p:nvPr>
        </p:nvSpPr>
        <p:spPr>
          <a:xfrm>
            <a:off x="4370138" y="764372"/>
            <a:ext cx="7086600" cy="5216013"/>
          </a:xfrm>
        </p:spPr>
        <p:txBody>
          <a:bodyPr vert="horz" lIns="91440" tIns="45720" rIns="91440" bIns="45720" rtlCol="0" anchor="ctr">
            <a:normAutofit/>
          </a:bodyPr>
          <a:lstStyle/>
          <a:p>
            <a:r>
              <a:rPr lang="en-US" sz="4000" kern="1200" dirty="0">
                <a:solidFill>
                  <a:schemeClr val="tx1"/>
                </a:solidFill>
                <a:latin typeface="+mj-lt"/>
                <a:ea typeface="+mn-ea"/>
                <a:cs typeface="+mn-cs"/>
              </a:rPr>
              <a:t>Front matter</a:t>
            </a:r>
          </a:p>
        </p:txBody>
      </p:sp>
    </p:spTree>
    <p:extLst>
      <p:ext uri="{BB962C8B-B14F-4D97-AF65-F5344CB8AC3E}">
        <p14:creationId xmlns:p14="http://schemas.microsoft.com/office/powerpoint/2010/main" val="2949416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F1734-142E-7B41-8E79-A39980DC80B1}"/>
              </a:ext>
            </a:extLst>
          </p:cNvPr>
          <p:cNvSpPr>
            <a:spLocks noGrp="1"/>
          </p:cNvSpPr>
          <p:nvPr>
            <p:ph type="title"/>
          </p:nvPr>
        </p:nvSpPr>
        <p:spPr/>
        <p:txBody>
          <a:bodyPr/>
          <a:lstStyle/>
          <a:p>
            <a:r>
              <a:rPr lang="en-US" dirty="0"/>
              <a:t>help example</a:t>
            </a:r>
          </a:p>
        </p:txBody>
      </p:sp>
      <p:sp>
        <p:nvSpPr>
          <p:cNvPr id="6" name="Content Placeholder 5">
            <a:extLst>
              <a:ext uri="{FF2B5EF4-FFF2-40B4-BE49-F238E27FC236}">
                <a16:creationId xmlns:a16="http://schemas.microsoft.com/office/drawing/2014/main" id="{9304E875-7A3F-6D4B-9565-FBA8001BEC83}"/>
              </a:ext>
            </a:extLst>
          </p:cNvPr>
          <p:cNvSpPr>
            <a:spLocks noGrp="1"/>
          </p:cNvSpPr>
          <p:nvPr>
            <p:ph idx="1"/>
          </p:nvPr>
        </p:nvSpPr>
        <p:spPr>
          <a:xfrm>
            <a:off x="5680364" y="2194560"/>
            <a:ext cx="5825836" cy="4024125"/>
          </a:xfrm>
        </p:spPr>
        <p:txBody>
          <a:bodyPr/>
          <a:lstStyle/>
          <a:p>
            <a:r>
              <a:rPr lang="en-US" dirty="0"/>
              <a:t>Launch Python3 from the terminal</a:t>
            </a:r>
          </a:p>
          <a:p>
            <a:r>
              <a:rPr lang="en-US" dirty="0"/>
              <a:t>Type `help(str()`</a:t>
            </a:r>
          </a:p>
          <a:p>
            <a:endParaRPr lang="en-US" dirty="0"/>
          </a:p>
        </p:txBody>
      </p:sp>
      <p:pic>
        <p:nvPicPr>
          <p:cNvPr id="8" name="Picture 7">
            <a:extLst>
              <a:ext uri="{FF2B5EF4-FFF2-40B4-BE49-F238E27FC236}">
                <a16:creationId xmlns:a16="http://schemas.microsoft.com/office/drawing/2014/main" id="{21A52CF6-BCC3-B947-8EB8-509923702F02}"/>
              </a:ext>
            </a:extLst>
          </p:cNvPr>
          <p:cNvPicPr>
            <a:picLocks noChangeAspect="1"/>
          </p:cNvPicPr>
          <p:nvPr/>
        </p:nvPicPr>
        <p:blipFill>
          <a:blip r:embed="rId2"/>
          <a:stretch>
            <a:fillRect/>
          </a:stretch>
        </p:blipFill>
        <p:spPr>
          <a:xfrm>
            <a:off x="0" y="0"/>
            <a:ext cx="5498224" cy="6858000"/>
          </a:xfrm>
          <a:prstGeom prst="rect">
            <a:avLst/>
          </a:prstGeom>
        </p:spPr>
      </p:pic>
    </p:spTree>
    <p:extLst>
      <p:ext uri="{BB962C8B-B14F-4D97-AF65-F5344CB8AC3E}">
        <p14:creationId xmlns:p14="http://schemas.microsoft.com/office/powerpoint/2010/main" val="1381029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62D91-0EC8-2F42-AAE8-3A777EE478F7}"/>
              </a:ext>
            </a:extLst>
          </p:cNvPr>
          <p:cNvSpPr>
            <a:spLocks noGrp="1"/>
          </p:cNvSpPr>
          <p:nvPr>
            <p:ph type="title"/>
          </p:nvPr>
        </p:nvSpPr>
        <p:spPr/>
        <p:txBody>
          <a:bodyPr/>
          <a:lstStyle/>
          <a:p>
            <a:r>
              <a:rPr lang="en-US" dirty="0"/>
              <a:t>Help  example - continued</a:t>
            </a:r>
          </a:p>
        </p:txBody>
      </p:sp>
      <p:sp>
        <p:nvSpPr>
          <p:cNvPr id="3" name="Content Placeholder 2">
            <a:extLst>
              <a:ext uri="{FF2B5EF4-FFF2-40B4-BE49-F238E27FC236}">
                <a16:creationId xmlns:a16="http://schemas.microsoft.com/office/drawing/2014/main" id="{E9947763-6EC2-EE40-94DE-5F72E56C9287}"/>
              </a:ext>
            </a:extLst>
          </p:cNvPr>
          <p:cNvSpPr>
            <a:spLocks noGrp="1"/>
          </p:cNvSpPr>
          <p:nvPr>
            <p:ph idx="1"/>
          </p:nvPr>
        </p:nvSpPr>
        <p:spPr>
          <a:xfrm>
            <a:off x="415635" y="1887991"/>
            <a:ext cx="5285509" cy="4024125"/>
          </a:xfrm>
        </p:spPr>
        <p:txBody>
          <a:bodyPr/>
          <a:lstStyle/>
          <a:p>
            <a:r>
              <a:rPr lang="en-US" dirty="0"/>
              <a:t>In the interactive shell still</a:t>
            </a:r>
          </a:p>
          <a:p>
            <a:r>
              <a:rPr lang="en-US" dirty="0"/>
              <a:t>Type help(</a:t>
            </a:r>
            <a:r>
              <a:rPr lang="en-US" dirty="0" err="1"/>
              <a:t>str.isalpha</a:t>
            </a:r>
            <a:r>
              <a:rPr lang="en-US" dirty="0"/>
              <a:t>)</a:t>
            </a:r>
          </a:p>
        </p:txBody>
      </p:sp>
      <p:pic>
        <p:nvPicPr>
          <p:cNvPr id="4" name="Picture 3">
            <a:extLst>
              <a:ext uri="{FF2B5EF4-FFF2-40B4-BE49-F238E27FC236}">
                <a16:creationId xmlns:a16="http://schemas.microsoft.com/office/drawing/2014/main" id="{717F2AAC-4279-A145-A6A6-08DDBE4B051D}"/>
              </a:ext>
            </a:extLst>
          </p:cNvPr>
          <p:cNvPicPr>
            <a:picLocks noChangeAspect="1"/>
          </p:cNvPicPr>
          <p:nvPr/>
        </p:nvPicPr>
        <p:blipFill>
          <a:blip r:embed="rId2"/>
          <a:stretch>
            <a:fillRect/>
          </a:stretch>
        </p:blipFill>
        <p:spPr>
          <a:xfrm>
            <a:off x="4207673" y="2895600"/>
            <a:ext cx="7568692" cy="1779153"/>
          </a:xfrm>
          <a:prstGeom prst="rect">
            <a:avLst/>
          </a:prstGeom>
        </p:spPr>
      </p:pic>
    </p:spTree>
    <p:extLst>
      <p:ext uri="{BB962C8B-B14F-4D97-AF65-F5344CB8AC3E}">
        <p14:creationId xmlns:p14="http://schemas.microsoft.com/office/powerpoint/2010/main" val="37687332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030F1-A2F2-AB48-9F92-177F37FD4C4E}"/>
              </a:ext>
            </a:extLst>
          </p:cNvPr>
          <p:cNvSpPr>
            <a:spLocks noGrp="1"/>
          </p:cNvSpPr>
          <p:nvPr>
            <p:ph type="title"/>
          </p:nvPr>
        </p:nvSpPr>
        <p:spPr/>
        <p:txBody>
          <a:bodyPr/>
          <a:lstStyle/>
          <a:p>
            <a:r>
              <a:rPr lang="en-US" dirty="0" err="1"/>
              <a:t>dir</a:t>
            </a:r>
            <a:r>
              <a:rPr lang="en-US" dirty="0"/>
              <a:t> example</a:t>
            </a:r>
          </a:p>
        </p:txBody>
      </p:sp>
      <p:pic>
        <p:nvPicPr>
          <p:cNvPr id="4" name="Content Placeholder 3">
            <a:extLst>
              <a:ext uri="{FF2B5EF4-FFF2-40B4-BE49-F238E27FC236}">
                <a16:creationId xmlns:a16="http://schemas.microsoft.com/office/drawing/2014/main" id="{599A3C4F-FA6A-4A4A-92FA-C9AC41434E0E}"/>
              </a:ext>
            </a:extLst>
          </p:cNvPr>
          <p:cNvPicPr>
            <a:picLocks noGrp="1" noChangeAspect="1"/>
          </p:cNvPicPr>
          <p:nvPr>
            <p:ph idx="1"/>
          </p:nvPr>
        </p:nvPicPr>
        <p:blipFill>
          <a:blip r:embed="rId3"/>
          <a:stretch>
            <a:fillRect/>
          </a:stretch>
        </p:blipFill>
        <p:spPr>
          <a:xfrm>
            <a:off x="1184312" y="2536634"/>
            <a:ext cx="9557631" cy="3157583"/>
          </a:xfrm>
          <a:prstGeom prst="rect">
            <a:avLst/>
          </a:prstGeom>
        </p:spPr>
      </p:pic>
    </p:spTree>
    <p:extLst>
      <p:ext uri="{BB962C8B-B14F-4D97-AF65-F5344CB8AC3E}">
        <p14:creationId xmlns:p14="http://schemas.microsoft.com/office/powerpoint/2010/main" val="247842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09A85-1FBA-2041-9A86-274FC1FE92E0}"/>
              </a:ext>
            </a:extLst>
          </p:cNvPr>
          <p:cNvSpPr>
            <a:spLocks noGrp="1"/>
          </p:cNvSpPr>
          <p:nvPr>
            <p:ph type="title"/>
          </p:nvPr>
        </p:nvSpPr>
        <p:spPr/>
        <p:txBody>
          <a:bodyPr/>
          <a:lstStyle/>
          <a:p>
            <a:r>
              <a:rPr lang="en-US" dirty="0"/>
              <a:t>Type example</a:t>
            </a:r>
          </a:p>
        </p:txBody>
      </p:sp>
      <p:sp>
        <p:nvSpPr>
          <p:cNvPr id="3" name="Content Placeholder 2">
            <a:extLst>
              <a:ext uri="{FF2B5EF4-FFF2-40B4-BE49-F238E27FC236}">
                <a16:creationId xmlns:a16="http://schemas.microsoft.com/office/drawing/2014/main" id="{64D31E0B-0A13-1444-9AE7-785B923FCB7B}"/>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FD24AF30-76FE-1B4F-9683-6A618531F471}"/>
              </a:ext>
            </a:extLst>
          </p:cNvPr>
          <p:cNvPicPr>
            <a:picLocks noChangeAspect="1"/>
          </p:cNvPicPr>
          <p:nvPr/>
        </p:nvPicPr>
        <p:blipFill>
          <a:blip r:embed="rId2"/>
          <a:stretch>
            <a:fillRect/>
          </a:stretch>
        </p:blipFill>
        <p:spPr>
          <a:xfrm>
            <a:off x="685800" y="2194560"/>
            <a:ext cx="4083511" cy="1084118"/>
          </a:xfrm>
          <a:prstGeom prst="rect">
            <a:avLst/>
          </a:prstGeom>
        </p:spPr>
      </p:pic>
      <p:pic>
        <p:nvPicPr>
          <p:cNvPr id="6" name="Picture 5">
            <a:extLst>
              <a:ext uri="{FF2B5EF4-FFF2-40B4-BE49-F238E27FC236}">
                <a16:creationId xmlns:a16="http://schemas.microsoft.com/office/drawing/2014/main" id="{1FF90FC6-2C70-2049-B06C-B32F4F15DF4D}"/>
              </a:ext>
            </a:extLst>
          </p:cNvPr>
          <p:cNvPicPr>
            <a:picLocks noChangeAspect="1"/>
          </p:cNvPicPr>
          <p:nvPr/>
        </p:nvPicPr>
        <p:blipFill>
          <a:blip r:embed="rId3"/>
          <a:stretch>
            <a:fillRect/>
          </a:stretch>
        </p:blipFill>
        <p:spPr>
          <a:xfrm>
            <a:off x="6897614" y="5412812"/>
            <a:ext cx="4608586" cy="805873"/>
          </a:xfrm>
          <a:prstGeom prst="rect">
            <a:avLst/>
          </a:prstGeom>
        </p:spPr>
      </p:pic>
    </p:spTree>
    <p:extLst>
      <p:ext uri="{BB962C8B-B14F-4D97-AF65-F5344CB8AC3E}">
        <p14:creationId xmlns:p14="http://schemas.microsoft.com/office/powerpoint/2010/main" val="3593119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376B4-C155-3B4F-A50F-C819A8961FC7}"/>
              </a:ext>
            </a:extLst>
          </p:cNvPr>
          <p:cNvSpPr>
            <a:spLocks noGrp="1"/>
          </p:cNvSpPr>
          <p:nvPr>
            <p:ph type="title"/>
          </p:nvPr>
        </p:nvSpPr>
        <p:spPr/>
        <p:txBody>
          <a:bodyPr/>
          <a:lstStyle/>
          <a:p>
            <a:r>
              <a:rPr lang="en-US" dirty="0"/>
              <a:t>User input</a:t>
            </a:r>
          </a:p>
        </p:txBody>
      </p:sp>
      <p:sp>
        <p:nvSpPr>
          <p:cNvPr id="3" name="Content Placeholder 2">
            <a:extLst>
              <a:ext uri="{FF2B5EF4-FFF2-40B4-BE49-F238E27FC236}">
                <a16:creationId xmlns:a16="http://schemas.microsoft.com/office/drawing/2014/main" id="{667DD2CC-780E-7A46-AB14-5B475FCBC8FD}"/>
              </a:ext>
            </a:extLst>
          </p:cNvPr>
          <p:cNvSpPr>
            <a:spLocks noGrp="1"/>
          </p:cNvSpPr>
          <p:nvPr>
            <p:ph idx="1"/>
          </p:nvPr>
        </p:nvSpPr>
        <p:spPr/>
        <p:txBody>
          <a:bodyPr/>
          <a:lstStyle/>
          <a:p>
            <a:r>
              <a:rPr lang="en-US" dirty="0"/>
              <a:t>Most basic form of input: Keyboard input</a:t>
            </a:r>
          </a:p>
          <a:p>
            <a:r>
              <a:rPr lang="en-US" dirty="0"/>
              <a:t>Easy to capture using input()</a:t>
            </a:r>
          </a:p>
          <a:p>
            <a:endParaRPr lang="en-US" dirty="0"/>
          </a:p>
        </p:txBody>
      </p:sp>
      <p:pic>
        <p:nvPicPr>
          <p:cNvPr id="4" name="Picture 3">
            <a:extLst>
              <a:ext uri="{FF2B5EF4-FFF2-40B4-BE49-F238E27FC236}">
                <a16:creationId xmlns:a16="http://schemas.microsoft.com/office/drawing/2014/main" id="{52BE4776-CF88-2B46-B1B0-6BA97282FEEA}"/>
              </a:ext>
            </a:extLst>
          </p:cNvPr>
          <p:cNvPicPr>
            <a:picLocks noChangeAspect="1"/>
          </p:cNvPicPr>
          <p:nvPr/>
        </p:nvPicPr>
        <p:blipFill>
          <a:blip r:embed="rId3"/>
          <a:stretch>
            <a:fillRect/>
          </a:stretch>
        </p:blipFill>
        <p:spPr>
          <a:xfrm>
            <a:off x="1079500" y="3114422"/>
            <a:ext cx="5016500" cy="1092200"/>
          </a:xfrm>
          <a:prstGeom prst="rect">
            <a:avLst/>
          </a:prstGeom>
        </p:spPr>
      </p:pic>
      <p:pic>
        <p:nvPicPr>
          <p:cNvPr id="5" name="Picture 4">
            <a:extLst>
              <a:ext uri="{FF2B5EF4-FFF2-40B4-BE49-F238E27FC236}">
                <a16:creationId xmlns:a16="http://schemas.microsoft.com/office/drawing/2014/main" id="{3B55FDD9-D83A-9A4A-8B7C-3425A602B64D}"/>
              </a:ext>
            </a:extLst>
          </p:cNvPr>
          <p:cNvPicPr>
            <a:picLocks noChangeAspect="1"/>
          </p:cNvPicPr>
          <p:nvPr/>
        </p:nvPicPr>
        <p:blipFill>
          <a:blip r:embed="rId4"/>
          <a:stretch>
            <a:fillRect/>
          </a:stretch>
        </p:blipFill>
        <p:spPr>
          <a:xfrm>
            <a:off x="7797800" y="3840631"/>
            <a:ext cx="2006600" cy="1422400"/>
          </a:xfrm>
          <a:prstGeom prst="rect">
            <a:avLst/>
          </a:prstGeom>
        </p:spPr>
      </p:pic>
    </p:spTree>
    <p:extLst>
      <p:ext uri="{BB962C8B-B14F-4D97-AF65-F5344CB8AC3E}">
        <p14:creationId xmlns:p14="http://schemas.microsoft.com/office/powerpoint/2010/main" val="2755862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ounded Rectangle 14">
            <a:extLst>
              <a:ext uri="{FF2B5EF4-FFF2-40B4-BE49-F238E27FC236}">
                <a16:creationId xmlns:a16="http://schemas.microsoft.com/office/drawing/2014/main" id="{637BD688-14A6-4B96-B8A2-3CD81C054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0"/>
            <a:ext cx="7555992"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useBgFill="1">
        <p:nvSpPr>
          <p:cNvPr id="10" name="Rectangle 9">
            <a:extLst>
              <a:ext uri="{FF2B5EF4-FFF2-40B4-BE49-F238E27FC236}">
                <a16:creationId xmlns:a16="http://schemas.microsoft.com/office/drawing/2014/main" id="{B7B2544F-CA5E-40F6-9525-716A90C83F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36008" cy="6858000"/>
          </a:xfrm>
          <a:prstGeom prst="rect">
            <a:avLst/>
          </a:prstGeom>
          <a:ln>
            <a:noFill/>
          </a:ln>
          <a:effectLst>
            <a:outerShdw blurRad="635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a:extLst>
              <a:ext uri="{FF2B5EF4-FFF2-40B4-BE49-F238E27FC236}">
                <a16:creationId xmlns:a16="http://schemas.microsoft.com/office/drawing/2014/main" id="{D2B93162-635C-46F5-97EC-E98C1659F1F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1975"/>
          <a:stretch/>
        </p:blipFill>
        <p:spPr>
          <a:xfrm>
            <a:off x="0" y="4375150"/>
            <a:ext cx="4636008" cy="2482850"/>
          </a:xfrm>
          <a:prstGeom prst="rect">
            <a:avLst/>
          </a:prstGeom>
        </p:spPr>
      </p:pic>
      <p:sp>
        <p:nvSpPr>
          <p:cNvPr id="2" name="Title 1">
            <a:extLst>
              <a:ext uri="{FF2B5EF4-FFF2-40B4-BE49-F238E27FC236}">
                <a16:creationId xmlns:a16="http://schemas.microsoft.com/office/drawing/2014/main" id="{1C6616E7-9F5B-FC44-965D-11F1CC5FCEEE}"/>
              </a:ext>
            </a:extLst>
          </p:cNvPr>
          <p:cNvSpPr>
            <a:spLocks noGrp="1"/>
          </p:cNvSpPr>
          <p:nvPr>
            <p:ph type="title"/>
          </p:nvPr>
        </p:nvSpPr>
        <p:spPr>
          <a:xfrm>
            <a:off x="665922" y="987287"/>
            <a:ext cx="3548269" cy="4697896"/>
          </a:xfrm>
        </p:spPr>
        <p:txBody>
          <a:bodyPr>
            <a:normAutofit/>
          </a:bodyPr>
          <a:lstStyle/>
          <a:p>
            <a:r>
              <a:rPr lang="en-US" sz="3600"/>
              <a:t>Hello world </a:t>
            </a:r>
            <a:br>
              <a:rPr lang="en-US" sz="3600"/>
            </a:br>
            <a:r>
              <a:rPr lang="en-US" sz="3600"/>
              <a:t>(Python Interactive)</a:t>
            </a:r>
          </a:p>
        </p:txBody>
      </p:sp>
      <p:sp>
        <p:nvSpPr>
          <p:cNvPr id="3" name="Content Placeholder 2">
            <a:extLst>
              <a:ext uri="{FF2B5EF4-FFF2-40B4-BE49-F238E27FC236}">
                <a16:creationId xmlns:a16="http://schemas.microsoft.com/office/drawing/2014/main" id="{A91EDE84-D56B-C742-882D-316429D78115}"/>
              </a:ext>
            </a:extLst>
          </p:cNvPr>
          <p:cNvSpPr>
            <a:spLocks noGrp="1"/>
          </p:cNvSpPr>
          <p:nvPr>
            <p:ph idx="1"/>
          </p:nvPr>
        </p:nvSpPr>
        <p:spPr>
          <a:xfrm>
            <a:off x="5057825" y="987287"/>
            <a:ext cx="5755949" cy="4697895"/>
          </a:xfrm>
        </p:spPr>
        <p:txBody>
          <a:bodyPr anchor="ctr">
            <a:normAutofit/>
          </a:bodyPr>
          <a:lstStyle/>
          <a:p>
            <a:pPr marL="0" indent="0">
              <a:buNone/>
            </a:pPr>
            <a:endParaRPr lang="en-US" sz="1800" dirty="0"/>
          </a:p>
          <a:p>
            <a:r>
              <a:rPr lang="en-US" sz="1800" dirty="0"/>
              <a:t>Let’s expand hello world. That was too easy.  Let’s try using what we learned to ask the user for his name and customize the response.</a:t>
            </a:r>
          </a:p>
          <a:p>
            <a:r>
              <a:rPr lang="en-US" sz="1800" dirty="0"/>
              <a:t>Launch Python3 – typically typing ‘python3’ in the terminal and hit enter </a:t>
            </a:r>
          </a:p>
          <a:p>
            <a:r>
              <a:rPr lang="en-US" sz="1800" dirty="0"/>
              <a:t>From the interactive prompt type the following:</a:t>
            </a:r>
          </a:p>
          <a:p>
            <a:endParaRPr lang="en-US" sz="1800" dirty="0"/>
          </a:p>
          <a:p>
            <a:pPr marL="457200" lvl="1" indent="0">
              <a:buNone/>
            </a:pPr>
            <a:r>
              <a:rPr lang="en-US" sz="1600" dirty="0"/>
              <a:t>&gt;&gt;&gt;&gt; name = input(‘what is your name? ‘)</a:t>
            </a:r>
          </a:p>
          <a:p>
            <a:pPr marL="457200" lvl="1" indent="0">
              <a:buNone/>
            </a:pPr>
            <a:r>
              <a:rPr lang="en-US" sz="1600" dirty="0"/>
              <a:t>print(‘hello ‘ + name + ‘.  It is nice to meet you?’)</a:t>
            </a:r>
          </a:p>
          <a:p>
            <a:pPr lvl="1"/>
            <a:endParaRPr lang="en-US" sz="1600" dirty="0"/>
          </a:p>
        </p:txBody>
      </p:sp>
    </p:spTree>
    <p:extLst>
      <p:ext uri="{BB962C8B-B14F-4D97-AF65-F5344CB8AC3E}">
        <p14:creationId xmlns:p14="http://schemas.microsoft.com/office/powerpoint/2010/main" val="27197597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22DDE2-FB2D-421B-B377-F9AD495CE9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useBgFill="1">
        <p:nvSpPr>
          <p:cNvPr id="10" name="Rectangle 9">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3144CE2B-CB5D-754C-AC69-34A010758DE7}"/>
              </a:ext>
            </a:extLst>
          </p:cNvPr>
          <p:cNvSpPr>
            <a:spLocks noGrp="1"/>
          </p:cNvSpPr>
          <p:nvPr>
            <p:ph type="title"/>
          </p:nvPr>
        </p:nvSpPr>
        <p:spPr>
          <a:xfrm>
            <a:off x="683609" y="764372"/>
            <a:ext cx="3173688" cy="5216013"/>
          </a:xfrm>
        </p:spPr>
        <p:txBody>
          <a:bodyPr vert="horz" lIns="91440" tIns="45720" rIns="91440" bIns="45720" rtlCol="0" anchor="ctr">
            <a:normAutofit/>
          </a:bodyPr>
          <a:lstStyle/>
          <a:p>
            <a:pPr algn="r"/>
            <a:r>
              <a:rPr lang="en-US" sz="4000" kern="1200" cap="all" baseline="0">
                <a:solidFill>
                  <a:schemeClr val="tx1"/>
                </a:solidFill>
                <a:latin typeface="+mj-lt"/>
                <a:ea typeface="+mj-ea"/>
                <a:cs typeface="+mj-cs"/>
              </a:rPr>
              <a:t>Module 2</a:t>
            </a:r>
            <a:endParaRPr lang="en-US" sz="4000" kern="1200" cap="all" baseline="0" dirty="0">
              <a:solidFill>
                <a:schemeClr val="tx1"/>
              </a:solidFill>
              <a:latin typeface="+mj-lt"/>
              <a:ea typeface="+mj-ea"/>
              <a:cs typeface="+mj-cs"/>
            </a:endParaRPr>
          </a:p>
        </p:txBody>
      </p:sp>
      <p:cxnSp>
        <p:nvCxnSpPr>
          <p:cNvPr id="12" name="Straight Connector 11">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218F3B8B-7B20-D44D-BB4E-C0FDA6C1D84D}"/>
              </a:ext>
            </a:extLst>
          </p:cNvPr>
          <p:cNvSpPr>
            <a:spLocks noGrp="1"/>
          </p:cNvSpPr>
          <p:nvPr>
            <p:ph type="body" sz="half" idx="2"/>
          </p:nvPr>
        </p:nvSpPr>
        <p:spPr>
          <a:xfrm>
            <a:off x="4370138" y="764372"/>
            <a:ext cx="7086600" cy="5216013"/>
          </a:xfrm>
        </p:spPr>
        <p:txBody>
          <a:bodyPr vert="horz" lIns="91440" tIns="45720" rIns="91440" bIns="45720" rtlCol="0" anchor="ctr">
            <a:normAutofit/>
          </a:bodyPr>
          <a:lstStyle/>
          <a:p>
            <a:r>
              <a:rPr lang="en-US" sz="4000" kern="1200" dirty="0">
                <a:solidFill>
                  <a:schemeClr val="tx1"/>
                </a:solidFill>
                <a:latin typeface="+mn-lt"/>
                <a:ea typeface="+mn-ea"/>
                <a:cs typeface="+mn-cs"/>
              </a:rPr>
              <a:t>All the math you need to know - sometimes</a:t>
            </a:r>
          </a:p>
        </p:txBody>
      </p:sp>
    </p:spTree>
    <p:extLst>
      <p:ext uri="{BB962C8B-B14F-4D97-AF65-F5344CB8AC3E}">
        <p14:creationId xmlns:p14="http://schemas.microsoft.com/office/powerpoint/2010/main" val="26413992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53BDD-5F6F-AE4B-9AEB-767653DE9417}"/>
              </a:ext>
            </a:extLst>
          </p:cNvPr>
          <p:cNvSpPr>
            <a:spLocks noGrp="1"/>
          </p:cNvSpPr>
          <p:nvPr>
            <p:ph type="title"/>
          </p:nvPr>
        </p:nvSpPr>
        <p:spPr/>
        <p:txBody>
          <a:bodyPr/>
          <a:lstStyle/>
          <a:p>
            <a:r>
              <a:rPr lang="en-US" dirty="0"/>
              <a:t>Conditionals</a:t>
            </a:r>
          </a:p>
        </p:txBody>
      </p:sp>
      <p:sp>
        <p:nvSpPr>
          <p:cNvPr id="3" name="Content Placeholder 2">
            <a:extLst>
              <a:ext uri="{FF2B5EF4-FFF2-40B4-BE49-F238E27FC236}">
                <a16:creationId xmlns:a16="http://schemas.microsoft.com/office/drawing/2014/main" id="{860E741C-4E4A-204E-927F-AC7460C858E6}"/>
              </a:ext>
            </a:extLst>
          </p:cNvPr>
          <p:cNvSpPr>
            <a:spLocks noGrp="1"/>
          </p:cNvSpPr>
          <p:nvPr>
            <p:ph idx="1"/>
          </p:nvPr>
        </p:nvSpPr>
        <p:spPr/>
        <p:txBody>
          <a:bodyPr/>
          <a:lstStyle/>
          <a:p>
            <a:r>
              <a:rPr lang="en-US" dirty="0"/>
              <a:t>Ultimately decisions in conditionals break down into true/false, yes or no, 1 or 0.</a:t>
            </a:r>
          </a:p>
          <a:p>
            <a:r>
              <a:rPr lang="en-US" dirty="0"/>
              <a:t>The can be added together with Boolean algebra or logical operators</a:t>
            </a:r>
          </a:p>
          <a:p>
            <a:endParaRPr lang="en-US" dirty="0"/>
          </a:p>
        </p:txBody>
      </p:sp>
      <p:graphicFrame>
        <p:nvGraphicFramePr>
          <p:cNvPr id="4" name="Table 3">
            <a:extLst>
              <a:ext uri="{FF2B5EF4-FFF2-40B4-BE49-F238E27FC236}">
                <a16:creationId xmlns:a16="http://schemas.microsoft.com/office/drawing/2014/main" id="{7DCF3A42-C6B7-F548-8516-6A0EB4429A55}"/>
              </a:ext>
            </a:extLst>
          </p:cNvPr>
          <p:cNvGraphicFramePr>
            <a:graphicFrameLocks noGrp="1"/>
          </p:cNvGraphicFramePr>
          <p:nvPr>
            <p:extLst>
              <p:ext uri="{D42A27DB-BD31-4B8C-83A1-F6EECF244321}">
                <p14:modId xmlns:p14="http://schemas.microsoft.com/office/powerpoint/2010/main" val="4234832101"/>
              </p:ext>
            </p:extLst>
          </p:nvPr>
        </p:nvGraphicFramePr>
        <p:xfrm>
          <a:off x="847436" y="3429000"/>
          <a:ext cx="4645891" cy="2500986"/>
        </p:xfrm>
        <a:graphic>
          <a:graphicData uri="http://schemas.openxmlformats.org/drawingml/2006/table">
            <a:tbl>
              <a:tblPr firstRow="1" bandRow="1">
                <a:tableStyleId>{5C22544A-7EE6-4342-B048-85BDC9FD1C3A}</a:tableStyleId>
              </a:tblPr>
              <a:tblGrid>
                <a:gridCol w="1158832">
                  <a:extLst>
                    <a:ext uri="{9D8B030D-6E8A-4147-A177-3AD203B41FA5}">
                      <a16:colId xmlns:a16="http://schemas.microsoft.com/office/drawing/2014/main" val="3621538772"/>
                    </a:ext>
                  </a:extLst>
                </a:gridCol>
                <a:gridCol w="3487059">
                  <a:extLst>
                    <a:ext uri="{9D8B030D-6E8A-4147-A177-3AD203B41FA5}">
                      <a16:colId xmlns:a16="http://schemas.microsoft.com/office/drawing/2014/main" val="3787157485"/>
                    </a:ext>
                  </a:extLst>
                </a:gridCol>
              </a:tblGrid>
              <a:tr h="406942">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211970103"/>
                  </a:ext>
                </a:extLst>
              </a:tr>
              <a:tr h="406942">
                <a:tc>
                  <a:txBody>
                    <a:bodyPr/>
                    <a:lstStyle/>
                    <a:p>
                      <a:r>
                        <a:rPr lang="en-US" dirty="0"/>
                        <a:t>AND</a:t>
                      </a:r>
                    </a:p>
                  </a:txBody>
                  <a:tcPr/>
                </a:tc>
                <a:tc>
                  <a:txBody>
                    <a:bodyPr/>
                    <a:lstStyle/>
                    <a:p>
                      <a:r>
                        <a:rPr lang="en-US" dirty="0"/>
                        <a:t>True is both are True</a:t>
                      </a:r>
                    </a:p>
                  </a:txBody>
                  <a:tcPr/>
                </a:tc>
                <a:extLst>
                  <a:ext uri="{0D108BD9-81ED-4DB2-BD59-A6C34878D82A}">
                    <a16:rowId xmlns:a16="http://schemas.microsoft.com/office/drawing/2014/main" val="2087761516"/>
                  </a:ext>
                </a:extLst>
              </a:tr>
              <a:tr h="406942">
                <a:tc>
                  <a:txBody>
                    <a:bodyPr/>
                    <a:lstStyle/>
                    <a:p>
                      <a:r>
                        <a:rPr lang="en-US" dirty="0"/>
                        <a:t>OR</a:t>
                      </a:r>
                    </a:p>
                  </a:txBody>
                  <a:tcPr/>
                </a:tc>
                <a:tc>
                  <a:txBody>
                    <a:bodyPr/>
                    <a:lstStyle/>
                    <a:p>
                      <a:r>
                        <a:rPr lang="en-US" dirty="0"/>
                        <a:t>True if one of the other is True</a:t>
                      </a:r>
                    </a:p>
                  </a:txBody>
                  <a:tcPr/>
                </a:tc>
                <a:extLst>
                  <a:ext uri="{0D108BD9-81ED-4DB2-BD59-A6C34878D82A}">
                    <a16:rowId xmlns:a16="http://schemas.microsoft.com/office/drawing/2014/main" val="2300307363"/>
                  </a:ext>
                </a:extLst>
              </a:tr>
              <a:tr h="406942">
                <a:tc>
                  <a:txBody>
                    <a:bodyPr/>
                    <a:lstStyle/>
                    <a:p>
                      <a:r>
                        <a:rPr lang="en-US" dirty="0"/>
                        <a:t>XOR</a:t>
                      </a:r>
                    </a:p>
                  </a:txBody>
                  <a:tcPr/>
                </a:tc>
                <a:tc>
                  <a:txBody>
                    <a:bodyPr/>
                    <a:lstStyle/>
                    <a:p>
                      <a:r>
                        <a:rPr lang="en-US" dirty="0"/>
                        <a:t>True if one or the other is True, but not if both</a:t>
                      </a:r>
                    </a:p>
                  </a:txBody>
                  <a:tcPr/>
                </a:tc>
                <a:extLst>
                  <a:ext uri="{0D108BD9-81ED-4DB2-BD59-A6C34878D82A}">
                    <a16:rowId xmlns:a16="http://schemas.microsoft.com/office/drawing/2014/main" val="3778919668"/>
                  </a:ext>
                </a:extLst>
              </a:tr>
              <a:tr h="406942">
                <a:tc>
                  <a:txBody>
                    <a:bodyPr/>
                    <a:lstStyle/>
                    <a:p>
                      <a:r>
                        <a:rPr lang="en-US" dirty="0"/>
                        <a:t>NOT</a:t>
                      </a:r>
                    </a:p>
                  </a:txBody>
                  <a:tcPr/>
                </a:tc>
                <a:tc>
                  <a:txBody>
                    <a:bodyPr/>
                    <a:lstStyle/>
                    <a:p>
                      <a:r>
                        <a:rPr lang="en-US" dirty="0"/>
                        <a:t>(Unary) Invert the current result</a:t>
                      </a:r>
                    </a:p>
                  </a:txBody>
                  <a:tcPr/>
                </a:tc>
                <a:extLst>
                  <a:ext uri="{0D108BD9-81ED-4DB2-BD59-A6C34878D82A}">
                    <a16:rowId xmlns:a16="http://schemas.microsoft.com/office/drawing/2014/main" val="3454894764"/>
                  </a:ext>
                </a:extLst>
              </a:tr>
            </a:tbl>
          </a:graphicData>
        </a:graphic>
      </p:graphicFrame>
      <p:graphicFrame>
        <p:nvGraphicFramePr>
          <p:cNvPr id="5" name="Table 4">
            <a:extLst>
              <a:ext uri="{FF2B5EF4-FFF2-40B4-BE49-F238E27FC236}">
                <a16:creationId xmlns:a16="http://schemas.microsoft.com/office/drawing/2014/main" id="{9F1154A5-56FC-8E4A-8218-C04C52B08764}"/>
              </a:ext>
            </a:extLst>
          </p:cNvPr>
          <p:cNvGraphicFramePr>
            <a:graphicFrameLocks noGrp="1"/>
          </p:cNvGraphicFramePr>
          <p:nvPr>
            <p:extLst>
              <p:ext uri="{D42A27DB-BD31-4B8C-83A1-F6EECF244321}">
                <p14:modId xmlns:p14="http://schemas.microsoft.com/office/powerpoint/2010/main" val="1802174371"/>
              </p:ext>
            </p:extLst>
          </p:nvPr>
        </p:nvGraphicFramePr>
        <p:xfrm>
          <a:off x="5805052" y="3752393"/>
          <a:ext cx="5805056" cy="1854200"/>
        </p:xfrm>
        <a:graphic>
          <a:graphicData uri="http://schemas.openxmlformats.org/drawingml/2006/table">
            <a:tbl>
              <a:tblPr firstRow="1" bandRow="1">
                <a:tableStyleId>{5C22544A-7EE6-4342-B048-85BDC9FD1C3A}</a:tableStyleId>
              </a:tblPr>
              <a:tblGrid>
                <a:gridCol w="1000502">
                  <a:extLst>
                    <a:ext uri="{9D8B030D-6E8A-4147-A177-3AD203B41FA5}">
                      <a16:colId xmlns:a16="http://schemas.microsoft.com/office/drawing/2014/main" val="3392465930"/>
                    </a:ext>
                  </a:extLst>
                </a:gridCol>
                <a:gridCol w="781827">
                  <a:extLst>
                    <a:ext uri="{9D8B030D-6E8A-4147-A177-3AD203B41FA5}">
                      <a16:colId xmlns:a16="http://schemas.microsoft.com/office/drawing/2014/main" val="2636219992"/>
                    </a:ext>
                  </a:extLst>
                </a:gridCol>
                <a:gridCol w="1002436">
                  <a:extLst>
                    <a:ext uri="{9D8B030D-6E8A-4147-A177-3AD203B41FA5}">
                      <a16:colId xmlns:a16="http://schemas.microsoft.com/office/drawing/2014/main" val="2073735920"/>
                    </a:ext>
                  </a:extLst>
                </a:gridCol>
                <a:gridCol w="803565">
                  <a:extLst>
                    <a:ext uri="{9D8B030D-6E8A-4147-A177-3AD203B41FA5}">
                      <a16:colId xmlns:a16="http://schemas.microsoft.com/office/drawing/2014/main" val="4041815431"/>
                    </a:ext>
                  </a:extLst>
                </a:gridCol>
                <a:gridCol w="1066798">
                  <a:extLst>
                    <a:ext uri="{9D8B030D-6E8A-4147-A177-3AD203B41FA5}">
                      <a16:colId xmlns:a16="http://schemas.microsoft.com/office/drawing/2014/main" val="3283527969"/>
                    </a:ext>
                  </a:extLst>
                </a:gridCol>
                <a:gridCol w="1149928">
                  <a:extLst>
                    <a:ext uri="{9D8B030D-6E8A-4147-A177-3AD203B41FA5}">
                      <a16:colId xmlns:a16="http://schemas.microsoft.com/office/drawing/2014/main" val="3443152091"/>
                    </a:ext>
                  </a:extLst>
                </a:gridCol>
              </a:tblGrid>
              <a:tr h="370840">
                <a:tc>
                  <a:txBody>
                    <a:bodyPr/>
                    <a:lstStyle/>
                    <a:p>
                      <a:pPr algn="ctr"/>
                      <a:r>
                        <a:rPr lang="en-US" dirty="0"/>
                        <a:t>A</a:t>
                      </a:r>
                    </a:p>
                  </a:txBody>
                  <a:tcPr/>
                </a:tc>
                <a:tc>
                  <a:txBody>
                    <a:bodyPr/>
                    <a:lstStyle/>
                    <a:p>
                      <a:pPr algn="ctr"/>
                      <a:r>
                        <a:rPr lang="en-US" dirty="0"/>
                        <a:t>B</a:t>
                      </a:r>
                    </a:p>
                  </a:txBody>
                  <a:tcPr/>
                </a:tc>
                <a:tc>
                  <a:txBody>
                    <a:bodyPr/>
                    <a:lstStyle/>
                    <a:p>
                      <a:pPr algn="ctr"/>
                      <a:r>
                        <a:rPr lang="en-US" dirty="0"/>
                        <a:t>AND</a:t>
                      </a:r>
                    </a:p>
                  </a:txBody>
                  <a:tcPr/>
                </a:tc>
                <a:tc>
                  <a:txBody>
                    <a:bodyPr/>
                    <a:lstStyle/>
                    <a:p>
                      <a:pPr algn="ctr"/>
                      <a:r>
                        <a:rPr lang="en-US" dirty="0"/>
                        <a:t>OR</a:t>
                      </a:r>
                    </a:p>
                  </a:txBody>
                  <a:tcPr/>
                </a:tc>
                <a:tc>
                  <a:txBody>
                    <a:bodyPr/>
                    <a:lstStyle/>
                    <a:p>
                      <a:pPr algn="ctr"/>
                      <a:r>
                        <a:rPr lang="en-US" dirty="0"/>
                        <a:t>XOR</a:t>
                      </a:r>
                    </a:p>
                  </a:txBody>
                  <a:tcPr/>
                </a:tc>
                <a:tc>
                  <a:txBody>
                    <a:bodyPr/>
                    <a:lstStyle/>
                    <a:p>
                      <a:pPr algn="ctr"/>
                      <a:r>
                        <a:rPr lang="en-US" dirty="0"/>
                        <a:t>NOT A</a:t>
                      </a:r>
                    </a:p>
                  </a:txBody>
                  <a:tcPr/>
                </a:tc>
                <a:extLst>
                  <a:ext uri="{0D108BD9-81ED-4DB2-BD59-A6C34878D82A}">
                    <a16:rowId xmlns:a16="http://schemas.microsoft.com/office/drawing/2014/main" val="1658923688"/>
                  </a:ext>
                </a:extLst>
              </a:tr>
              <a:tr h="370840">
                <a:tc>
                  <a:txBody>
                    <a:bodyPr/>
                    <a:lstStyle/>
                    <a:p>
                      <a:pPr algn="ctr"/>
                      <a:r>
                        <a:rPr lang="en-US" dirty="0"/>
                        <a:t>True</a:t>
                      </a:r>
                    </a:p>
                  </a:txBody>
                  <a:tcPr/>
                </a:tc>
                <a:tc>
                  <a:txBody>
                    <a:bodyPr/>
                    <a:lstStyle/>
                    <a:p>
                      <a:pPr algn="ctr"/>
                      <a:r>
                        <a:rPr lang="en-US" dirty="0"/>
                        <a:t>True</a:t>
                      </a:r>
                    </a:p>
                  </a:txBody>
                  <a:tcPr/>
                </a:tc>
                <a:tc>
                  <a:txBody>
                    <a:bodyPr/>
                    <a:lstStyle/>
                    <a:p>
                      <a:pPr algn="ctr"/>
                      <a:r>
                        <a:rPr lang="en-US" dirty="0"/>
                        <a:t>True</a:t>
                      </a:r>
                    </a:p>
                  </a:txBody>
                  <a:tcPr/>
                </a:tc>
                <a:tc>
                  <a:txBody>
                    <a:bodyPr/>
                    <a:lstStyle/>
                    <a:p>
                      <a:pPr algn="ctr"/>
                      <a:r>
                        <a:rPr lang="en-US" dirty="0"/>
                        <a:t>True</a:t>
                      </a:r>
                    </a:p>
                  </a:txBody>
                  <a:tcPr/>
                </a:tc>
                <a:tc>
                  <a:txBody>
                    <a:bodyPr/>
                    <a:lstStyle/>
                    <a:p>
                      <a:pPr algn="ctr"/>
                      <a:r>
                        <a:rPr lang="en-US" dirty="0"/>
                        <a:t>False</a:t>
                      </a:r>
                    </a:p>
                  </a:txBody>
                  <a:tcPr/>
                </a:tc>
                <a:tc>
                  <a:txBody>
                    <a:bodyPr/>
                    <a:lstStyle/>
                    <a:p>
                      <a:pPr algn="ctr"/>
                      <a:r>
                        <a:rPr lang="en-US" dirty="0"/>
                        <a:t>False</a:t>
                      </a:r>
                    </a:p>
                  </a:txBody>
                  <a:tcPr/>
                </a:tc>
                <a:extLst>
                  <a:ext uri="{0D108BD9-81ED-4DB2-BD59-A6C34878D82A}">
                    <a16:rowId xmlns:a16="http://schemas.microsoft.com/office/drawing/2014/main" val="3208332263"/>
                  </a:ext>
                </a:extLst>
              </a:tr>
              <a:tr h="370840">
                <a:tc>
                  <a:txBody>
                    <a:bodyPr/>
                    <a:lstStyle/>
                    <a:p>
                      <a:pPr algn="ctr"/>
                      <a:r>
                        <a:rPr lang="en-US" dirty="0"/>
                        <a:t>True</a:t>
                      </a:r>
                    </a:p>
                  </a:txBody>
                  <a:tcPr/>
                </a:tc>
                <a:tc>
                  <a:txBody>
                    <a:bodyPr/>
                    <a:lstStyle/>
                    <a:p>
                      <a:pPr algn="ctr"/>
                      <a:r>
                        <a:rPr lang="en-US" dirty="0"/>
                        <a:t>False</a:t>
                      </a:r>
                    </a:p>
                  </a:txBody>
                  <a:tcPr/>
                </a:tc>
                <a:tc>
                  <a:txBody>
                    <a:bodyPr/>
                    <a:lstStyle/>
                    <a:p>
                      <a:pPr algn="ctr"/>
                      <a:r>
                        <a:rPr lang="en-US" dirty="0"/>
                        <a:t>False</a:t>
                      </a:r>
                    </a:p>
                  </a:txBody>
                  <a:tcPr/>
                </a:tc>
                <a:tc>
                  <a:txBody>
                    <a:bodyPr/>
                    <a:lstStyle/>
                    <a:p>
                      <a:pPr algn="ctr"/>
                      <a:r>
                        <a:rPr lang="en-US" dirty="0"/>
                        <a:t>True</a:t>
                      </a:r>
                    </a:p>
                  </a:txBody>
                  <a:tcPr/>
                </a:tc>
                <a:tc>
                  <a:txBody>
                    <a:bodyPr/>
                    <a:lstStyle/>
                    <a:p>
                      <a:pPr algn="ctr"/>
                      <a:r>
                        <a:rPr lang="en-US" dirty="0"/>
                        <a:t>True</a:t>
                      </a:r>
                    </a:p>
                  </a:txBody>
                  <a:tcPr/>
                </a:tc>
                <a:tc>
                  <a:txBody>
                    <a:bodyPr/>
                    <a:lstStyle/>
                    <a:p>
                      <a:pPr algn="ctr"/>
                      <a:r>
                        <a:rPr lang="en-US" dirty="0"/>
                        <a:t>False</a:t>
                      </a:r>
                    </a:p>
                  </a:txBody>
                  <a:tcPr/>
                </a:tc>
                <a:extLst>
                  <a:ext uri="{0D108BD9-81ED-4DB2-BD59-A6C34878D82A}">
                    <a16:rowId xmlns:a16="http://schemas.microsoft.com/office/drawing/2014/main" val="2971577438"/>
                  </a:ext>
                </a:extLst>
              </a:tr>
              <a:tr h="370840">
                <a:tc>
                  <a:txBody>
                    <a:bodyPr/>
                    <a:lstStyle/>
                    <a:p>
                      <a:pPr algn="ctr"/>
                      <a:r>
                        <a:rPr lang="en-US" dirty="0"/>
                        <a:t>False</a:t>
                      </a:r>
                    </a:p>
                  </a:txBody>
                  <a:tcPr/>
                </a:tc>
                <a:tc>
                  <a:txBody>
                    <a:bodyPr/>
                    <a:lstStyle/>
                    <a:p>
                      <a:pPr algn="ctr"/>
                      <a:r>
                        <a:rPr lang="en-US" dirty="0"/>
                        <a:t>True</a:t>
                      </a:r>
                    </a:p>
                  </a:txBody>
                  <a:tcPr/>
                </a:tc>
                <a:tc>
                  <a:txBody>
                    <a:bodyPr/>
                    <a:lstStyle/>
                    <a:p>
                      <a:pPr algn="ctr"/>
                      <a:r>
                        <a:rPr lang="en-US" dirty="0"/>
                        <a:t>False</a:t>
                      </a:r>
                    </a:p>
                  </a:txBody>
                  <a:tcPr/>
                </a:tc>
                <a:tc>
                  <a:txBody>
                    <a:bodyPr/>
                    <a:lstStyle/>
                    <a:p>
                      <a:pPr algn="ctr"/>
                      <a:r>
                        <a:rPr lang="en-US" dirty="0"/>
                        <a:t>True</a:t>
                      </a:r>
                    </a:p>
                  </a:txBody>
                  <a:tcPr/>
                </a:tc>
                <a:tc>
                  <a:txBody>
                    <a:bodyPr/>
                    <a:lstStyle/>
                    <a:p>
                      <a:pPr algn="ctr"/>
                      <a:r>
                        <a:rPr lang="en-US" dirty="0"/>
                        <a:t>True</a:t>
                      </a:r>
                    </a:p>
                  </a:txBody>
                  <a:tcPr/>
                </a:tc>
                <a:tc>
                  <a:txBody>
                    <a:bodyPr/>
                    <a:lstStyle/>
                    <a:p>
                      <a:pPr algn="ctr"/>
                      <a:r>
                        <a:rPr lang="en-US" dirty="0"/>
                        <a:t>True</a:t>
                      </a:r>
                    </a:p>
                  </a:txBody>
                  <a:tcPr/>
                </a:tc>
                <a:extLst>
                  <a:ext uri="{0D108BD9-81ED-4DB2-BD59-A6C34878D82A}">
                    <a16:rowId xmlns:a16="http://schemas.microsoft.com/office/drawing/2014/main" val="754855832"/>
                  </a:ext>
                </a:extLst>
              </a:tr>
              <a:tr h="370840">
                <a:tc>
                  <a:txBody>
                    <a:bodyPr/>
                    <a:lstStyle/>
                    <a:p>
                      <a:pPr algn="ctr"/>
                      <a:r>
                        <a:rPr lang="en-US" dirty="0"/>
                        <a:t>False</a:t>
                      </a:r>
                    </a:p>
                  </a:txBody>
                  <a:tcPr/>
                </a:tc>
                <a:tc>
                  <a:txBody>
                    <a:bodyPr/>
                    <a:lstStyle/>
                    <a:p>
                      <a:pPr algn="ctr"/>
                      <a:r>
                        <a:rPr lang="en-US" dirty="0"/>
                        <a:t>False</a:t>
                      </a:r>
                    </a:p>
                  </a:txBody>
                  <a:tcPr/>
                </a:tc>
                <a:tc>
                  <a:txBody>
                    <a:bodyPr/>
                    <a:lstStyle/>
                    <a:p>
                      <a:pPr algn="ctr"/>
                      <a:r>
                        <a:rPr lang="en-US" dirty="0"/>
                        <a:t>False</a:t>
                      </a:r>
                    </a:p>
                  </a:txBody>
                  <a:tcPr/>
                </a:tc>
                <a:tc>
                  <a:txBody>
                    <a:bodyPr/>
                    <a:lstStyle/>
                    <a:p>
                      <a:pPr algn="ctr"/>
                      <a:r>
                        <a:rPr lang="en-US" dirty="0"/>
                        <a:t>False</a:t>
                      </a:r>
                    </a:p>
                  </a:txBody>
                  <a:tcPr/>
                </a:tc>
                <a:tc>
                  <a:txBody>
                    <a:bodyPr/>
                    <a:lstStyle/>
                    <a:p>
                      <a:pPr algn="ctr"/>
                      <a:r>
                        <a:rPr lang="en-US" dirty="0"/>
                        <a:t>False</a:t>
                      </a:r>
                    </a:p>
                  </a:txBody>
                  <a:tcPr/>
                </a:tc>
                <a:tc>
                  <a:txBody>
                    <a:bodyPr/>
                    <a:lstStyle/>
                    <a:p>
                      <a:pPr algn="ctr"/>
                      <a:r>
                        <a:rPr lang="en-US" dirty="0"/>
                        <a:t>True</a:t>
                      </a:r>
                    </a:p>
                  </a:txBody>
                  <a:tcPr/>
                </a:tc>
                <a:extLst>
                  <a:ext uri="{0D108BD9-81ED-4DB2-BD59-A6C34878D82A}">
                    <a16:rowId xmlns:a16="http://schemas.microsoft.com/office/drawing/2014/main" val="4037295978"/>
                  </a:ext>
                </a:extLst>
              </a:tr>
            </a:tbl>
          </a:graphicData>
        </a:graphic>
      </p:graphicFrame>
    </p:spTree>
    <p:extLst>
      <p:ext uri="{BB962C8B-B14F-4D97-AF65-F5344CB8AC3E}">
        <p14:creationId xmlns:p14="http://schemas.microsoft.com/office/powerpoint/2010/main" val="26571722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8E2B4-1B01-B740-8952-51E9DEFEB4D0}"/>
              </a:ext>
            </a:extLst>
          </p:cNvPr>
          <p:cNvSpPr>
            <a:spLocks noGrp="1"/>
          </p:cNvSpPr>
          <p:nvPr>
            <p:ph type="title"/>
          </p:nvPr>
        </p:nvSpPr>
        <p:spPr/>
        <p:txBody>
          <a:bodyPr/>
          <a:lstStyle/>
          <a:p>
            <a:r>
              <a:rPr lang="en-US" dirty="0"/>
              <a:t>Comparison Operators</a:t>
            </a:r>
          </a:p>
        </p:txBody>
      </p:sp>
      <p:graphicFrame>
        <p:nvGraphicFramePr>
          <p:cNvPr id="4" name="Content Placeholder 3">
            <a:extLst>
              <a:ext uri="{FF2B5EF4-FFF2-40B4-BE49-F238E27FC236}">
                <a16:creationId xmlns:a16="http://schemas.microsoft.com/office/drawing/2014/main" id="{C5C3BAEF-DA4B-754C-BBC6-E95476149B90}"/>
              </a:ext>
            </a:extLst>
          </p:cNvPr>
          <p:cNvGraphicFramePr>
            <a:graphicFrameLocks noGrp="1"/>
          </p:cNvGraphicFramePr>
          <p:nvPr>
            <p:ph idx="1"/>
            <p:extLst>
              <p:ext uri="{D42A27DB-BD31-4B8C-83A1-F6EECF244321}">
                <p14:modId xmlns:p14="http://schemas.microsoft.com/office/powerpoint/2010/main" val="1006697255"/>
              </p:ext>
            </p:extLst>
          </p:nvPr>
        </p:nvGraphicFramePr>
        <p:xfrm>
          <a:off x="685801" y="2057401"/>
          <a:ext cx="10820399" cy="3579800"/>
        </p:xfrm>
        <a:graphic>
          <a:graphicData uri="http://schemas.openxmlformats.org/drawingml/2006/table">
            <a:tbl>
              <a:tblPr/>
              <a:tblGrid>
                <a:gridCol w="1780308">
                  <a:extLst>
                    <a:ext uri="{9D8B030D-6E8A-4147-A177-3AD203B41FA5}">
                      <a16:colId xmlns:a16="http://schemas.microsoft.com/office/drawing/2014/main" val="227056925"/>
                    </a:ext>
                  </a:extLst>
                </a:gridCol>
                <a:gridCol w="1052947">
                  <a:extLst>
                    <a:ext uri="{9D8B030D-6E8A-4147-A177-3AD203B41FA5}">
                      <a16:colId xmlns:a16="http://schemas.microsoft.com/office/drawing/2014/main" val="2146636531"/>
                    </a:ext>
                  </a:extLst>
                </a:gridCol>
                <a:gridCol w="3980099">
                  <a:extLst>
                    <a:ext uri="{9D8B030D-6E8A-4147-A177-3AD203B41FA5}">
                      <a16:colId xmlns:a16="http://schemas.microsoft.com/office/drawing/2014/main" val="3033259632"/>
                    </a:ext>
                  </a:extLst>
                </a:gridCol>
                <a:gridCol w="4007045">
                  <a:extLst>
                    <a:ext uri="{9D8B030D-6E8A-4147-A177-3AD203B41FA5}">
                      <a16:colId xmlns:a16="http://schemas.microsoft.com/office/drawing/2014/main" val="1475713310"/>
                    </a:ext>
                  </a:extLst>
                </a:gridCol>
              </a:tblGrid>
              <a:tr h="192115">
                <a:tc>
                  <a:txBody>
                    <a:bodyPr/>
                    <a:lstStyle/>
                    <a:p>
                      <a:pPr algn="ctr"/>
                      <a:r>
                        <a:rPr lang="en-US" sz="2000" b="1" dirty="0">
                          <a:effectLst/>
                        </a:rPr>
                        <a:t>Operator</a:t>
                      </a:r>
                    </a:p>
                  </a:txBody>
                  <a:tcPr marL="45401" marR="45401" marT="22700" marB="22700" anchor="ctr">
                    <a:lnL>
                      <a:noFill/>
                    </a:lnL>
                    <a:lnR>
                      <a:noFill/>
                    </a:lnR>
                    <a:lnT>
                      <a:noFill/>
                    </a:lnT>
                    <a:lnB>
                      <a:noFill/>
                    </a:lnB>
                  </a:tcPr>
                </a:tc>
                <a:tc>
                  <a:txBody>
                    <a:bodyPr/>
                    <a:lstStyle/>
                    <a:p>
                      <a:pPr algn="ctr"/>
                      <a:r>
                        <a:rPr lang="en-US" sz="2000" b="1" dirty="0">
                          <a:effectLst/>
                        </a:rPr>
                        <a:t>Symbol</a:t>
                      </a:r>
                    </a:p>
                  </a:txBody>
                  <a:tcPr marL="45401" marR="45401" marT="22700" marB="22700" anchor="ctr">
                    <a:lnL>
                      <a:noFill/>
                    </a:lnL>
                    <a:lnR>
                      <a:noFill/>
                    </a:lnR>
                    <a:lnT>
                      <a:noFill/>
                    </a:lnT>
                    <a:lnB>
                      <a:noFill/>
                    </a:lnB>
                  </a:tcPr>
                </a:tc>
                <a:tc>
                  <a:txBody>
                    <a:bodyPr/>
                    <a:lstStyle/>
                    <a:p>
                      <a:pPr algn="ctr"/>
                      <a:r>
                        <a:rPr lang="en-US" sz="2000" b="1" dirty="0">
                          <a:effectLst/>
                        </a:rPr>
                        <a:t>Description</a:t>
                      </a:r>
                    </a:p>
                  </a:txBody>
                  <a:tcPr marL="45401" marR="45401" marT="22700" marB="22700" anchor="ctr">
                    <a:lnL>
                      <a:noFill/>
                    </a:lnL>
                    <a:lnR>
                      <a:noFill/>
                    </a:lnR>
                    <a:lnT>
                      <a:noFill/>
                    </a:lnT>
                    <a:lnB>
                      <a:noFill/>
                    </a:lnB>
                  </a:tcPr>
                </a:tc>
                <a:tc>
                  <a:txBody>
                    <a:bodyPr/>
                    <a:lstStyle/>
                    <a:p>
                      <a:pPr algn="ctr"/>
                      <a:r>
                        <a:rPr lang="en-US" sz="2000" b="1" dirty="0">
                          <a:effectLst/>
                        </a:rPr>
                        <a:t>Example</a:t>
                      </a:r>
                    </a:p>
                  </a:txBody>
                  <a:tcPr marL="45401" marR="45401" marT="22700" marB="22700" anchor="ctr">
                    <a:lnL>
                      <a:noFill/>
                    </a:lnL>
                    <a:lnR>
                      <a:noFill/>
                    </a:lnR>
                    <a:lnT>
                      <a:noFill/>
                    </a:lnT>
                    <a:lnB>
                      <a:noFill/>
                    </a:lnB>
                  </a:tcPr>
                </a:tc>
                <a:extLst>
                  <a:ext uri="{0D108BD9-81ED-4DB2-BD59-A6C34878D82A}">
                    <a16:rowId xmlns:a16="http://schemas.microsoft.com/office/drawing/2014/main" val="1961441959"/>
                  </a:ext>
                </a:extLst>
              </a:tr>
              <a:tr h="480793">
                <a:tc>
                  <a:txBody>
                    <a:bodyPr/>
                    <a:lstStyle/>
                    <a:p>
                      <a:r>
                        <a:rPr lang="en-US" sz="2000">
                          <a:effectLst/>
                        </a:rPr>
                        <a:t>Addition</a:t>
                      </a:r>
                    </a:p>
                  </a:txBody>
                  <a:tcPr marL="45401" marR="45401" marT="22700" marB="22700" anchor="ctr">
                    <a:lnL>
                      <a:noFill/>
                    </a:lnL>
                    <a:lnR>
                      <a:noFill/>
                    </a:lnR>
                    <a:lnT>
                      <a:noFill/>
                    </a:lnT>
                    <a:lnB>
                      <a:noFill/>
                    </a:lnB>
                  </a:tcPr>
                </a:tc>
                <a:tc>
                  <a:txBody>
                    <a:bodyPr/>
                    <a:lstStyle/>
                    <a:p>
                      <a:pPr algn="ctr"/>
                      <a:r>
                        <a:rPr lang="en-US" sz="2000" dirty="0">
                          <a:effectLst/>
                        </a:rPr>
                        <a:t>+</a:t>
                      </a:r>
                    </a:p>
                  </a:txBody>
                  <a:tcPr marL="45401" marR="45401" marT="22700" marB="22700" anchor="ctr">
                    <a:lnL>
                      <a:noFill/>
                    </a:lnL>
                    <a:lnR>
                      <a:noFill/>
                    </a:lnR>
                    <a:lnT>
                      <a:noFill/>
                    </a:lnT>
                    <a:lnB>
                      <a:noFill/>
                    </a:lnB>
                  </a:tcPr>
                </a:tc>
                <a:tc>
                  <a:txBody>
                    <a:bodyPr/>
                    <a:lstStyle/>
                    <a:p>
                      <a:r>
                        <a:rPr lang="en-US" sz="2000" dirty="0">
                          <a:effectLst/>
                        </a:rPr>
                        <a:t>Adds the two addends together to provide the sum</a:t>
                      </a:r>
                    </a:p>
                  </a:txBody>
                  <a:tcPr marL="45401" marR="45401" marT="22700" marB="22700" anchor="ctr">
                    <a:lnL>
                      <a:noFill/>
                    </a:lnL>
                    <a:lnR>
                      <a:noFill/>
                    </a:lnR>
                    <a:lnT>
                      <a:noFill/>
                    </a:lnT>
                    <a:lnB>
                      <a:noFill/>
                    </a:lnB>
                  </a:tcPr>
                </a:tc>
                <a:tc>
                  <a:txBody>
                    <a:bodyPr/>
                    <a:lstStyle/>
                    <a:p>
                      <a:r>
                        <a:rPr lang="en-US" sz="2000" dirty="0">
                          <a:effectLst/>
                        </a:rPr>
                        <a:t>sum = addend1 + addend2</a:t>
                      </a:r>
                    </a:p>
                  </a:txBody>
                  <a:tcPr marL="45401" marR="45401" marT="22700" marB="22700" anchor="ctr">
                    <a:lnL>
                      <a:noFill/>
                    </a:lnL>
                    <a:lnR>
                      <a:noFill/>
                    </a:lnR>
                    <a:lnT>
                      <a:noFill/>
                    </a:lnT>
                    <a:lnB>
                      <a:noFill/>
                    </a:lnB>
                  </a:tcPr>
                </a:tc>
                <a:extLst>
                  <a:ext uri="{0D108BD9-81ED-4DB2-BD59-A6C34878D82A}">
                    <a16:rowId xmlns:a16="http://schemas.microsoft.com/office/drawing/2014/main" val="1801010310"/>
                  </a:ext>
                </a:extLst>
              </a:tr>
              <a:tr h="625133">
                <a:tc>
                  <a:txBody>
                    <a:bodyPr/>
                    <a:lstStyle/>
                    <a:p>
                      <a:r>
                        <a:rPr lang="en-US" sz="2000">
                          <a:effectLst/>
                        </a:rPr>
                        <a:t>Subtraction</a:t>
                      </a:r>
                    </a:p>
                  </a:txBody>
                  <a:tcPr marL="45401" marR="45401" marT="22700" marB="22700" anchor="ctr">
                    <a:lnL>
                      <a:noFill/>
                    </a:lnL>
                    <a:lnR>
                      <a:noFill/>
                    </a:lnR>
                    <a:lnT>
                      <a:noFill/>
                    </a:lnT>
                    <a:lnB>
                      <a:noFill/>
                    </a:lnB>
                  </a:tcPr>
                </a:tc>
                <a:tc>
                  <a:txBody>
                    <a:bodyPr/>
                    <a:lstStyle/>
                    <a:p>
                      <a:pPr algn="ctr"/>
                      <a:r>
                        <a:rPr lang="en-US" sz="2000">
                          <a:effectLst/>
                        </a:rPr>
                        <a:t>-</a:t>
                      </a:r>
                    </a:p>
                  </a:txBody>
                  <a:tcPr marL="45401" marR="45401" marT="22700" marB="22700" anchor="ctr">
                    <a:lnL>
                      <a:noFill/>
                    </a:lnL>
                    <a:lnR>
                      <a:noFill/>
                    </a:lnR>
                    <a:lnT>
                      <a:noFill/>
                    </a:lnT>
                    <a:lnB>
                      <a:noFill/>
                    </a:lnB>
                  </a:tcPr>
                </a:tc>
                <a:tc>
                  <a:txBody>
                    <a:bodyPr/>
                    <a:lstStyle/>
                    <a:p>
                      <a:r>
                        <a:rPr lang="en-US" sz="2000">
                          <a:effectLst/>
                        </a:rPr>
                        <a:t>Subtracts the subrtahend from the minuend to provide the difference</a:t>
                      </a:r>
                    </a:p>
                  </a:txBody>
                  <a:tcPr marL="45401" marR="45401" marT="22700" marB="22700" anchor="ctr">
                    <a:lnL>
                      <a:noFill/>
                    </a:lnL>
                    <a:lnR>
                      <a:noFill/>
                    </a:lnR>
                    <a:lnT>
                      <a:noFill/>
                    </a:lnT>
                    <a:lnB>
                      <a:noFill/>
                    </a:lnB>
                  </a:tcPr>
                </a:tc>
                <a:tc>
                  <a:txBody>
                    <a:bodyPr/>
                    <a:lstStyle/>
                    <a:p>
                      <a:r>
                        <a:rPr lang="en-US" sz="2000" dirty="0">
                          <a:effectLst/>
                        </a:rPr>
                        <a:t>difference = minuend - subtrahend</a:t>
                      </a:r>
                    </a:p>
                  </a:txBody>
                  <a:tcPr marL="45401" marR="45401" marT="22700" marB="22700" anchor="ctr">
                    <a:lnL>
                      <a:noFill/>
                    </a:lnL>
                    <a:lnR>
                      <a:noFill/>
                    </a:lnR>
                    <a:lnT>
                      <a:noFill/>
                    </a:lnT>
                    <a:lnB>
                      <a:noFill/>
                    </a:lnB>
                  </a:tcPr>
                </a:tc>
                <a:extLst>
                  <a:ext uri="{0D108BD9-81ED-4DB2-BD59-A6C34878D82A}">
                    <a16:rowId xmlns:a16="http://schemas.microsoft.com/office/drawing/2014/main" val="2164967052"/>
                  </a:ext>
                </a:extLst>
              </a:tr>
              <a:tr h="625133">
                <a:tc>
                  <a:txBody>
                    <a:bodyPr/>
                    <a:lstStyle/>
                    <a:p>
                      <a:r>
                        <a:rPr lang="en-US" sz="2000">
                          <a:effectLst/>
                        </a:rPr>
                        <a:t>Multiplication</a:t>
                      </a:r>
                    </a:p>
                  </a:txBody>
                  <a:tcPr marL="45401" marR="45401" marT="22700" marB="22700" anchor="ctr">
                    <a:lnL>
                      <a:noFill/>
                    </a:lnL>
                    <a:lnR>
                      <a:noFill/>
                    </a:lnR>
                    <a:lnT>
                      <a:noFill/>
                    </a:lnT>
                    <a:lnB>
                      <a:noFill/>
                    </a:lnB>
                  </a:tcPr>
                </a:tc>
                <a:tc>
                  <a:txBody>
                    <a:bodyPr/>
                    <a:lstStyle/>
                    <a:p>
                      <a:pPr algn="ctr"/>
                      <a:r>
                        <a:rPr lang="en-US" sz="2000" dirty="0">
                          <a:effectLst/>
                        </a:rPr>
                        <a:t>*</a:t>
                      </a:r>
                    </a:p>
                  </a:txBody>
                  <a:tcPr marL="45401" marR="45401" marT="22700" marB="22700" anchor="ctr">
                    <a:lnL>
                      <a:noFill/>
                    </a:lnL>
                    <a:lnR>
                      <a:noFill/>
                    </a:lnR>
                    <a:lnT>
                      <a:noFill/>
                    </a:lnT>
                    <a:lnB>
                      <a:noFill/>
                    </a:lnB>
                  </a:tcPr>
                </a:tc>
                <a:tc>
                  <a:txBody>
                    <a:bodyPr/>
                    <a:lstStyle/>
                    <a:p>
                      <a:r>
                        <a:rPr lang="en-US" sz="2000" dirty="0">
                          <a:effectLst/>
                        </a:rPr>
                        <a:t>Multiplies the multiplicand by the multiplier to return the product</a:t>
                      </a:r>
                    </a:p>
                  </a:txBody>
                  <a:tcPr marL="45401" marR="45401" marT="22700" marB="22700" anchor="ctr">
                    <a:lnL>
                      <a:noFill/>
                    </a:lnL>
                    <a:lnR>
                      <a:noFill/>
                    </a:lnR>
                    <a:lnT>
                      <a:noFill/>
                    </a:lnT>
                    <a:lnB>
                      <a:noFill/>
                    </a:lnB>
                  </a:tcPr>
                </a:tc>
                <a:tc>
                  <a:txBody>
                    <a:bodyPr/>
                    <a:lstStyle/>
                    <a:p>
                      <a:r>
                        <a:rPr lang="en-US" sz="2000" dirty="0">
                          <a:effectLst/>
                        </a:rPr>
                        <a:t>product = multiplicand * multiplier </a:t>
                      </a:r>
                    </a:p>
                  </a:txBody>
                  <a:tcPr marL="45401" marR="45401" marT="22700" marB="22700" anchor="ctr">
                    <a:lnL>
                      <a:noFill/>
                    </a:lnL>
                    <a:lnR>
                      <a:noFill/>
                    </a:lnR>
                    <a:lnT>
                      <a:noFill/>
                    </a:lnT>
                    <a:lnB>
                      <a:noFill/>
                    </a:lnB>
                  </a:tcPr>
                </a:tc>
                <a:extLst>
                  <a:ext uri="{0D108BD9-81ED-4DB2-BD59-A6C34878D82A}">
                    <a16:rowId xmlns:a16="http://schemas.microsoft.com/office/drawing/2014/main" val="802998901"/>
                  </a:ext>
                </a:extLst>
              </a:tr>
              <a:tr h="480793">
                <a:tc>
                  <a:txBody>
                    <a:bodyPr/>
                    <a:lstStyle/>
                    <a:p>
                      <a:r>
                        <a:rPr lang="en-US" sz="2000">
                          <a:effectLst/>
                        </a:rPr>
                        <a:t>Division</a:t>
                      </a:r>
                    </a:p>
                  </a:txBody>
                  <a:tcPr marL="45401" marR="45401" marT="22700" marB="22700" anchor="ctr">
                    <a:lnL>
                      <a:noFill/>
                    </a:lnL>
                    <a:lnR>
                      <a:noFill/>
                    </a:lnR>
                    <a:lnT>
                      <a:noFill/>
                    </a:lnT>
                    <a:lnB>
                      <a:noFill/>
                    </a:lnB>
                  </a:tcPr>
                </a:tc>
                <a:tc>
                  <a:txBody>
                    <a:bodyPr/>
                    <a:lstStyle/>
                    <a:p>
                      <a:pPr algn="ctr"/>
                      <a:r>
                        <a:rPr lang="en-US" sz="2000" dirty="0">
                          <a:effectLst/>
                        </a:rPr>
                        <a:t>/</a:t>
                      </a:r>
                    </a:p>
                  </a:txBody>
                  <a:tcPr marL="45401" marR="45401" marT="22700" marB="22700" anchor="ctr">
                    <a:lnL>
                      <a:noFill/>
                    </a:lnL>
                    <a:lnR>
                      <a:noFill/>
                    </a:lnR>
                    <a:lnT>
                      <a:noFill/>
                    </a:lnT>
                    <a:lnB>
                      <a:noFill/>
                    </a:lnB>
                  </a:tcPr>
                </a:tc>
                <a:tc>
                  <a:txBody>
                    <a:bodyPr/>
                    <a:lstStyle/>
                    <a:p>
                      <a:r>
                        <a:rPr lang="en-US" sz="2000" dirty="0">
                          <a:effectLst/>
                        </a:rPr>
                        <a:t>Divides the dividend by the devisor to return the quotient</a:t>
                      </a:r>
                    </a:p>
                  </a:txBody>
                  <a:tcPr marL="45401" marR="45401" marT="22700" marB="22700" anchor="ctr">
                    <a:lnL>
                      <a:noFill/>
                    </a:lnL>
                    <a:lnR>
                      <a:noFill/>
                    </a:lnR>
                    <a:lnT>
                      <a:noFill/>
                    </a:lnT>
                    <a:lnB>
                      <a:noFill/>
                    </a:lnB>
                  </a:tcPr>
                </a:tc>
                <a:tc>
                  <a:txBody>
                    <a:bodyPr/>
                    <a:lstStyle/>
                    <a:p>
                      <a:r>
                        <a:rPr lang="en-US" sz="2000" dirty="0">
                          <a:effectLst/>
                        </a:rPr>
                        <a:t>quotient = dividend / devisor</a:t>
                      </a:r>
                    </a:p>
                  </a:txBody>
                  <a:tcPr marL="45401" marR="45401" marT="22700" marB="22700" anchor="ctr">
                    <a:lnL>
                      <a:noFill/>
                    </a:lnL>
                    <a:lnR>
                      <a:noFill/>
                    </a:lnR>
                    <a:lnT>
                      <a:noFill/>
                    </a:lnT>
                    <a:lnB>
                      <a:noFill/>
                    </a:lnB>
                  </a:tcPr>
                </a:tc>
                <a:extLst>
                  <a:ext uri="{0D108BD9-81ED-4DB2-BD59-A6C34878D82A}">
                    <a16:rowId xmlns:a16="http://schemas.microsoft.com/office/drawing/2014/main" val="1623997195"/>
                  </a:ext>
                </a:extLst>
              </a:tr>
            </a:tbl>
          </a:graphicData>
        </a:graphic>
      </p:graphicFrame>
    </p:spTree>
    <p:extLst>
      <p:ext uri="{BB962C8B-B14F-4D97-AF65-F5344CB8AC3E}">
        <p14:creationId xmlns:p14="http://schemas.microsoft.com/office/powerpoint/2010/main" val="25388772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8E2B4-1B01-B740-8952-51E9DEFEB4D0}"/>
              </a:ext>
            </a:extLst>
          </p:cNvPr>
          <p:cNvSpPr>
            <a:spLocks noGrp="1"/>
          </p:cNvSpPr>
          <p:nvPr>
            <p:ph type="title"/>
          </p:nvPr>
        </p:nvSpPr>
        <p:spPr/>
        <p:txBody>
          <a:bodyPr/>
          <a:lstStyle/>
          <a:p>
            <a:r>
              <a:rPr lang="en-US" dirty="0"/>
              <a:t>Comparison Operators  continued</a:t>
            </a:r>
          </a:p>
        </p:txBody>
      </p:sp>
      <p:graphicFrame>
        <p:nvGraphicFramePr>
          <p:cNvPr id="4" name="Content Placeholder 3">
            <a:extLst>
              <a:ext uri="{FF2B5EF4-FFF2-40B4-BE49-F238E27FC236}">
                <a16:creationId xmlns:a16="http://schemas.microsoft.com/office/drawing/2014/main" id="{C5C3BAEF-DA4B-754C-BBC6-E95476149B90}"/>
              </a:ext>
            </a:extLst>
          </p:cNvPr>
          <p:cNvGraphicFramePr>
            <a:graphicFrameLocks noGrp="1"/>
          </p:cNvGraphicFramePr>
          <p:nvPr>
            <p:ph idx="1"/>
            <p:extLst>
              <p:ext uri="{D42A27DB-BD31-4B8C-83A1-F6EECF244321}">
                <p14:modId xmlns:p14="http://schemas.microsoft.com/office/powerpoint/2010/main" val="3483616683"/>
              </p:ext>
            </p:extLst>
          </p:nvPr>
        </p:nvGraphicFramePr>
        <p:xfrm>
          <a:off x="256307" y="2057401"/>
          <a:ext cx="11658600" cy="3229600"/>
        </p:xfrm>
        <a:graphic>
          <a:graphicData uri="http://schemas.openxmlformats.org/drawingml/2006/table">
            <a:tbl>
              <a:tblPr/>
              <a:tblGrid>
                <a:gridCol w="1666153">
                  <a:extLst>
                    <a:ext uri="{9D8B030D-6E8A-4147-A177-3AD203B41FA5}">
                      <a16:colId xmlns:a16="http://schemas.microsoft.com/office/drawing/2014/main" val="227056925"/>
                    </a:ext>
                  </a:extLst>
                </a:gridCol>
                <a:gridCol w="1518744">
                  <a:extLst>
                    <a:ext uri="{9D8B030D-6E8A-4147-A177-3AD203B41FA5}">
                      <a16:colId xmlns:a16="http://schemas.microsoft.com/office/drawing/2014/main" val="2146636531"/>
                    </a:ext>
                  </a:extLst>
                </a:gridCol>
                <a:gridCol w="4081814">
                  <a:extLst>
                    <a:ext uri="{9D8B030D-6E8A-4147-A177-3AD203B41FA5}">
                      <a16:colId xmlns:a16="http://schemas.microsoft.com/office/drawing/2014/main" val="3033259632"/>
                    </a:ext>
                  </a:extLst>
                </a:gridCol>
                <a:gridCol w="4391889">
                  <a:extLst>
                    <a:ext uri="{9D8B030D-6E8A-4147-A177-3AD203B41FA5}">
                      <a16:colId xmlns:a16="http://schemas.microsoft.com/office/drawing/2014/main" val="1475713310"/>
                    </a:ext>
                  </a:extLst>
                </a:gridCol>
              </a:tblGrid>
              <a:tr h="192115">
                <a:tc>
                  <a:txBody>
                    <a:bodyPr/>
                    <a:lstStyle/>
                    <a:p>
                      <a:pPr algn="ctr"/>
                      <a:r>
                        <a:rPr lang="en-US" sz="2000" b="1">
                          <a:effectLst/>
                        </a:rPr>
                        <a:t>Operator</a:t>
                      </a:r>
                    </a:p>
                  </a:txBody>
                  <a:tcPr marL="45401" marR="45401" marT="22700" marB="22700" anchor="ctr">
                    <a:lnL>
                      <a:noFill/>
                    </a:lnL>
                    <a:lnR>
                      <a:noFill/>
                    </a:lnR>
                    <a:lnT>
                      <a:noFill/>
                    </a:lnT>
                    <a:lnB>
                      <a:noFill/>
                    </a:lnB>
                  </a:tcPr>
                </a:tc>
                <a:tc>
                  <a:txBody>
                    <a:bodyPr/>
                    <a:lstStyle/>
                    <a:p>
                      <a:pPr algn="ctr"/>
                      <a:r>
                        <a:rPr lang="en-US" sz="2000" b="1">
                          <a:effectLst/>
                        </a:rPr>
                        <a:t>Symbol</a:t>
                      </a:r>
                    </a:p>
                  </a:txBody>
                  <a:tcPr marL="45401" marR="45401" marT="22700" marB="22700" anchor="ctr">
                    <a:lnL>
                      <a:noFill/>
                    </a:lnL>
                    <a:lnR>
                      <a:noFill/>
                    </a:lnR>
                    <a:lnT>
                      <a:noFill/>
                    </a:lnT>
                    <a:lnB>
                      <a:noFill/>
                    </a:lnB>
                  </a:tcPr>
                </a:tc>
                <a:tc>
                  <a:txBody>
                    <a:bodyPr/>
                    <a:lstStyle/>
                    <a:p>
                      <a:pPr algn="ctr"/>
                      <a:r>
                        <a:rPr lang="en-US" sz="2000" b="1">
                          <a:effectLst/>
                        </a:rPr>
                        <a:t>Description</a:t>
                      </a:r>
                    </a:p>
                  </a:txBody>
                  <a:tcPr marL="45401" marR="45401" marT="22700" marB="22700" anchor="ctr">
                    <a:lnL>
                      <a:noFill/>
                    </a:lnL>
                    <a:lnR>
                      <a:noFill/>
                    </a:lnR>
                    <a:lnT>
                      <a:noFill/>
                    </a:lnT>
                    <a:lnB>
                      <a:noFill/>
                    </a:lnB>
                  </a:tcPr>
                </a:tc>
                <a:tc>
                  <a:txBody>
                    <a:bodyPr/>
                    <a:lstStyle/>
                    <a:p>
                      <a:pPr algn="ctr"/>
                      <a:r>
                        <a:rPr lang="en-US" sz="2000" b="1" dirty="0">
                          <a:effectLst/>
                        </a:rPr>
                        <a:t>Example</a:t>
                      </a:r>
                    </a:p>
                  </a:txBody>
                  <a:tcPr marL="45401" marR="45401" marT="22700" marB="22700" anchor="ctr">
                    <a:lnL>
                      <a:noFill/>
                    </a:lnL>
                    <a:lnR>
                      <a:noFill/>
                    </a:lnR>
                    <a:lnT>
                      <a:noFill/>
                    </a:lnT>
                    <a:lnB>
                      <a:noFill/>
                    </a:lnB>
                  </a:tcPr>
                </a:tc>
                <a:extLst>
                  <a:ext uri="{0D108BD9-81ED-4DB2-BD59-A6C34878D82A}">
                    <a16:rowId xmlns:a16="http://schemas.microsoft.com/office/drawing/2014/main" val="1961441959"/>
                  </a:ext>
                </a:extLst>
              </a:tr>
              <a:tr h="769472">
                <a:tc>
                  <a:txBody>
                    <a:bodyPr/>
                    <a:lstStyle/>
                    <a:p>
                      <a:r>
                        <a:rPr lang="en-US" sz="2000">
                          <a:effectLst/>
                        </a:rPr>
                        <a:t>Modulus</a:t>
                      </a:r>
                    </a:p>
                  </a:txBody>
                  <a:tcPr marL="45401" marR="45401" marT="22700" marB="22700" anchor="ctr">
                    <a:lnL>
                      <a:noFill/>
                    </a:lnL>
                    <a:lnR>
                      <a:noFill/>
                    </a:lnR>
                    <a:lnT>
                      <a:noFill/>
                    </a:lnT>
                    <a:lnB>
                      <a:noFill/>
                    </a:lnB>
                  </a:tcPr>
                </a:tc>
                <a:tc>
                  <a:txBody>
                    <a:bodyPr/>
                    <a:lstStyle/>
                    <a:p>
                      <a:pPr algn="ctr"/>
                      <a:r>
                        <a:rPr lang="en-US" sz="2000">
                          <a:effectLst/>
                        </a:rPr>
                        <a:t>%</a:t>
                      </a:r>
                    </a:p>
                  </a:txBody>
                  <a:tcPr marL="45401" marR="45401" marT="22700" marB="22700" anchor="ctr">
                    <a:lnL>
                      <a:noFill/>
                    </a:lnL>
                    <a:lnR>
                      <a:noFill/>
                    </a:lnR>
                    <a:lnT>
                      <a:noFill/>
                    </a:lnT>
                    <a:lnB>
                      <a:noFill/>
                    </a:lnB>
                  </a:tcPr>
                </a:tc>
                <a:tc>
                  <a:txBody>
                    <a:bodyPr/>
                    <a:lstStyle/>
                    <a:p>
                      <a:r>
                        <a:rPr lang="en-US" sz="2000" dirty="0">
                          <a:effectLst/>
                        </a:rPr>
                        <a:t>represents the remainder of the result of division with the quotient has been determined</a:t>
                      </a:r>
                    </a:p>
                  </a:txBody>
                  <a:tcPr marL="45401" marR="45401" marT="22700" marB="22700" anchor="ctr">
                    <a:lnL>
                      <a:noFill/>
                    </a:lnL>
                    <a:lnR>
                      <a:noFill/>
                    </a:lnR>
                    <a:lnT>
                      <a:noFill/>
                    </a:lnT>
                    <a:lnB>
                      <a:noFill/>
                    </a:lnB>
                  </a:tcPr>
                </a:tc>
                <a:tc>
                  <a:txBody>
                    <a:bodyPr/>
                    <a:lstStyle/>
                    <a:p>
                      <a:r>
                        <a:rPr lang="en-US" sz="2000" dirty="0">
                          <a:effectLst/>
                        </a:rPr>
                        <a:t>modulus = dividend % devisor</a:t>
                      </a:r>
                    </a:p>
                  </a:txBody>
                  <a:tcPr marL="45401" marR="45401" marT="22700" marB="22700" anchor="ctr">
                    <a:lnL>
                      <a:noFill/>
                    </a:lnL>
                    <a:lnR>
                      <a:noFill/>
                    </a:lnR>
                    <a:lnT>
                      <a:noFill/>
                    </a:lnT>
                    <a:lnB>
                      <a:noFill/>
                    </a:lnB>
                  </a:tcPr>
                </a:tc>
                <a:extLst>
                  <a:ext uri="{0D108BD9-81ED-4DB2-BD59-A6C34878D82A}">
                    <a16:rowId xmlns:a16="http://schemas.microsoft.com/office/drawing/2014/main" val="3251257834"/>
                  </a:ext>
                </a:extLst>
              </a:tr>
              <a:tr h="625133">
                <a:tc>
                  <a:txBody>
                    <a:bodyPr/>
                    <a:lstStyle/>
                    <a:p>
                      <a:r>
                        <a:rPr lang="en-US" sz="2000">
                          <a:effectLst/>
                        </a:rPr>
                        <a:t>Exponent</a:t>
                      </a:r>
                    </a:p>
                  </a:txBody>
                  <a:tcPr marL="45401" marR="45401" marT="22700" marB="22700" anchor="ctr">
                    <a:lnL>
                      <a:noFill/>
                    </a:lnL>
                    <a:lnR>
                      <a:noFill/>
                    </a:lnR>
                    <a:lnT>
                      <a:noFill/>
                    </a:lnT>
                    <a:lnB>
                      <a:noFill/>
                    </a:lnB>
                  </a:tcPr>
                </a:tc>
                <a:tc>
                  <a:txBody>
                    <a:bodyPr/>
                    <a:lstStyle/>
                    <a:p>
                      <a:pPr algn="ctr"/>
                      <a:r>
                        <a:rPr lang="en-US" sz="2000">
                          <a:effectLst/>
                        </a:rPr>
                        <a:t>**</a:t>
                      </a:r>
                    </a:p>
                  </a:txBody>
                  <a:tcPr marL="45401" marR="45401" marT="22700" marB="22700" anchor="ctr">
                    <a:lnL>
                      <a:noFill/>
                    </a:lnL>
                    <a:lnR>
                      <a:noFill/>
                    </a:lnR>
                    <a:lnT>
                      <a:noFill/>
                    </a:lnT>
                    <a:lnB>
                      <a:noFill/>
                    </a:lnB>
                  </a:tcPr>
                </a:tc>
                <a:tc>
                  <a:txBody>
                    <a:bodyPr/>
                    <a:lstStyle/>
                    <a:p>
                      <a:r>
                        <a:rPr lang="en-US" sz="2000">
                          <a:effectLst/>
                        </a:rPr>
                        <a:t>Raises the base by the value specified in the exponent to return the power</a:t>
                      </a:r>
                    </a:p>
                  </a:txBody>
                  <a:tcPr marL="45401" marR="45401" marT="22700" marB="22700" anchor="ctr">
                    <a:lnL>
                      <a:noFill/>
                    </a:lnL>
                    <a:lnR>
                      <a:noFill/>
                    </a:lnR>
                    <a:lnT>
                      <a:noFill/>
                    </a:lnT>
                    <a:lnB>
                      <a:noFill/>
                    </a:lnB>
                  </a:tcPr>
                </a:tc>
                <a:tc>
                  <a:txBody>
                    <a:bodyPr/>
                    <a:lstStyle/>
                    <a:p>
                      <a:r>
                        <a:rPr lang="en-US" sz="2000">
                          <a:effectLst/>
                        </a:rPr>
                        <a:t>power = base ** exponent</a:t>
                      </a:r>
                    </a:p>
                  </a:txBody>
                  <a:tcPr marL="45401" marR="45401" marT="22700" marB="22700" anchor="ctr">
                    <a:lnL>
                      <a:noFill/>
                    </a:lnL>
                    <a:lnR>
                      <a:noFill/>
                    </a:lnR>
                    <a:lnT>
                      <a:noFill/>
                    </a:lnT>
                    <a:lnB>
                      <a:noFill/>
                    </a:lnB>
                  </a:tcPr>
                </a:tc>
                <a:extLst>
                  <a:ext uri="{0D108BD9-81ED-4DB2-BD59-A6C34878D82A}">
                    <a16:rowId xmlns:a16="http://schemas.microsoft.com/office/drawing/2014/main" val="3846608399"/>
                  </a:ext>
                </a:extLst>
              </a:tr>
              <a:tr h="625133">
                <a:tc>
                  <a:txBody>
                    <a:bodyPr/>
                    <a:lstStyle/>
                    <a:p>
                      <a:r>
                        <a:rPr lang="en-US" sz="2000">
                          <a:effectLst/>
                        </a:rPr>
                        <a:t>Floor Division</a:t>
                      </a:r>
                    </a:p>
                  </a:txBody>
                  <a:tcPr marL="45401" marR="45401" marT="22700" marB="22700" anchor="ctr">
                    <a:lnL>
                      <a:noFill/>
                    </a:lnL>
                    <a:lnR>
                      <a:noFill/>
                    </a:lnR>
                    <a:lnT>
                      <a:noFill/>
                    </a:lnT>
                    <a:lnB>
                      <a:noFill/>
                    </a:lnB>
                  </a:tcPr>
                </a:tc>
                <a:tc>
                  <a:txBody>
                    <a:bodyPr/>
                    <a:lstStyle/>
                    <a:p>
                      <a:pPr algn="ctr"/>
                      <a:r>
                        <a:rPr lang="en-US" sz="2000" dirty="0">
                          <a:effectLst/>
                        </a:rPr>
                        <a:t>//</a:t>
                      </a:r>
                    </a:p>
                  </a:txBody>
                  <a:tcPr marL="45401" marR="45401" marT="22700" marB="22700" anchor="ctr">
                    <a:lnL>
                      <a:noFill/>
                    </a:lnL>
                    <a:lnR>
                      <a:noFill/>
                    </a:lnR>
                    <a:lnT>
                      <a:noFill/>
                    </a:lnT>
                    <a:lnB>
                      <a:noFill/>
                    </a:lnB>
                  </a:tcPr>
                </a:tc>
                <a:tc>
                  <a:txBody>
                    <a:bodyPr/>
                    <a:lstStyle/>
                    <a:p>
                      <a:r>
                        <a:rPr lang="en-US" sz="2000" dirty="0">
                          <a:effectLst/>
                        </a:rPr>
                        <a:t>Similar to division but with the result round down to the next lower integer value</a:t>
                      </a:r>
                    </a:p>
                  </a:txBody>
                  <a:tcPr marL="45401" marR="45401" marT="22700" marB="22700" anchor="ctr">
                    <a:lnL>
                      <a:noFill/>
                    </a:lnL>
                    <a:lnR>
                      <a:noFill/>
                    </a:lnR>
                    <a:lnT>
                      <a:noFill/>
                    </a:lnT>
                    <a:lnB>
                      <a:noFill/>
                    </a:lnB>
                  </a:tcPr>
                </a:tc>
                <a:tc>
                  <a:txBody>
                    <a:bodyPr/>
                    <a:lstStyle/>
                    <a:p>
                      <a:r>
                        <a:rPr lang="en-US" sz="2000" dirty="0">
                          <a:effectLst/>
                        </a:rPr>
                        <a:t>quotient = dividend // divisor</a:t>
                      </a:r>
                    </a:p>
                  </a:txBody>
                  <a:tcPr marL="45401" marR="45401" marT="22700" marB="22700" anchor="ctr">
                    <a:lnL>
                      <a:noFill/>
                    </a:lnL>
                    <a:lnR>
                      <a:noFill/>
                    </a:lnR>
                    <a:lnT>
                      <a:noFill/>
                    </a:lnT>
                    <a:lnB>
                      <a:noFill/>
                    </a:lnB>
                  </a:tcPr>
                </a:tc>
                <a:extLst>
                  <a:ext uri="{0D108BD9-81ED-4DB2-BD59-A6C34878D82A}">
                    <a16:rowId xmlns:a16="http://schemas.microsoft.com/office/drawing/2014/main" val="2820576327"/>
                  </a:ext>
                </a:extLst>
              </a:tr>
            </a:tbl>
          </a:graphicData>
        </a:graphic>
      </p:graphicFrame>
    </p:spTree>
    <p:extLst>
      <p:ext uri="{BB962C8B-B14F-4D97-AF65-F5344CB8AC3E}">
        <p14:creationId xmlns:p14="http://schemas.microsoft.com/office/powerpoint/2010/main" val="1303787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9F4C2-29A0-8F40-B61D-5E4482762AA3}"/>
              </a:ext>
            </a:extLst>
          </p:cNvPr>
          <p:cNvSpPr>
            <a:spLocks noGrp="1"/>
          </p:cNvSpPr>
          <p:nvPr>
            <p:ph type="title"/>
          </p:nvPr>
        </p:nvSpPr>
        <p:spPr/>
        <p:txBody>
          <a:bodyPr/>
          <a:lstStyle/>
          <a:p>
            <a:r>
              <a:rPr lang="en-US" dirty="0"/>
              <a:t>Mood setting</a:t>
            </a:r>
          </a:p>
        </p:txBody>
      </p:sp>
      <p:sp>
        <p:nvSpPr>
          <p:cNvPr id="3" name="Content Placeholder 2">
            <a:extLst>
              <a:ext uri="{FF2B5EF4-FFF2-40B4-BE49-F238E27FC236}">
                <a16:creationId xmlns:a16="http://schemas.microsoft.com/office/drawing/2014/main" id="{85BFE7BB-130F-D54F-B0C1-7855A737101C}"/>
              </a:ext>
            </a:extLst>
          </p:cNvPr>
          <p:cNvSpPr>
            <a:spLocks noGrp="1"/>
          </p:cNvSpPr>
          <p:nvPr>
            <p:ph idx="1"/>
          </p:nvPr>
        </p:nvSpPr>
        <p:spPr/>
        <p:txBody>
          <a:bodyPr/>
          <a:lstStyle/>
          <a:p>
            <a:r>
              <a:rPr lang="en-US" sz="2400" dirty="0"/>
              <a:t>Launch Python3 – typically typing ‘python3’ in the terminal and hit enter </a:t>
            </a:r>
          </a:p>
          <a:p>
            <a:r>
              <a:rPr lang="en-US" dirty="0"/>
              <a:t>You should see a &gt;&gt;&gt;&gt; prompt</a:t>
            </a:r>
          </a:p>
          <a:p>
            <a:r>
              <a:rPr lang="en-US" dirty="0"/>
              <a:t>Type ‘print(‘hello world’) and press enter.</a:t>
            </a:r>
          </a:p>
          <a:p>
            <a:r>
              <a:rPr lang="en-US" dirty="0"/>
              <a:t>‘hello world’ should be presented back to you on the screen</a:t>
            </a:r>
          </a:p>
          <a:p>
            <a:endParaRPr lang="en-US" dirty="0"/>
          </a:p>
        </p:txBody>
      </p:sp>
    </p:spTree>
    <p:extLst>
      <p:ext uri="{BB962C8B-B14F-4D97-AF65-F5344CB8AC3E}">
        <p14:creationId xmlns:p14="http://schemas.microsoft.com/office/powerpoint/2010/main" val="18291628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B0DB7-DDC2-9448-A83E-DC8389891388}"/>
              </a:ext>
            </a:extLst>
          </p:cNvPr>
          <p:cNvSpPr>
            <a:spLocks noGrp="1"/>
          </p:cNvSpPr>
          <p:nvPr>
            <p:ph type="title"/>
          </p:nvPr>
        </p:nvSpPr>
        <p:spPr/>
        <p:txBody>
          <a:bodyPr/>
          <a:lstStyle/>
          <a:p>
            <a:r>
              <a:rPr lang="en-US" dirty="0"/>
              <a:t>Assignment Operators</a:t>
            </a:r>
          </a:p>
        </p:txBody>
      </p:sp>
      <p:graphicFrame>
        <p:nvGraphicFramePr>
          <p:cNvPr id="4" name="Content Placeholder 3">
            <a:extLst>
              <a:ext uri="{FF2B5EF4-FFF2-40B4-BE49-F238E27FC236}">
                <a16:creationId xmlns:a16="http://schemas.microsoft.com/office/drawing/2014/main" id="{475F6964-C0A6-A24A-995D-1207B131ACB7}"/>
              </a:ext>
            </a:extLst>
          </p:cNvPr>
          <p:cNvGraphicFramePr>
            <a:graphicFrameLocks noGrp="1"/>
          </p:cNvGraphicFramePr>
          <p:nvPr>
            <p:ph idx="1"/>
            <p:extLst>
              <p:ext uri="{D42A27DB-BD31-4B8C-83A1-F6EECF244321}">
                <p14:modId xmlns:p14="http://schemas.microsoft.com/office/powerpoint/2010/main" val="3970192288"/>
              </p:ext>
            </p:extLst>
          </p:nvPr>
        </p:nvGraphicFramePr>
        <p:xfrm>
          <a:off x="374072" y="1771891"/>
          <a:ext cx="11443855" cy="4642657"/>
        </p:xfrm>
        <a:graphic>
          <a:graphicData uri="http://schemas.openxmlformats.org/drawingml/2006/table">
            <a:tbl>
              <a:tblPr/>
              <a:tblGrid>
                <a:gridCol w="1137390">
                  <a:extLst>
                    <a:ext uri="{9D8B030D-6E8A-4147-A177-3AD203B41FA5}">
                      <a16:colId xmlns:a16="http://schemas.microsoft.com/office/drawing/2014/main" val="3696557529"/>
                    </a:ext>
                  </a:extLst>
                </a:gridCol>
                <a:gridCol w="7014150">
                  <a:extLst>
                    <a:ext uri="{9D8B030D-6E8A-4147-A177-3AD203B41FA5}">
                      <a16:colId xmlns:a16="http://schemas.microsoft.com/office/drawing/2014/main" val="604754878"/>
                    </a:ext>
                  </a:extLst>
                </a:gridCol>
                <a:gridCol w="1868607">
                  <a:extLst>
                    <a:ext uri="{9D8B030D-6E8A-4147-A177-3AD203B41FA5}">
                      <a16:colId xmlns:a16="http://schemas.microsoft.com/office/drawing/2014/main" val="663829624"/>
                    </a:ext>
                  </a:extLst>
                </a:gridCol>
                <a:gridCol w="1423708">
                  <a:extLst>
                    <a:ext uri="{9D8B030D-6E8A-4147-A177-3AD203B41FA5}">
                      <a16:colId xmlns:a16="http://schemas.microsoft.com/office/drawing/2014/main" val="3270187917"/>
                    </a:ext>
                  </a:extLst>
                </a:gridCol>
              </a:tblGrid>
              <a:tr h="669641">
                <a:tc>
                  <a:txBody>
                    <a:bodyPr/>
                    <a:lstStyle/>
                    <a:p>
                      <a:pPr algn="l"/>
                      <a:r>
                        <a:rPr lang="en-US" sz="2000" b="1">
                          <a:effectLst/>
                        </a:rPr>
                        <a:t>Symbol</a:t>
                      </a:r>
                    </a:p>
                  </a:txBody>
                  <a:tcPr marL="31668" marR="31668" marT="15834" marB="15834" anchor="ctr">
                    <a:lnL>
                      <a:noFill/>
                    </a:lnL>
                    <a:lnR>
                      <a:noFill/>
                    </a:lnR>
                    <a:lnT>
                      <a:noFill/>
                    </a:lnT>
                    <a:lnB>
                      <a:noFill/>
                    </a:lnB>
                  </a:tcPr>
                </a:tc>
                <a:tc>
                  <a:txBody>
                    <a:bodyPr/>
                    <a:lstStyle/>
                    <a:p>
                      <a:pPr algn="l"/>
                      <a:r>
                        <a:rPr lang="en-US" sz="2000" b="1">
                          <a:effectLst/>
                        </a:rPr>
                        <a:t>Description</a:t>
                      </a:r>
                    </a:p>
                  </a:txBody>
                  <a:tcPr marL="31668" marR="31668" marT="15834" marB="15834" anchor="ctr">
                    <a:lnL>
                      <a:noFill/>
                    </a:lnL>
                    <a:lnR>
                      <a:noFill/>
                    </a:lnR>
                    <a:lnT>
                      <a:noFill/>
                    </a:lnT>
                    <a:lnB>
                      <a:noFill/>
                    </a:lnB>
                  </a:tcPr>
                </a:tc>
                <a:tc>
                  <a:txBody>
                    <a:bodyPr/>
                    <a:lstStyle/>
                    <a:p>
                      <a:pPr algn="l"/>
                      <a:r>
                        <a:rPr lang="en-US" sz="2000" b="1">
                          <a:effectLst/>
                        </a:rPr>
                        <a:t>Longhand</a:t>
                      </a:r>
                    </a:p>
                  </a:txBody>
                  <a:tcPr marL="31668" marR="31668" marT="15834" marB="15834" anchor="ctr">
                    <a:lnL>
                      <a:noFill/>
                    </a:lnL>
                    <a:lnR>
                      <a:noFill/>
                    </a:lnR>
                    <a:lnT>
                      <a:noFill/>
                    </a:lnT>
                    <a:lnB>
                      <a:noFill/>
                    </a:lnB>
                  </a:tcPr>
                </a:tc>
                <a:tc>
                  <a:txBody>
                    <a:bodyPr/>
                    <a:lstStyle/>
                    <a:p>
                      <a:pPr algn="l"/>
                      <a:r>
                        <a:rPr lang="en-US" sz="2000" b="1" dirty="0">
                          <a:effectLst/>
                        </a:rPr>
                        <a:t>Shorthand</a:t>
                      </a:r>
                    </a:p>
                  </a:txBody>
                  <a:tcPr marL="31668" marR="31668" marT="15834" marB="15834" anchor="ctr">
                    <a:lnL>
                      <a:noFill/>
                    </a:lnL>
                    <a:lnR>
                      <a:noFill/>
                    </a:lnR>
                    <a:lnT>
                      <a:noFill/>
                    </a:lnT>
                    <a:lnB>
                      <a:noFill/>
                    </a:lnB>
                  </a:tcPr>
                </a:tc>
                <a:extLst>
                  <a:ext uri="{0D108BD9-81ED-4DB2-BD59-A6C34878D82A}">
                    <a16:rowId xmlns:a16="http://schemas.microsoft.com/office/drawing/2014/main" val="581536113"/>
                  </a:ext>
                </a:extLst>
              </a:tr>
              <a:tr h="885383">
                <a:tc>
                  <a:txBody>
                    <a:bodyPr/>
                    <a:lstStyle/>
                    <a:p>
                      <a:pPr algn="ctr"/>
                      <a:r>
                        <a:rPr lang="en-US" sz="2000">
                          <a:effectLst/>
                        </a:rPr>
                        <a:t>/=</a:t>
                      </a:r>
                    </a:p>
                  </a:txBody>
                  <a:tcPr marL="31668" marR="31668" marT="15834" marB="15834" anchor="ctr">
                    <a:lnL>
                      <a:noFill/>
                    </a:lnL>
                    <a:lnR>
                      <a:noFill/>
                    </a:lnR>
                    <a:lnT>
                      <a:noFill/>
                    </a:lnT>
                    <a:lnB>
                      <a:noFill/>
                    </a:lnB>
                  </a:tcPr>
                </a:tc>
                <a:tc>
                  <a:txBody>
                    <a:bodyPr/>
                    <a:lstStyle/>
                    <a:p>
                      <a:r>
                        <a:rPr lang="en-US" sz="2000" dirty="0">
                          <a:effectLst/>
                        </a:rPr>
                        <a:t>Divides the left operands with the right operand and stores the result in the left operand</a:t>
                      </a:r>
                    </a:p>
                  </a:txBody>
                  <a:tcPr marL="31668" marR="31668" marT="15834" marB="15834" anchor="ctr">
                    <a:lnL>
                      <a:noFill/>
                    </a:lnL>
                    <a:lnR>
                      <a:noFill/>
                    </a:lnR>
                    <a:lnT>
                      <a:noFill/>
                    </a:lnT>
                    <a:lnB>
                      <a:noFill/>
                    </a:lnB>
                  </a:tcPr>
                </a:tc>
                <a:tc>
                  <a:txBody>
                    <a:bodyPr/>
                    <a:lstStyle/>
                    <a:p>
                      <a:pPr algn="ctr"/>
                      <a:r>
                        <a:rPr lang="en-US" sz="2000" dirty="0">
                          <a:effectLst/>
                        </a:rPr>
                        <a:t>x = x / y</a:t>
                      </a:r>
                    </a:p>
                  </a:txBody>
                  <a:tcPr marL="31668" marR="31668" marT="15834" marB="15834" anchor="ctr">
                    <a:lnL>
                      <a:noFill/>
                    </a:lnL>
                    <a:lnR>
                      <a:noFill/>
                    </a:lnR>
                    <a:lnT>
                      <a:noFill/>
                    </a:lnT>
                    <a:lnB>
                      <a:noFill/>
                    </a:lnB>
                  </a:tcPr>
                </a:tc>
                <a:tc>
                  <a:txBody>
                    <a:bodyPr/>
                    <a:lstStyle/>
                    <a:p>
                      <a:pPr algn="ctr"/>
                      <a:r>
                        <a:rPr lang="en-US" sz="2000" dirty="0">
                          <a:effectLst/>
                        </a:rPr>
                        <a:t>x /= y</a:t>
                      </a:r>
                    </a:p>
                  </a:txBody>
                  <a:tcPr marL="31668" marR="31668" marT="15834" marB="15834" anchor="ctr">
                    <a:lnL>
                      <a:noFill/>
                    </a:lnL>
                    <a:lnR>
                      <a:noFill/>
                    </a:lnR>
                    <a:lnT>
                      <a:noFill/>
                    </a:lnT>
                    <a:lnB>
                      <a:noFill/>
                    </a:lnB>
                  </a:tcPr>
                </a:tc>
                <a:extLst>
                  <a:ext uri="{0D108BD9-81ED-4DB2-BD59-A6C34878D82A}">
                    <a16:rowId xmlns:a16="http://schemas.microsoft.com/office/drawing/2014/main" val="864864445"/>
                  </a:ext>
                </a:extLst>
              </a:tr>
              <a:tr h="1101125">
                <a:tc>
                  <a:txBody>
                    <a:bodyPr/>
                    <a:lstStyle/>
                    <a:p>
                      <a:pPr algn="ctr"/>
                      <a:r>
                        <a:rPr lang="en-US" sz="2000">
                          <a:effectLst/>
                        </a:rPr>
                        <a:t>%=</a:t>
                      </a:r>
                    </a:p>
                  </a:txBody>
                  <a:tcPr marL="31668" marR="31668" marT="15834" marB="15834" anchor="ctr">
                    <a:lnL>
                      <a:noFill/>
                    </a:lnL>
                    <a:lnR>
                      <a:noFill/>
                    </a:lnR>
                    <a:lnT>
                      <a:noFill/>
                    </a:lnT>
                    <a:lnB>
                      <a:noFill/>
                    </a:lnB>
                  </a:tcPr>
                </a:tc>
                <a:tc>
                  <a:txBody>
                    <a:bodyPr/>
                    <a:lstStyle/>
                    <a:p>
                      <a:r>
                        <a:rPr lang="en-US" sz="2000" dirty="0">
                          <a:effectLst/>
                        </a:rPr>
                        <a:t>Performs the modulo function on the left operand by the right operand and stores the result in the left operand</a:t>
                      </a:r>
                    </a:p>
                  </a:txBody>
                  <a:tcPr marL="31668" marR="31668" marT="15834" marB="15834" anchor="ctr">
                    <a:lnL>
                      <a:noFill/>
                    </a:lnL>
                    <a:lnR>
                      <a:noFill/>
                    </a:lnR>
                    <a:lnT>
                      <a:noFill/>
                    </a:lnT>
                    <a:lnB>
                      <a:noFill/>
                    </a:lnB>
                  </a:tcPr>
                </a:tc>
                <a:tc>
                  <a:txBody>
                    <a:bodyPr/>
                    <a:lstStyle/>
                    <a:p>
                      <a:pPr algn="ctr"/>
                      <a:r>
                        <a:rPr lang="en-US" sz="2000" dirty="0">
                          <a:effectLst/>
                        </a:rPr>
                        <a:t>x = x % y</a:t>
                      </a:r>
                    </a:p>
                  </a:txBody>
                  <a:tcPr marL="31668" marR="31668" marT="15834" marB="15834" anchor="ctr">
                    <a:lnL>
                      <a:noFill/>
                    </a:lnL>
                    <a:lnR>
                      <a:noFill/>
                    </a:lnR>
                    <a:lnT>
                      <a:noFill/>
                    </a:lnT>
                    <a:lnB>
                      <a:noFill/>
                    </a:lnB>
                  </a:tcPr>
                </a:tc>
                <a:tc>
                  <a:txBody>
                    <a:bodyPr/>
                    <a:lstStyle/>
                    <a:p>
                      <a:pPr algn="ctr"/>
                      <a:r>
                        <a:rPr lang="en-US" sz="2000" dirty="0">
                          <a:effectLst/>
                        </a:rPr>
                        <a:t>x %= y</a:t>
                      </a:r>
                    </a:p>
                  </a:txBody>
                  <a:tcPr marL="31668" marR="31668" marT="15834" marB="15834" anchor="ctr">
                    <a:lnL>
                      <a:noFill/>
                    </a:lnL>
                    <a:lnR>
                      <a:noFill/>
                    </a:lnR>
                    <a:lnT>
                      <a:noFill/>
                    </a:lnT>
                    <a:lnB>
                      <a:noFill/>
                    </a:lnB>
                  </a:tcPr>
                </a:tc>
                <a:extLst>
                  <a:ext uri="{0D108BD9-81ED-4DB2-BD59-A6C34878D82A}">
                    <a16:rowId xmlns:a16="http://schemas.microsoft.com/office/drawing/2014/main" val="18172612"/>
                  </a:ext>
                </a:extLst>
              </a:tr>
              <a:tr h="1101125">
                <a:tc>
                  <a:txBody>
                    <a:bodyPr/>
                    <a:lstStyle/>
                    <a:p>
                      <a:pPr algn="ctr"/>
                      <a:r>
                        <a:rPr lang="en-US" sz="2000" dirty="0">
                          <a:effectLst/>
                        </a:rPr>
                        <a:t>**=</a:t>
                      </a:r>
                    </a:p>
                  </a:txBody>
                  <a:tcPr marL="31668" marR="31668" marT="15834" marB="15834" anchor="ctr">
                    <a:lnL>
                      <a:noFill/>
                    </a:lnL>
                    <a:lnR>
                      <a:noFill/>
                    </a:lnR>
                    <a:lnT>
                      <a:noFill/>
                    </a:lnT>
                    <a:lnB>
                      <a:noFill/>
                    </a:lnB>
                  </a:tcPr>
                </a:tc>
                <a:tc>
                  <a:txBody>
                    <a:bodyPr/>
                    <a:lstStyle/>
                    <a:p>
                      <a:r>
                        <a:rPr lang="en-US" sz="2000" dirty="0">
                          <a:effectLst/>
                        </a:rPr>
                        <a:t>Raises the left operand to the exponent specified in the right operand and stores the result in the left operand</a:t>
                      </a:r>
                    </a:p>
                  </a:txBody>
                  <a:tcPr marL="31668" marR="31668" marT="15834" marB="15834" anchor="ctr">
                    <a:lnL>
                      <a:noFill/>
                    </a:lnL>
                    <a:lnR>
                      <a:noFill/>
                    </a:lnR>
                    <a:lnT>
                      <a:noFill/>
                    </a:lnT>
                    <a:lnB>
                      <a:noFill/>
                    </a:lnB>
                  </a:tcPr>
                </a:tc>
                <a:tc>
                  <a:txBody>
                    <a:bodyPr/>
                    <a:lstStyle/>
                    <a:p>
                      <a:pPr algn="ctr"/>
                      <a:r>
                        <a:rPr lang="en-US" sz="2000">
                          <a:effectLst/>
                        </a:rPr>
                        <a:t>x = x ** y</a:t>
                      </a:r>
                    </a:p>
                  </a:txBody>
                  <a:tcPr marL="31668" marR="31668" marT="15834" marB="15834" anchor="ctr">
                    <a:lnL>
                      <a:noFill/>
                    </a:lnL>
                    <a:lnR>
                      <a:noFill/>
                    </a:lnR>
                    <a:lnT>
                      <a:noFill/>
                    </a:lnT>
                    <a:lnB>
                      <a:noFill/>
                    </a:lnB>
                  </a:tcPr>
                </a:tc>
                <a:tc>
                  <a:txBody>
                    <a:bodyPr/>
                    <a:lstStyle/>
                    <a:p>
                      <a:pPr algn="ctr"/>
                      <a:r>
                        <a:rPr lang="en-US" sz="2000" dirty="0">
                          <a:effectLst/>
                        </a:rPr>
                        <a:t>x **= y</a:t>
                      </a:r>
                    </a:p>
                  </a:txBody>
                  <a:tcPr marL="31668" marR="31668" marT="15834" marB="15834" anchor="ctr">
                    <a:lnL>
                      <a:noFill/>
                    </a:lnL>
                    <a:lnR>
                      <a:noFill/>
                    </a:lnR>
                    <a:lnT>
                      <a:noFill/>
                    </a:lnT>
                    <a:lnB>
                      <a:noFill/>
                    </a:lnB>
                  </a:tcPr>
                </a:tc>
                <a:extLst>
                  <a:ext uri="{0D108BD9-81ED-4DB2-BD59-A6C34878D82A}">
                    <a16:rowId xmlns:a16="http://schemas.microsoft.com/office/drawing/2014/main" val="1386644074"/>
                  </a:ext>
                </a:extLst>
              </a:tr>
              <a:tr h="885383">
                <a:tc>
                  <a:txBody>
                    <a:bodyPr/>
                    <a:lstStyle/>
                    <a:p>
                      <a:pPr algn="ctr"/>
                      <a:r>
                        <a:rPr lang="en-US" sz="2000" dirty="0">
                          <a:effectLst/>
                        </a:rPr>
                        <a:t>//=</a:t>
                      </a:r>
                    </a:p>
                  </a:txBody>
                  <a:tcPr marL="31668" marR="31668" marT="15834" marB="15834" anchor="ctr">
                    <a:lnL>
                      <a:noFill/>
                    </a:lnL>
                    <a:lnR>
                      <a:noFill/>
                    </a:lnR>
                    <a:lnT>
                      <a:noFill/>
                    </a:lnT>
                    <a:lnB>
                      <a:noFill/>
                    </a:lnB>
                  </a:tcPr>
                </a:tc>
                <a:tc>
                  <a:txBody>
                    <a:bodyPr/>
                    <a:lstStyle/>
                    <a:p>
                      <a:r>
                        <a:rPr lang="en-US" sz="2000">
                          <a:effectLst/>
                        </a:rPr>
                        <a:t>Divides the left operands with the right operand and stores the result in the left operand</a:t>
                      </a:r>
                    </a:p>
                  </a:txBody>
                  <a:tcPr marL="31668" marR="31668" marT="15834" marB="15834" anchor="ctr">
                    <a:lnL>
                      <a:noFill/>
                    </a:lnL>
                    <a:lnR>
                      <a:noFill/>
                    </a:lnR>
                    <a:lnT>
                      <a:noFill/>
                    </a:lnT>
                    <a:lnB>
                      <a:noFill/>
                    </a:lnB>
                  </a:tcPr>
                </a:tc>
                <a:tc>
                  <a:txBody>
                    <a:bodyPr/>
                    <a:lstStyle/>
                    <a:p>
                      <a:pPr algn="ctr"/>
                      <a:r>
                        <a:rPr lang="en-US" sz="2000">
                          <a:effectLst/>
                        </a:rPr>
                        <a:t>x = x // y</a:t>
                      </a:r>
                    </a:p>
                  </a:txBody>
                  <a:tcPr marL="31668" marR="31668" marT="15834" marB="15834" anchor="ctr">
                    <a:lnL>
                      <a:noFill/>
                    </a:lnL>
                    <a:lnR>
                      <a:noFill/>
                    </a:lnR>
                    <a:lnT>
                      <a:noFill/>
                    </a:lnT>
                    <a:lnB>
                      <a:noFill/>
                    </a:lnB>
                  </a:tcPr>
                </a:tc>
                <a:tc>
                  <a:txBody>
                    <a:bodyPr/>
                    <a:lstStyle/>
                    <a:p>
                      <a:pPr algn="ctr"/>
                      <a:r>
                        <a:rPr lang="en-US" sz="2000" dirty="0">
                          <a:effectLst/>
                        </a:rPr>
                        <a:t>x //= y</a:t>
                      </a:r>
                    </a:p>
                  </a:txBody>
                  <a:tcPr marL="31668" marR="31668" marT="15834" marB="15834" anchor="ctr">
                    <a:lnL>
                      <a:noFill/>
                    </a:lnL>
                    <a:lnR>
                      <a:noFill/>
                    </a:lnR>
                    <a:lnT>
                      <a:noFill/>
                    </a:lnT>
                    <a:lnB>
                      <a:noFill/>
                    </a:lnB>
                  </a:tcPr>
                </a:tc>
                <a:extLst>
                  <a:ext uri="{0D108BD9-81ED-4DB2-BD59-A6C34878D82A}">
                    <a16:rowId xmlns:a16="http://schemas.microsoft.com/office/drawing/2014/main" val="341697073"/>
                  </a:ext>
                </a:extLst>
              </a:tr>
            </a:tbl>
          </a:graphicData>
        </a:graphic>
      </p:graphicFrame>
    </p:spTree>
    <p:extLst>
      <p:ext uri="{BB962C8B-B14F-4D97-AF65-F5344CB8AC3E}">
        <p14:creationId xmlns:p14="http://schemas.microsoft.com/office/powerpoint/2010/main" val="20219080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B0DB7-DDC2-9448-A83E-DC8389891388}"/>
              </a:ext>
            </a:extLst>
          </p:cNvPr>
          <p:cNvSpPr>
            <a:spLocks noGrp="1"/>
          </p:cNvSpPr>
          <p:nvPr>
            <p:ph type="title"/>
          </p:nvPr>
        </p:nvSpPr>
        <p:spPr/>
        <p:txBody>
          <a:bodyPr/>
          <a:lstStyle/>
          <a:p>
            <a:r>
              <a:rPr lang="en-US" dirty="0"/>
              <a:t>Assignment Operators</a:t>
            </a:r>
            <a:br>
              <a:rPr lang="en-US" dirty="0"/>
            </a:br>
            <a:r>
              <a:rPr lang="en-US" dirty="0"/>
              <a:t>Continued</a:t>
            </a:r>
          </a:p>
        </p:txBody>
      </p:sp>
      <p:graphicFrame>
        <p:nvGraphicFramePr>
          <p:cNvPr id="5" name="Content Placeholder 3">
            <a:extLst>
              <a:ext uri="{FF2B5EF4-FFF2-40B4-BE49-F238E27FC236}">
                <a16:creationId xmlns:a16="http://schemas.microsoft.com/office/drawing/2014/main" id="{2DABF5BE-E3D9-0D40-82D6-15ABB7C32AD9}"/>
              </a:ext>
            </a:extLst>
          </p:cNvPr>
          <p:cNvGraphicFramePr>
            <a:graphicFrameLocks/>
          </p:cNvGraphicFramePr>
          <p:nvPr>
            <p:extLst>
              <p:ext uri="{D42A27DB-BD31-4B8C-83A1-F6EECF244321}">
                <p14:modId xmlns:p14="http://schemas.microsoft.com/office/powerpoint/2010/main" val="3210586161"/>
              </p:ext>
            </p:extLst>
          </p:nvPr>
        </p:nvGraphicFramePr>
        <p:xfrm>
          <a:off x="585354" y="2286004"/>
          <a:ext cx="11021292" cy="3131064"/>
        </p:xfrm>
        <a:graphic>
          <a:graphicData uri="http://schemas.openxmlformats.org/drawingml/2006/table">
            <a:tbl>
              <a:tblPr/>
              <a:tblGrid>
                <a:gridCol w="1239983">
                  <a:extLst>
                    <a:ext uri="{9D8B030D-6E8A-4147-A177-3AD203B41FA5}">
                      <a16:colId xmlns:a16="http://schemas.microsoft.com/office/drawing/2014/main" val="3696557529"/>
                    </a:ext>
                  </a:extLst>
                </a:gridCol>
                <a:gridCol w="6400800">
                  <a:extLst>
                    <a:ext uri="{9D8B030D-6E8A-4147-A177-3AD203B41FA5}">
                      <a16:colId xmlns:a16="http://schemas.microsoft.com/office/drawing/2014/main" val="604754878"/>
                    </a:ext>
                  </a:extLst>
                </a:gridCol>
                <a:gridCol w="1676400">
                  <a:extLst>
                    <a:ext uri="{9D8B030D-6E8A-4147-A177-3AD203B41FA5}">
                      <a16:colId xmlns:a16="http://schemas.microsoft.com/office/drawing/2014/main" val="663829624"/>
                    </a:ext>
                  </a:extLst>
                </a:gridCol>
                <a:gridCol w="1704109">
                  <a:extLst>
                    <a:ext uri="{9D8B030D-6E8A-4147-A177-3AD203B41FA5}">
                      <a16:colId xmlns:a16="http://schemas.microsoft.com/office/drawing/2014/main" val="3270187917"/>
                    </a:ext>
                  </a:extLst>
                </a:gridCol>
              </a:tblGrid>
              <a:tr h="316884">
                <a:tc>
                  <a:txBody>
                    <a:bodyPr/>
                    <a:lstStyle/>
                    <a:p>
                      <a:pPr algn="ctr"/>
                      <a:r>
                        <a:rPr lang="en-US" sz="2000" b="1">
                          <a:effectLst/>
                        </a:rPr>
                        <a:t>Symbol</a:t>
                      </a:r>
                    </a:p>
                  </a:txBody>
                  <a:tcPr marL="31668" marR="31668" marT="15834" marB="15834" anchor="ctr">
                    <a:lnL>
                      <a:noFill/>
                    </a:lnL>
                    <a:lnR>
                      <a:noFill/>
                    </a:lnR>
                    <a:lnT>
                      <a:noFill/>
                    </a:lnT>
                    <a:lnB>
                      <a:noFill/>
                    </a:lnB>
                  </a:tcPr>
                </a:tc>
                <a:tc>
                  <a:txBody>
                    <a:bodyPr/>
                    <a:lstStyle/>
                    <a:p>
                      <a:pPr algn="ctr"/>
                      <a:r>
                        <a:rPr lang="en-US" sz="2000" b="1">
                          <a:effectLst/>
                        </a:rPr>
                        <a:t>Description</a:t>
                      </a:r>
                    </a:p>
                  </a:txBody>
                  <a:tcPr marL="31668" marR="31668" marT="15834" marB="15834" anchor="ctr">
                    <a:lnL>
                      <a:noFill/>
                    </a:lnL>
                    <a:lnR>
                      <a:noFill/>
                    </a:lnR>
                    <a:lnT>
                      <a:noFill/>
                    </a:lnT>
                    <a:lnB>
                      <a:noFill/>
                    </a:lnB>
                  </a:tcPr>
                </a:tc>
                <a:tc>
                  <a:txBody>
                    <a:bodyPr/>
                    <a:lstStyle/>
                    <a:p>
                      <a:pPr algn="ctr"/>
                      <a:r>
                        <a:rPr lang="en-US" sz="2000" b="1">
                          <a:effectLst/>
                        </a:rPr>
                        <a:t>Longhand</a:t>
                      </a:r>
                    </a:p>
                  </a:txBody>
                  <a:tcPr marL="31668" marR="31668" marT="15834" marB="15834" anchor="ctr">
                    <a:lnL>
                      <a:noFill/>
                    </a:lnL>
                    <a:lnR>
                      <a:noFill/>
                    </a:lnR>
                    <a:lnT>
                      <a:noFill/>
                    </a:lnT>
                    <a:lnB>
                      <a:noFill/>
                    </a:lnB>
                  </a:tcPr>
                </a:tc>
                <a:tc>
                  <a:txBody>
                    <a:bodyPr/>
                    <a:lstStyle/>
                    <a:p>
                      <a:pPr algn="ctr"/>
                      <a:r>
                        <a:rPr lang="en-US" sz="2000" b="1" dirty="0">
                          <a:effectLst/>
                        </a:rPr>
                        <a:t>Shorthand</a:t>
                      </a:r>
                    </a:p>
                  </a:txBody>
                  <a:tcPr marL="31668" marR="31668" marT="15834" marB="15834" anchor="ctr">
                    <a:lnL>
                      <a:noFill/>
                    </a:lnL>
                    <a:lnR>
                      <a:noFill/>
                    </a:lnR>
                    <a:lnT>
                      <a:noFill/>
                    </a:lnT>
                    <a:lnB>
                      <a:noFill/>
                    </a:lnB>
                  </a:tcPr>
                </a:tc>
                <a:extLst>
                  <a:ext uri="{0D108BD9-81ED-4DB2-BD59-A6C34878D82A}">
                    <a16:rowId xmlns:a16="http://schemas.microsoft.com/office/drawing/2014/main" val="581536113"/>
                  </a:ext>
                </a:extLst>
              </a:tr>
              <a:tr h="603943">
                <a:tc>
                  <a:txBody>
                    <a:bodyPr/>
                    <a:lstStyle/>
                    <a:p>
                      <a:pPr algn="ctr"/>
                      <a:r>
                        <a:rPr lang="en-US" sz="2000">
                          <a:effectLst/>
                        </a:rPr>
                        <a:t>=</a:t>
                      </a:r>
                    </a:p>
                  </a:txBody>
                  <a:tcPr marL="31668" marR="31668" marT="15834" marB="15834" anchor="ctr">
                    <a:lnL>
                      <a:noFill/>
                    </a:lnL>
                    <a:lnR>
                      <a:noFill/>
                    </a:lnR>
                    <a:lnT>
                      <a:noFill/>
                    </a:lnT>
                    <a:lnB>
                      <a:noFill/>
                    </a:lnB>
                  </a:tcPr>
                </a:tc>
                <a:tc>
                  <a:txBody>
                    <a:bodyPr/>
                    <a:lstStyle/>
                    <a:p>
                      <a:r>
                        <a:rPr lang="en-US" sz="2000">
                          <a:effectLst/>
                        </a:rPr>
                        <a:t>Assigns the value from the right hand side to the left hand side</a:t>
                      </a:r>
                    </a:p>
                  </a:txBody>
                  <a:tcPr marL="31668" marR="31668" marT="15834" marB="15834" anchor="ctr">
                    <a:lnL>
                      <a:noFill/>
                    </a:lnL>
                    <a:lnR>
                      <a:noFill/>
                    </a:lnR>
                    <a:lnT>
                      <a:noFill/>
                    </a:lnT>
                    <a:lnB>
                      <a:noFill/>
                    </a:lnB>
                  </a:tcPr>
                </a:tc>
                <a:tc>
                  <a:txBody>
                    <a:bodyPr/>
                    <a:lstStyle/>
                    <a:p>
                      <a:pPr algn="ctr"/>
                      <a:r>
                        <a:rPr lang="en-US" sz="2000" dirty="0">
                          <a:effectLst/>
                        </a:rPr>
                        <a:t>x = y</a:t>
                      </a:r>
                    </a:p>
                  </a:txBody>
                  <a:tcPr marL="31668" marR="31668" marT="15834" marB="15834" anchor="ctr">
                    <a:lnL>
                      <a:noFill/>
                    </a:lnL>
                    <a:lnR>
                      <a:noFill/>
                    </a:lnR>
                    <a:lnT>
                      <a:noFill/>
                    </a:lnT>
                    <a:lnB>
                      <a:noFill/>
                    </a:lnB>
                  </a:tcPr>
                </a:tc>
                <a:tc>
                  <a:txBody>
                    <a:bodyPr/>
                    <a:lstStyle/>
                    <a:p>
                      <a:pPr algn="ctr"/>
                      <a:r>
                        <a:rPr lang="en-US" sz="2000" dirty="0">
                          <a:effectLst/>
                        </a:rPr>
                        <a:t>NA</a:t>
                      </a:r>
                    </a:p>
                  </a:txBody>
                  <a:tcPr marL="31668" marR="31668" marT="15834" marB="15834" anchor="ctr">
                    <a:lnL>
                      <a:noFill/>
                    </a:lnL>
                    <a:lnR>
                      <a:noFill/>
                    </a:lnR>
                    <a:lnT>
                      <a:noFill/>
                    </a:lnT>
                    <a:lnB>
                      <a:noFill/>
                    </a:lnB>
                  </a:tcPr>
                </a:tc>
                <a:extLst>
                  <a:ext uri="{0D108BD9-81ED-4DB2-BD59-A6C34878D82A}">
                    <a16:rowId xmlns:a16="http://schemas.microsoft.com/office/drawing/2014/main" val="2401392148"/>
                  </a:ext>
                </a:extLst>
              </a:tr>
              <a:tr h="603943">
                <a:tc>
                  <a:txBody>
                    <a:bodyPr/>
                    <a:lstStyle/>
                    <a:p>
                      <a:pPr algn="ctr"/>
                      <a:r>
                        <a:rPr lang="en-US" sz="2000">
                          <a:effectLst/>
                        </a:rPr>
                        <a:t>+=</a:t>
                      </a:r>
                    </a:p>
                  </a:txBody>
                  <a:tcPr marL="31668" marR="31668" marT="15834" marB="15834" anchor="ctr">
                    <a:lnL>
                      <a:noFill/>
                    </a:lnL>
                    <a:lnR>
                      <a:noFill/>
                    </a:lnR>
                    <a:lnT>
                      <a:noFill/>
                    </a:lnT>
                    <a:lnB>
                      <a:noFill/>
                    </a:lnB>
                  </a:tcPr>
                </a:tc>
                <a:tc>
                  <a:txBody>
                    <a:bodyPr/>
                    <a:lstStyle/>
                    <a:p>
                      <a:r>
                        <a:rPr lang="en-US" sz="2000" dirty="0">
                          <a:effectLst/>
                        </a:rPr>
                        <a:t>Adds the right operand to the left operand and stores the result in the left operand</a:t>
                      </a:r>
                    </a:p>
                  </a:txBody>
                  <a:tcPr marL="31668" marR="31668" marT="15834" marB="15834" anchor="ctr">
                    <a:lnL>
                      <a:noFill/>
                    </a:lnL>
                    <a:lnR>
                      <a:noFill/>
                    </a:lnR>
                    <a:lnT>
                      <a:noFill/>
                    </a:lnT>
                    <a:lnB>
                      <a:noFill/>
                    </a:lnB>
                  </a:tcPr>
                </a:tc>
                <a:tc>
                  <a:txBody>
                    <a:bodyPr/>
                    <a:lstStyle/>
                    <a:p>
                      <a:pPr algn="ctr"/>
                      <a:r>
                        <a:rPr lang="en-US" sz="2000" dirty="0">
                          <a:effectLst/>
                        </a:rPr>
                        <a:t>x = x + y</a:t>
                      </a:r>
                    </a:p>
                  </a:txBody>
                  <a:tcPr marL="31668" marR="31668" marT="15834" marB="15834" anchor="ctr">
                    <a:lnL>
                      <a:noFill/>
                    </a:lnL>
                    <a:lnR>
                      <a:noFill/>
                    </a:lnR>
                    <a:lnT>
                      <a:noFill/>
                    </a:lnT>
                    <a:lnB>
                      <a:noFill/>
                    </a:lnB>
                  </a:tcPr>
                </a:tc>
                <a:tc>
                  <a:txBody>
                    <a:bodyPr/>
                    <a:lstStyle/>
                    <a:p>
                      <a:pPr algn="ctr"/>
                      <a:r>
                        <a:rPr lang="en-US" sz="2000">
                          <a:effectLst/>
                        </a:rPr>
                        <a:t>x += y</a:t>
                      </a:r>
                    </a:p>
                  </a:txBody>
                  <a:tcPr marL="31668" marR="31668" marT="15834" marB="15834" anchor="ctr">
                    <a:lnL>
                      <a:noFill/>
                    </a:lnL>
                    <a:lnR>
                      <a:noFill/>
                    </a:lnR>
                    <a:lnT>
                      <a:noFill/>
                    </a:lnT>
                    <a:lnB>
                      <a:noFill/>
                    </a:lnB>
                  </a:tcPr>
                </a:tc>
                <a:extLst>
                  <a:ext uri="{0D108BD9-81ED-4DB2-BD59-A6C34878D82A}">
                    <a16:rowId xmlns:a16="http://schemas.microsoft.com/office/drawing/2014/main" val="350045060"/>
                  </a:ext>
                </a:extLst>
              </a:tr>
              <a:tr h="603943">
                <a:tc>
                  <a:txBody>
                    <a:bodyPr/>
                    <a:lstStyle/>
                    <a:p>
                      <a:pPr algn="ctr"/>
                      <a:r>
                        <a:rPr lang="en-US" sz="2000">
                          <a:effectLst/>
                        </a:rPr>
                        <a:t>-=</a:t>
                      </a:r>
                    </a:p>
                  </a:txBody>
                  <a:tcPr marL="31668" marR="31668" marT="15834" marB="15834" anchor="ctr">
                    <a:lnL>
                      <a:noFill/>
                    </a:lnL>
                    <a:lnR>
                      <a:noFill/>
                    </a:lnR>
                    <a:lnT>
                      <a:noFill/>
                    </a:lnT>
                    <a:lnB>
                      <a:noFill/>
                    </a:lnB>
                  </a:tcPr>
                </a:tc>
                <a:tc>
                  <a:txBody>
                    <a:bodyPr/>
                    <a:lstStyle/>
                    <a:p>
                      <a:r>
                        <a:rPr lang="en-US" sz="2000">
                          <a:effectLst/>
                        </a:rPr>
                        <a:t>Subtracts the right operand from the left operand and stores the result in the left operand</a:t>
                      </a:r>
                    </a:p>
                  </a:txBody>
                  <a:tcPr marL="31668" marR="31668" marT="15834" marB="15834" anchor="ctr">
                    <a:lnL>
                      <a:noFill/>
                    </a:lnL>
                    <a:lnR>
                      <a:noFill/>
                    </a:lnR>
                    <a:lnT>
                      <a:noFill/>
                    </a:lnT>
                    <a:lnB>
                      <a:noFill/>
                    </a:lnB>
                  </a:tcPr>
                </a:tc>
                <a:tc>
                  <a:txBody>
                    <a:bodyPr/>
                    <a:lstStyle/>
                    <a:p>
                      <a:pPr algn="ctr"/>
                      <a:r>
                        <a:rPr lang="en-US" sz="2000">
                          <a:effectLst/>
                        </a:rPr>
                        <a:t>x = x - y</a:t>
                      </a:r>
                    </a:p>
                  </a:txBody>
                  <a:tcPr marL="31668" marR="31668" marT="15834" marB="15834" anchor="ctr">
                    <a:lnL>
                      <a:noFill/>
                    </a:lnL>
                    <a:lnR>
                      <a:noFill/>
                    </a:lnR>
                    <a:lnT>
                      <a:noFill/>
                    </a:lnT>
                    <a:lnB>
                      <a:noFill/>
                    </a:lnB>
                  </a:tcPr>
                </a:tc>
                <a:tc>
                  <a:txBody>
                    <a:bodyPr/>
                    <a:lstStyle/>
                    <a:p>
                      <a:pPr algn="ctr"/>
                      <a:r>
                        <a:rPr lang="en-US" sz="2000">
                          <a:effectLst/>
                        </a:rPr>
                        <a:t>x -= y</a:t>
                      </a:r>
                    </a:p>
                  </a:txBody>
                  <a:tcPr marL="31668" marR="31668" marT="15834" marB="15834" anchor="ctr">
                    <a:lnL>
                      <a:noFill/>
                    </a:lnL>
                    <a:lnR>
                      <a:noFill/>
                    </a:lnR>
                    <a:lnT>
                      <a:noFill/>
                    </a:lnT>
                    <a:lnB>
                      <a:noFill/>
                    </a:lnB>
                  </a:tcPr>
                </a:tc>
                <a:extLst>
                  <a:ext uri="{0D108BD9-81ED-4DB2-BD59-A6C34878D82A}">
                    <a16:rowId xmlns:a16="http://schemas.microsoft.com/office/drawing/2014/main" val="463269681"/>
                  </a:ext>
                </a:extLst>
              </a:tr>
              <a:tr h="870792">
                <a:tc>
                  <a:txBody>
                    <a:bodyPr/>
                    <a:lstStyle/>
                    <a:p>
                      <a:pPr algn="ctr"/>
                      <a:r>
                        <a:rPr lang="en-US" sz="2000" dirty="0">
                          <a:effectLst/>
                        </a:rPr>
                        <a:t>*=</a:t>
                      </a:r>
                    </a:p>
                  </a:txBody>
                  <a:tcPr marL="31668" marR="31668" marT="15834" marB="15834" anchor="ctr">
                    <a:lnL>
                      <a:noFill/>
                    </a:lnL>
                    <a:lnR>
                      <a:noFill/>
                    </a:lnR>
                    <a:lnT>
                      <a:noFill/>
                    </a:lnT>
                    <a:lnB>
                      <a:noFill/>
                    </a:lnB>
                  </a:tcPr>
                </a:tc>
                <a:tc>
                  <a:txBody>
                    <a:bodyPr/>
                    <a:lstStyle/>
                    <a:p>
                      <a:r>
                        <a:rPr lang="en-US" sz="2000" dirty="0">
                          <a:effectLst/>
                        </a:rPr>
                        <a:t>Multiples the left operand with the right operand and stores the value in the left operand</a:t>
                      </a:r>
                    </a:p>
                  </a:txBody>
                  <a:tcPr marL="31668" marR="31668" marT="15834" marB="15834" anchor="ctr">
                    <a:lnL>
                      <a:noFill/>
                    </a:lnL>
                    <a:lnR>
                      <a:noFill/>
                    </a:lnR>
                    <a:lnT>
                      <a:noFill/>
                    </a:lnT>
                    <a:lnB>
                      <a:noFill/>
                    </a:lnB>
                  </a:tcPr>
                </a:tc>
                <a:tc>
                  <a:txBody>
                    <a:bodyPr/>
                    <a:lstStyle/>
                    <a:p>
                      <a:pPr algn="ctr"/>
                      <a:r>
                        <a:rPr lang="en-US" sz="2000">
                          <a:effectLst/>
                        </a:rPr>
                        <a:t>x = x * y</a:t>
                      </a:r>
                    </a:p>
                  </a:txBody>
                  <a:tcPr marL="31668" marR="31668" marT="15834" marB="15834" anchor="ctr">
                    <a:lnL>
                      <a:noFill/>
                    </a:lnL>
                    <a:lnR>
                      <a:noFill/>
                    </a:lnR>
                    <a:lnT>
                      <a:noFill/>
                    </a:lnT>
                    <a:lnB>
                      <a:noFill/>
                    </a:lnB>
                  </a:tcPr>
                </a:tc>
                <a:tc>
                  <a:txBody>
                    <a:bodyPr/>
                    <a:lstStyle/>
                    <a:p>
                      <a:pPr algn="ctr"/>
                      <a:r>
                        <a:rPr lang="en-US" sz="2000" dirty="0">
                          <a:effectLst/>
                        </a:rPr>
                        <a:t>x *= y</a:t>
                      </a:r>
                    </a:p>
                  </a:txBody>
                  <a:tcPr marL="31668" marR="31668" marT="15834" marB="15834" anchor="ctr">
                    <a:lnL>
                      <a:noFill/>
                    </a:lnL>
                    <a:lnR>
                      <a:noFill/>
                    </a:lnR>
                    <a:lnT>
                      <a:noFill/>
                    </a:lnT>
                    <a:lnB>
                      <a:noFill/>
                    </a:lnB>
                  </a:tcPr>
                </a:tc>
                <a:extLst>
                  <a:ext uri="{0D108BD9-81ED-4DB2-BD59-A6C34878D82A}">
                    <a16:rowId xmlns:a16="http://schemas.microsoft.com/office/drawing/2014/main" val="1622503337"/>
                  </a:ext>
                </a:extLst>
              </a:tr>
            </a:tbl>
          </a:graphicData>
        </a:graphic>
      </p:graphicFrame>
    </p:spTree>
    <p:extLst>
      <p:ext uri="{BB962C8B-B14F-4D97-AF65-F5344CB8AC3E}">
        <p14:creationId xmlns:p14="http://schemas.microsoft.com/office/powerpoint/2010/main" val="32002854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048D8-7B29-444D-B2E7-DC4DB813E8EB}"/>
              </a:ext>
            </a:extLst>
          </p:cNvPr>
          <p:cNvSpPr>
            <a:spLocks noGrp="1"/>
          </p:cNvSpPr>
          <p:nvPr>
            <p:ph type="title"/>
          </p:nvPr>
        </p:nvSpPr>
        <p:spPr/>
        <p:txBody>
          <a:bodyPr/>
          <a:lstStyle/>
          <a:p>
            <a:r>
              <a:rPr lang="en-US" dirty="0"/>
              <a:t>Comparison Operators</a:t>
            </a:r>
          </a:p>
        </p:txBody>
      </p:sp>
      <p:graphicFrame>
        <p:nvGraphicFramePr>
          <p:cNvPr id="4" name="Content Placeholder 3">
            <a:extLst>
              <a:ext uri="{FF2B5EF4-FFF2-40B4-BE49-F238E27FC236}">
                <a16:creationId xmlns:a16="http://schemas.microsoft.com/office/drawing/2014/main" id="{83E4C11E-9E0F-4643-AB99-19A77BD0CD21}"/>
              </a:ext>
            </a:extLst>
          </p:cNvPr>
          <p:cNvGraphicFramePr>
            <a:graphicFrameLocks noGrp="1"/>
          </p:cNvGraphicFramePr>
          <p:nvPr>
            <p:ph idx="1"/>
            <p:extLst>
              <p:ext uri="{D42A27DB-BD31-4B8C-83A1-F6EECF244321}">
                <p14:modId xmlns:p14="http://schemas.microsoft.com/office/powerpoint/2010/main" val="4124175690"/>
              </p:ext>
            </p:extLst>
          </p:nvPr>
        </p:nvGraphicFramePr>
        <p:xfrm>
          <a:off x="1542594" y="2049582"/>
          <a:ext cx="9106812" cy="4096947"/>
        </p:xfrm>
        <a:graphic>
          <a:graphicData uri="http://schemas.openxmlformats.org/drawingml/2006/table">
            <a:tbl>
              <a:tblPr/>
              <a:tblGrid>
                <a:gridCol w="3035604">
                  <a:extLst>
                    <a:ext uri="{9D8B030D-6E8A-4147-A177-3AD203B41FA5}">
                      <a16:colId xmlns:a16="http://schemas.microsoft.com/office/drawing/2014/main" val="833068909"/>
                    </a:ext>
                  </a:extLst>
                </a:gridCol>
                <a:gridCol w="1503947">
                  <a:extLst>
                    <a:ext uri="{9D8B030D-6E8A-4147-A177-3AD203B41FA5}">
                      <a16:colId xmlns:a16="http://schemas.microsoft.com/office/drawing/2014/main" val="3260054335"/>
                    </a:ext>
                  </a:extLst>
                </a:gridCol>
                <a:gridCol w="4567261">
                  <a:extLst>
                    <a:ext uri="{9D8B030D-6E8A-4147-A177-3AD203B41FA5}">
                      <a16:colId xmlns:a16="http://schemas.microsoft.com/office/drawing/2014/main" val="2769782408"/>
                    </a:ext>
                  </a:extLst>
                </a:gridCol>
              </a:tblGrid>
              <a:tr h="331825">
                <a:tc>
                  <a:txBody>
                    <a:bodyPr/>
                    <a:lstStyle/>
                    <a:p>
                      <a:pPr algn="ctr"/>
                      <a:r>
                        <a:rPr lang="en-US" sz="1600" b="1">
                          <a:effectLst/>
                        </a:rPr>
                        <a:t>Operator</a:t>
                      </a:r>
                    </a:p>
                  </a:txBody>
                  <a:tcPr marL="80166" marR="80166" marT="40083" marB="40083" anchor="ctr">
                    <a:lnL>
                      <a:noFill/>
                    </a:lnL>
                    <a:lnR>
                      <a:noFill/>
                    </a:lnR>
                    <a:lnT>
                      <a:noFill/>
                    </a:lnT>
                    <a:lnB>
                      <a:noFill/>
                    </a:lnB>
                  </a:tcPr>
                </a:tc>
                <a:tc>
                  <a:txBody>
                    <a:bodyPr/>
                    <a:lstStyle/>
                    <a:p>
                      <a:pPr algn="ctr"/>
                      <a:r>
                        <a:rPr lang="en-US" sz="1600" b="1">
                          <a:effectLst/>
                        </a:rPr>
                        <a:t>Symbol</a:t>
                      </a:r>
                    </a:p>
                  </a:txBody>
                  <a:tcPr marL="80166" marR="80166" marT="40083" marB="40083" anchor="ctr">
                    <a:lnL>
                      <a:noFill/>
                    </a:lnL>
                    <a:lnR>
                      <a:noFill/>
                    </a:lnR>
                    <a:lnT>
                      <a:noFill/>
                    </a:lnT>
                    <a:lnB>
                      <a:noFill/>
                    </a:lnB>
                  </a:tcPr>
                </a:tc>
                <a:tc>
                  <a:txBody>
                    <a:bodyPr/>
                    <a:lstStyle/>
                    <a:p>
                      <a:pPr algn="ctr"/>
                      <a:r>
                        <a:rPr lang="en-US" sz="1600" b="1" dirty="0">
                          <a:effectLst/>
                        </a:rPr>
                        <a:t>Description</a:t>
                      </a:r>
                    </a:p>
                  </a:txBody>
                  <a:tcPr marL="80166" marR="80166" marT="40083" marB="40083" anchor="ctr">
                    <a:lnL>
                      <a:noFill/>
                    </a:lnL>
                    <a:lnR>
                      <a:noFill/>
                    </a:lnR>
                    <a:lnT>
                      <a:noFill/>
                    </a:lnT>
                    <a:lnB>
                      <a:noFill/>
                    </a:lnB>
                  </a:tcPr>
                </a:tc>
                <a:extLst>
                  <a:ext uri="{0D108BD9-81ED-4DB2-BD59-A6C34878D82A}">
                    <a16:rowId xmlns:a16="http://schemas.microsoft.com/office/drawing/2014/main" val="1587075598"/>
                  </a:ext>
                </a:extLst>
              </a:tr>
              <a:tr h="541919">
                <a:tc>
                  <a:txBody>
                    <a:bodyPr/>
                    <a:lstStyle/>
                    <a:p>
                      <a:r>
                        <a:rPr lang="en-US" sz="1600">
                          <a:effectLst/>
                        </a:rPr>
                        <a:t>Equal To</a:t>
                      </a:r>
                    </a:p>
                  </a:txBody>
                  <a:tcPr marL="80166" marR="80166" marT="40083" marB="40083" anchor="ctr">
                    <a:lnL>
                      <a:noFill/>
                    </a:lnL>
                    <a:lnR>
                      <a:noFill/>
                    </a:lnR>
                    <a:lnT>
                      <a:noFill/>
                    </a:lnT>
                    <a:lnB>
                      <a:noFill/>
                    </a:lnB>
                  </a:tcPr>
                </a:tc>
                <a:tc>
                  <a:txBody>
                    <a:bodyPr/>
                    <a:lstStyle/>
                    <a:p>
                      <a:pPr algn="ctr"/>
                      <a:r>
                        <a:rPr lang="en-US" sz="1600">
                          <a:effectLst/>
                        </a:rPr>
                        <a:t>==</a:t>
                      </a:r>
                    </a:p>
                  </a:txBody>
                  <a:tcPr marL="80166" marR="80166" marT="40083" marB="40083" anchor="ctr">
                    <a:lnL>
                      <a:noFill/>
                    </a:lnL>
                    <a:lnR>
                      <a:noFill/>
                    </a:lnR>
                    <a:lnT>
                      <a:noFill/>
                    </a:lnT>
                    <a:lnB>
                      <a:noFill/>
                    </a:lnB>
                  </a:tcPr>
                </a:tc>
                <a:tc>
                  <a:txBody>
                    <a:bodyPr/>
                    <a:lstStyle/>
                    <a:p>
                      <a:r>
                        <a:rPr lang="en-US" sz="1600">
                          <a:effectLst/>
                        </a:rPr>
                        <a:t>Returns True if the two values are equal</a:t>
                      </a:r>
                    </a:p>
                  </a:txBody>
                  <a:tcPr marL="80166" marR="80166" marT="40083" marB="40083" anchor="ctr">
                    <a:lnL>
                      <a:noFill/>
                    </a:lnL>
                    <a:lnR>
                      <a:noFill/>
                    </a:lnR>
                    <a:lnT>
                      <a:noFill/>
                    </a:lnT>
                    <a:lnB>
                      <a:noFill/>
                    </a:lnB>
                  </a:tcPr>
                </a:tc>
                <a:extLst>
                  <a:ext uri="{0D108BD9-81ED-4DB2-BD59-A6C34878D82A}">
                    <a16:rowId xmlns:a16="http://schemas.microsoft.com/office/drawing/2014/main" val="3723062381"/>
                  </a:ext>
                </a:extLst>
              </a:tr>
              <a:tr h="541919">
                <a:tc>
                  <a:txBody>
                    <a:bodyPr/>
                    <a:lstStyle/>
                    <a:p>
                      <a:r>
                        <a:rPr lang="en-US" sz="1600">
                          <a:effectLst/>
                        </a:rPr>
                        <a:t>Not Equal</a:t>
                      </a:r>
                    </a:p>
                  </a:txBody>
                  <a:tcPr marL="80166" marR="80166" marT="40083" marB="40083" anchor="ctr">
                    <a:lnL>
                      <a:noFill/>
                    </a:lnL>
                    <a:lnR>
                      <a:noFill/>
                    </a:lnR>
                    <a:lnT>
                      <a:noFill/>
                    </a:lnT>
                    <a:lnB>
                      <a:noFill/>
                    </a:lnB>
                  </a:tcPr>
                </a:tc>
                <a:tc>
                  <a:txBody>
                    <a:bodyPr/>
                    <a:lstStyle/>
                    <a:p>
                      <a:pPr algn="ctr"/>
                      <a:r>
                        <a:rPr lang="en-US" sz="1600">
                          <a:effectLst/>
                        </a:rPr>
                        <a:t>!= </a:t>
                      </a:r>
                      <a:r>
                        <a:rPr lang="en-US" sz="1600" i="1">
                          <a:effectLst/>
                        </a:rPr>
                        <a:t>OR</a:t>
                      </a:r>
                      <a:r>
                        <a:rPr lang="en-US" sz="1600">
                          <a:effectLst/>
                        </a:rPr>
                        <a:t>&lt;&gt;</a:t>
                      </a:r>
                    </a:p>
                  </a:txBody>
                  <a:tcPr marL="80166" marR="80166" marT="40083" marB="40083" anchor="ctr">
                    <a:lnL>
                      <a:noFill/>
                    </a:lnL>
                    <a:lnR>
                      <a:noFill/>
                    </a:lnR>
                    <a:lnT>
                      <a:noFill/>
                    </a:lnT>
                    <a:lnB>
                      <a:noFill/>
                    </a:lnB>
                  </a:tcPr>
                </a:tc>
                <a:tc>
                  <a:txBody>
                    <a:bodyPr/>
                    <a:lstStyle/>
                    <a:p>
                      <a:r>
                        <a:rPr lang="en-US" sz="1600">
                          <a:effectLst/>
                        </a:rPr>
                        <a:t>Returns True if the two values are not equal</a:t>
                      </a:r>
                    </a:p>
                  </a:txBody>
                  <a:tcPr marL="80166" marR="80166" marT="40083" marB="40083" anchor="ctr">
                    <a:lnL>
                      <a:noFill/>
                    </a:lnL>
                    <a:lnR>
                      <a:noFill/>
                    </a:lnR>
                    <a:lnT>
                      <a:noFill/>
                    </a:lnT>
                    <a:lnB>
                      <a:noFill/>
                    </a:lnB>
                  </a:tcPr>
                </a:tc>
                <a:extLst>
                  <a:ext uri="{0D108BD9-81ED-4DB2-BD59-A6C34878D82A}">
                    <a16:rowId xmlns:a16="http://schemas.microsoft.com/office/drawing/2014/main" val="576263430"/>
                  </a:ext>
                </a:extLst>
              </a:tr>
              <a:tr h="541919">
                <a:tc>
                  <a:txBody>
                    <a:bodyPr/>
                    <a:lstStyle/>
                    <a:p>
                      <a:r>
                        <a:rPr lang="en-US" sz="1600">
                          <a:effectLst/>
                        </a:rPr>
                        <a:t>Greater Than</a:t>
                      </a:r>
                    </a:p>
                  </a:txBody>
                  <a:tcPr marL="80166" marR="80166" marT="40083" marB="40083" anchor="ctr">
                    <a:lnL>
                      <a:noFill/>
                    </a:lnL>
                    <a:lnR>
                      <a:noFill/>
                    </a:lnR>
                    <a:lnT>
                      <a:noFill/>
                    </a:lnT>
                    <a:lnB>
                      <a:noFill/>
                    </a:lnB>
                  </a:tcPr>
                </a:tc>
                <a:tc>
                  <a:txBody>
                    <a:bodyPr/>
                    <a:lstStyle/>
                    <a:p>
                      <a:pPr algn="ctr"/>
                      <a:r>
                        <a:rPr lang="en-US" sz="1600" dirty="0">
                          <a:effectLst/>
                        </a:rPr>
                        <a:t>&gt;</a:t>
                      </a:r>
                    </a:p>
                  </a:txBody>
                  <a:tcPr marL="80166" marR="80166" marT="40083" marB="40083" anchor="ctr">
                    <a:lnL>
                      <a:noFill/>
                    </a:lnL>
                    <a:lnR>
                      <a:noFill/>
                    </a:lnR>
                    <a:lnT>
                      <a:noFill/>
                    </a:lnT>
                    <a:lnB>
                      <a:noFill/>
                    </a:lnB>
                  </a:tcPr>
                </a:tc>
                <a:tc>
                  <a:txBody>
                    <a:bodyPr/>
                    <a:lstStyle/>
                    <a:p>
                      <a:r>
                        <a:rPr lang="en-US" sz="1600">
                          <a:effectLst/>
                        </a:rPr>
                        <a:t>Returns True if the first value is greater than the second value</a:t>
                      </a:r>
                    </a:p>
                  </a:txBody>
                  <a:tcPr marL="80166" marR="80166" marT="40083" marB="40083" anchor="ctr">
                    <a:lnL>
                      <a:noFill/>
                    </a:lnL>
                    <a:lnR>
                      <a:noFill/>
                    </a:lnR>
                    <a:lnT>
                      <a:noFill/>
                    </a:lnT>
                    <a:lnB>
                      <a:noFill/>
                    </a:lnB>
                  </a:tcPr>
                </a:tc>
                <a:extLst>
                  <a:ext uri="{0D108BD9-81ED-4DB2-BD59-A6C34878D82A}">
                    <a16:rowId xmlns:a16="http://schemas.microsoft.com/office/drawing/2014/main" val="2042981637"/>
                  </a:ext>
                </a:extLst>
              </a:tr>
              <a:tr h="541919">
                <a:tc>
                  <a:txBody>
                    <a:bodyPr/>
                    <a:lstStyle/>
                    <a:p>
                      <a:r>
                        <a:rPr lang="en-US" sz="1600">
                          <a:effectLst/>
                        </a:rPr>
                        <a:t>Less Than</a:t>
                      </a:r>
                    </a:p>
                  </a:txBody>
                  <a:tcPr marL="80166" marR="80166" marT="40083" marB="40083" anchor="ctr">
                    <a:lnL>
                      <a:noFill/>
                    </a:lnL>
                    <a:lnR>
                      <a:noFill/>
                    </a:lnR>
                    <a:lnT>
                      <a:noFill/>
                    </a:lnT>
                    <a:lnB>
                      <a:noFill/>
                    </a:lnB>
                  </a:tcPr>
                </a:tc>
                <a:tc>
                  <a:txBody>
                    <a:bodyPr/>
                    <a:lstStyle/>
                    <a:p>
                      <a:pPr algn="ctr"/>
                      <a:r>
                        <a:rPr lang="en-US" sz="1600" dirty="0">
                          <a:effectLst/>
                        </a:rPr>
                        <a:t>&lt;</a:t>
                      </a:r>
                    </a:p>
                  </a:txBody>
                  <a:tcPr marL="80166" marR="80166" marT="40083" marB="40083" anchor="ctr">
                    <a:lnL>
                      <a:noFill/>
                    </a:lnL>
                    <a:lnR>
                      <a:noFill/>
                    </a:lnR>
                    <a:lnT>
                      <a:noFill/>
                    </a:lnT>
                    <a:lnB>
                      <a:noFill/>
                    </a:lnB>
                  </a:tcPr>
                </a:tc>
                <a:tc>
                  <a:txBody>
                    <a:bodyPr/>
                    <a:lstStyle/>
                    <a:p>
                      <a:r>
                        <a:rPr lang="en-US" sz="1600">
                          <a:effectLst/>
                        </a:rPr>
                        <a:t>Returns True if the first value is less than the second value</a:t>
                      </a:r>
                    </a:p>
                  </a:txBody>
                  <a:tcPr marL="80166" marR="80166" marT="40083" marB="40083" anchor="ctr">
                    <a:lnL>
                      <a:noFill/>
                    </a:lnL>
                    <a:lnR>
                      <a:noFill/>
                    </a:lnR>
                    <a:lnT>
                      <a:noFill/>
                    </a:lnT>
                    <a:lnB>
                      <a:noFill/>
                    </a:lnB>
                  </a:tcPr>
                </a:tc>
                <a:extLst>
                  <a:ext uri="{0D108BD9-81ED-4DB2-BD59-A6C34878D82A}">
                    <a16:rowId xmlns:a16="http://schemas.microsoft.com/office/drawing/2014/main" val="717053864"/>
                  </a:ext>
                </a:extLst>
              </a:tr>
              <a:tr h="772796">
                <a:tc>
                  <a:txBody>
                    <a:bodyPr/>
                    <a:lstStyle/>
                    <a:p>
                      <a:r>
                        <a:rPr lang="en-US" sz="1600">
                          <a:effectLst/>
                        </a:rPr>
                        <a:t>Greater Than or Equal To</a:t>
                      </a:r>
                    </a:p>
                  </a:txBody>
                  <a:tcPr marL="80166" marR="80166" marT="40083" marB="40083" anchor="ctr">
                    <a:lnL>
                      <a:noFill/>
                    </a:lnL>
                    <a:lnR>
                      <a:noFill/>
                    </a:lnR>
                    <a:lnT>
                      <a:noFill/>
                    </a:lnT>
                    <a:lnB>
                      <a:noFill/>
                    </a:lnB>
                  </a:tcPr>
                </a:tc>
                <a:tc>
                  <a:txBody>
                    <a:bodyPr/>
                    <a:lstStyle/>
                    <a:p>
                      <a:pPr algn="ctr"/>
                      <a:r>
                        <a:rPr lang="en-US" sz="1600">
                          <a:effectLst/>
                        </a:rPr>
                        <a:t>&gt;=</a:t>
                      </a:r>
                    </a:p>
                  </a:txBody>
                  <a:tcPr marL="80166" marR="80166" marT="40083" marB="40083" anchor="ctr">
                    <a:lnL>
                      <a:noFill/>
                    </a:lnL>
                    <a:lnR>
                      <a:noFill/>
                    </a:lnR>
                    <a:lnT>
                      <a:noFill/>
                    </a:lnT>
                    <a:lnB>
                      <a:noFill/>
                    </a:lnB>
                  </a:tcPr>
                </a:tc>
                <a:tc>
                  <a:txBody>
                    <a:bodyPr/>
                    <a:lstStyle/>
                    <a:p>
                      <a:r>
                        <a:rPr lang="en-US" sz="1600" dirty="0">
                          <a:effectLst/>
                        </a:rPr>
                        <a:t>Returns True if the first value is greater than or equal to the second value</a:t>
                      </a:r>
                    </a:p>
                  </a:txBody>
                  <a:tcPr marL="80166" marR="80166" marT="40083" marB="40083" anchor="ctr">
                    <a:lnL>
                      <a:noFill/>
                    </a:lnL>
                    <a:lnR>
                      <a:noFill/>
                    </a:lnR>
                    <a:lnT>
                      <a:noFill/>
                    </a:lnT>
                    <a:lnB>
                      <a:noFill/>
                    </a:lnB>
                  </a:tcPr>
                </a:tc>
                <a:extLst>
                  <a:ext uri="{0D108BD9-81ED-4DB2-BD59-A6C34878D82A}">
                    <a16:rowId xmlns:a16="http://schemas.microsoft.com/office/drawing/2014/main" val="670416912"/>
                  </a:ext>
                </a:extLst>
              </a:tr>
              <a:tr h="772796">
                <a:tc>
                  <a:txBody>
                    <a:bodyPr/>
                    <a:lstStyle/>
                    <a:p>
                      <a:r>
                        <a:rPr lang="en-US" sz="1600">
                          <a:effectLst/>
                        </a:rPr>
                        <a:t>Less Than or Equal to</a:t>
                      </a:r>
                    </a:p>
                  </a:txBody>
                  <a:tcPr marL="80166" marR="80166" marT="40083" marB="40083" anchor="ctr">
                    <a:lnL>
                      <a:noFill/>
                    </a:lnL>
                    <a:lnR>
                      <a:noFill/>
                    </a:lnR>
                    <a:lnT>
                      <a:noFill/>
                    </a:lnT>
                    <a:lnB>
                      <a:noFill/>
                    </a:lnB>
                  </a:tcPr>
                </a:tc>
                <a:tc>
                  <a:txBody>
                    <a:bodyPr/>
                    <a:lstStyle/>
                    <a:p>
                      <a:pPr algn="ctr"/>
                      <a:r>
                        <a:rPr lang="en-US" sz="1600" dirty="0">
                          <a:effectLst/>
                        </a:rPr>
                        <a:t>&lt;=</a:t>
                      </a:r>
                    </a:p>
                  </a:txBody>
                  <a:tcPr marL="80166" marR="80166" marT="40083" marB="40083" anchor="ctr">
                    <a:lnL>
                      <a:noFill/>
                    </a:lnL>
                    <a:lnR>
                      <a:noFill/>
                    </a:lnR>
                    <a:lnT>
                      <a:noFill/>
                    </a:lnT>
                    <a:lnB>
                      <a:noFill/>
                    </a:lnB>
                  </a:tcPr>
                </a:tc>
                <a:tc>
                  <a:txBody>
                    <a:bodyPr/>
                    <a:lstStyle/>
                    <a:p>
                      <a:r>
                        <a:rPr lang="en-US" sz="1600" dirty="0">
                          <a:effectLst/>
                        </a:rPr>
                        <a:t>Returns True if the first value is less than or equal to the second value</a:t>
                      </a:r>
                    </a:p>
                  </a:txBody>
                  <a:tcPr marL="80166" marR="80166" marT="40083" marB="40083" anchor="ctr">
                    <a:lnL>
                      <a:noFill/>
                    </a:lnL>
                    <a:lnR>
                      <a:noFill/>
                    </a:lnR>
                    <a:lnT>
                      <a:noFill/>
                    </a:lnT>
                    <a:lnB>
                      <a:noFill/>
                    </a:lnB>
                  </a:tcPr>
                </a:tc>
                <a:extLst>
                  <a:ext uri="{0D108BD9-81ED-4DB2-BD59-A6C34878D82A}">
                    <a16:rowId xmlns:a16="http://schemas.microsoft.com/office/drawing/2014/main" val="2943184567"/>
                  </a:ext>
                </a:extLst>
              </a:tr>
            </a:tbl>
          </a:graphicData>
        </a:graphic>
      </p:graphicFrame>
    </p:spTree>
    <p:extLst>
      <p:ext uri="{BB962C8B-B14F-4D97-AF65-F5344CB8AC3E}">
        <p14:creationId xmlns:p14="http://schemas.microsoft.com/office/powerpoint/2010/main" val="16778746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8D95C-3469-F04C-8C54-90C9356B9023}"/>
              </a:ext>
            </a:extLst>
          </p:cNvPr>
          <p:cNvSpPr>
            <a:spLocks noGrp="1"/>
          </p:cNvSpPr>
          <p:nvPr>
            <p:ph type="title"/>
          </p:nvPr>
        </p:nvSpPr>
        <p:spPr/>
        <p:txBody>
          <a:bodyPr/>
          <a:lstStyle/>
          <a:p>
            <a:r>
              <a:rPr lang="en-US" dirty="0"/>
              <a:t>Bitwise operators</a:t>
            </a:r>
          </a:p>
        </p:txBody>
      </p:sp>
      <p:graphicFrame>
        <p:nvGraphicFramePr>
          <p:cNvPr id="4" name="Content Placeholder 3">
            <a:extLst>
              <a:ext uri="{FF2B5EF4-FFF2-40B4-BE49-F238E27FC236}">
                <a16:creationId xmlns:a16="http://schemas.microsoft.com/office/drawing/2014/main" id="{D9E864AE-9DC2-9047-B515-BBCED0A36F05}"/>
              </a:ext>
            </a:extLst>
          </p:cNvPr>
          <p:cNvGraphicFramePr>
            <a:graphicFrameLocks noGrp="1"/>
          </p:cNvGraphicFramePr>
          <p:nvPr>
            <p:ph idx="1"/>
            <p:extLst>
              <p:ext uri="{D42A27DB-BD31-4B8C-83A1-F6EECF244321}">
                <p14:modId xmlns:p14="http://schemas.microsoft.com/office/powerpoint/2010/main" val="341078902"/>
              </p:ext>
            </p:extLst>
          </p:nvPr>
        </p:nvGraphicFramePr>
        <p:xfrm>
          <a:off x="1126959" y="1822168"/>
          <a:ext cx="10379241" cy="4512748"/>
        </p:xfrm>
        <a:graphic>
          <a:graphicData uri="http://schemas.openxmlformats.org/drawingml/2006/table">
            <a:tbl>
              <a:tblPr/>
              <a:tblGrid>
                <a:gridCol w="2308968">
                  <a:extLst>
                    <a:ext uri="{9D8B030D-6E8A-4147-A177-3AD203B41FA5}">
                      <a16:colId xmlns:a16="http://schemas.microsoft.com/office/drawing/2014/main" val="42621021"/>
                    </a:ext>
                  </a:extLst>
                </a:gridCol>
                <a:gridCol w="1343891">
                  <a:extLst>
                    <a:ext uri="{9D8B030D-6E8A-4147-A177-3AD203B41FA5}">
                      <a16:colId xmlns:a16="http://schemas.microsoft.com/office/drawing/2014/main" val="1147851868"/>
                    </a:ext>
                  </a:extLst>
                </a:gridCol>
                <a:gridCol w="6726382">
                  <a:extLst>
                    <a:ext uri="{9D8B030D-6E8A-4147-A177-3AD203B41FA5}">
                      <a16:colId xmlns:a16="http://schemas.microsoft.com/office/drawing/2014/main" val="2604504471"/>
                    </a:ext>
                  </a:extLst>
                </a:gridCol>
              </a:tblGrid>
              <a:tr h="279027">
                <a:tc>
                  <a:txBody>
                    <a:bodyPr/>
                    <a:lstStyle/>
                    <a:p>
                      <a:pPr algn="ctr"/>
                      <a:r>
                        <a:rPr lang="en-US" sz="2000" b="1">
                          <a:effectLst/>
                        </a:rPr>
                        <a:t>Operator</a:t>
                      </a:r>
                    </a:p>
                  </a:txBody>
                  <a:tcPr marL="71914" marR="71914" marT="35957" marB="35957" anchor="ctr">
                    <a:lnL>
                      <a:noFill/>
                    </a:lnL>
                    <a:lnR>
                      <a:noFill/>
                    </a:lnR>
                    <a:lnT>
                      <a:noFill/>
                    </a:lnT>
                    <a:lnB>
                      <a:noFill/>
                    </a:lnB>
                  </a:tcPr>
                </a:tc>
                <a:tc>
                  <a:txBody>
                    <a:bodyPr/>
                    <a:lstStyle/>
                    <a:p>
                      <a:pPr algn="ctr"/>
                      <a:r>
                        <a:rPr lang="en-US" sz="2000" b="1">
                          <a:effectLst/>
                        </a:rPr>
                        <a:t>Symbol</a:t>
                      </a:r>
                    </a:p>
                  </a:txBody>
                  <a:tcPr marL="71914" marR="71914" marT="35957" marB="35957" anchor="ctr">
                    <a:lnL>
                      <a:noFill/>
                    </a:lnL>
                    <a:lnR>
                      <a:noFill/>
                    </a:lnR>
                    <a:lnT>
                      <a:noFill/>
                    </a:lnT>
                    <a:lnB>
                      <a:noFill/>
                    </a:lnB>
                  </a:tcPr>
                </a:tc>
                <a:tc>
                  <a:txBody>
                    <a:bodyPr/>
                    <a:lstStyle/>
                    <a:p>
                      <a:pPr algn="ctr"/>
                      <a:r>
                        <a:rPr lang="en-US" sz="2000" b="1" dirty="0">
                          <a:effectLst/>
                        </a:rPr>
                        <a:t>Description</a:t>
                      </a:r>
                    </a:p>
                  </a:txBody>
                  <a:tcPr marL="71914" marR="71914" marT="35957" marB="35957" anchor="ctr">
                    <a:lnL>
                      <a:noFill/>
                    </a:lnL>
                    <a:lnR>
                      <a:noFill/>
                    </a:lnR>
                    <a:lnT>
                      <a:noFill/>
                    </a:lnT>
                    <a:lnB>
                      <a:noFill/>
                    </a:lnB>
                  </a:tcPr>
                </a:tc>
                <a:extLst>
                  <a:ext uri="{0D108BD9-81ED-4DB2-BD59-A6C34878D82A}">
                    <a16:rowId xmlns:a16="http://schemas.microsoft.com/office/drawing/2014/main" val="2942069906"/>
                  </a:ext>
                </a:extLst>
              </a:tr>
              <a:tr h="486139">
                <a:tc>
                  <a:txBody>
                    <a:bodyPr/>
                    <a:lstStyle/>
                    <a:p>
                      <a:r>
                        <a:rPr lang="en-US" sz="2000">
                          <a:effectLst/>
                        </a:rPr>
                        <a:t>Binary AND</a:t>
                      </a:r>
                    </a:p>
                  </a:txBody>
                  <a:tcPr marL="71914" marR="71914" marT="35957" marB="35957" anchor="ctr">
                    <a:lnL>
                      <a:noFill/>
                    </a:lnL>
                    <a:lnR>
                      <a:noFill/>
                    </a:lnR>
                    <a:lnT>
                      <a:noFill/>
                    </a:lnT>
                    <a:lnB>
                      <a:noFill/>
                    </a:lnB>
                  </a:tcPr>
                </a:tc>
                <a:tc>
                  <a:txBody>
                    <a:bodyPr/>
                    <a:lstStyle/>
                    <a:p>
                      <a:pPr algn="ctr"/>
                      <a:r>
                        <a:rPr lang="en-US" sz="2000">
                          <a:effectLst/>
                        </a:rPr>
                        <a:t>&amp;</a:t>
                      </a:r>
                    </a:p>
                  </a:txBody>
                  <a:tcPr marL="71914" marR="71914" marT="35957" marB="35957" anchor="ctr">
                    <a:lnL>
                      <a:noFill/>
                    </a:lnL>
                    <a:lnR>
                      <a:noFill/>
                    </a:lnR>
                    <a:lnT>
                      <a:noFill/>
                    </a:lnT>
                    <a:lnB>
                      <a:noFill/>
                    </a:lnB>
                  </a:tcPr>
                </a:tc>
                <a:tc>
                  <a:txBody>
                    <a:bodyPr/>
                    <a:lstStyle/>
                    <a:p>
                      <a:r>
                        <a:rPr lang="en-US" sz="2000">
                          <a:effectLst/>
                        </a:rPr>
                        <a:t>Copies a bit to the result if it is set in bother operands</a:t>
                      </a:r>
                    </a:p>
                  </a:txBody>
                  <a:tcPr marL="71914" marR="71914" marT="35957" marB="35957" anchor="ctr">
                    <a:lnL>
                      <a:noFill/>
                    </a:lnL>
                    <a:lnR>
                      <a:noFill/>
                    </a:lnR>
                    <a:lnT>
                      <a:noFill/>
                    </a:lnT>
                    <a:lnB>
                      <a:noFill/>
                    </a:lnB>
                  </a:tcPr>
                </a:tc>
                <a:extLst>
                  <a:ext uri="{0D108BD9-81ED-4DB2-BD59-A6C34878D82A}">
                    <a16:rowId xmlns:a16="http://schemas.microsoft.com/office/drawing/2014/main" val="753323246"/>
                  </a:ext>
                </a:extLst>
              </a:tr>
              <a:tr h="486139">
                <a:tc>
                  <a:txBody>
                    <a:bodyPr/>
                    <a:lstStyle/>
                    <a:p>
                      <a:r>
                        <a:rPr lang="en-US" sz="2000">
                          <a:effectLst/>
                        </a:rPr>
                        <a:t>Binary OR</a:t>
                      </a:r>
                    </a:p>
                  </a:txBody>
                  <a:tcPr marL="71914" marR="71914" marT="35957" marB="35957" anchor="ctr">
                    <a:lnL>
                      <a:noFill/>
                    </a:lnL>
                    <a:lnR>
                      <a:noFill/>
                    </a:lnR>
                    <a:lnT>
                      <a:noFill/>
                    </a:lnT>
                    <a:lnB>
                      <a:noFill/>
                    </a:lnB>
                  </a:tcPr>
                </a:tc>
                <a:tc>
                  <a:txBody>
                    <a:bodyPr/>
                    <a:lstStyle/>
                    <a:p>
                      <a:pPr algn="ctr"/>
                      <a:r>
                        <a:rPr lang="en-US" sz="2000">
                          <a:effectLst/>
                        </a:rPr>
                        <a:t>|</a:t>
                      </a:r>
                    </a:p>
                  </a:txBody>
                  <a:tcPr marL="71914" marR="71914" marT="35957" marB="35957" anchor="ctr">
                    <a:lnL>
                      <a:noFill/>
                    </a:lnL>
                    <a:lnR>
                      <a:noFill/>
                    </a:lnR>
                    <a:lnT>
                      <a:noFill/>
                    </a:lnT>
                    <a:lnB>
                      <a:noFill/>
                    </a:lnB>
                  </a:tcPr>
                </a:tc>
                <a:tc>
                  <a:txBody>
                    <a:bodyPr/>
                    <a:lstStyle/>
                    <a:p>
                      <a:r>
                        <a:rPr lang="en-US" sz="2000">
                          <a:effectLst/>
                        </a:rPr>
                        <a:t>Copies a bit to the result if it is set in either operand</a:t>
                      </a:r>
                    </a:p>
                  </a:txBody>
                  <a:tcPr marL="71914" marR="71914" marT="35957" marB="35957" anchor="ctr">
                    <a:lnL>
                      <a:noFill/>
                    </a:lnL>
                    <a:lnR>
                      <a:noFill/>
                    </a:lnR>
                    <a:lnT>
                      <a:noFill/>
                    </a:lnT>
                    <a:lnB>
                      <a:noFill/>
                    </a:lnB>
                  </a:tcPr>
                </a:tc>
                <a:extLst>
                  <a:ext uri="{0D108BD9-81ED-4DB2-BD59-A6C34878D82A}">
                    <a16:rowId xmlns:a16="http://schemas.microsoft.com/office/drawing/2014/main" val="4035252323"/>
                  </a:ext>
                </a:extLst>
              </a:tr>
              <a:tr h="486139">
                <a:tc>
                  <a:txBody>
                    <a:bodyPr/>
                    <a:lstStyle/>
                    <a:p>
                      <a:r>
                        <a:rPr lang="en-US" sz="2000">
                          <a:effectLst/>
                        </a:rPr>
                        <a:t>Binary XOR</a:t>
                      </a:r>
                    </a:p>
                  </a:txBody>
                  <a:tcPr marL="71914" marR="71914" marT="35957" marB="35957" anchor="ctr">
                    <a:lnL>
                      <a:noFill/>
                    </a:lnL>
                    <a:lnR>
                      <a:noFill/>
                    </a:lnR>
                    <a:lnT>
                      <a:noFill/>
                    </a:lnT>
                    <a:lnB>
                      <a:noFill/>
                    </a:lnB>
                  </a:tcPr>
                </a:tc>
                <a:tc>
                  <a:txBody>
                    <a:bodyPr/>
                    <a:lstStyle/>
                    <a:p>
                      <a:pPr algn="ctr"/>
                      <a:r>
                        <a:rPr lang="en-US" sz="2000">
                          <a:effectLst/>
                        </a:rPr>
                        <a:t>^</a:t>
                      </a:r>
                    </a:p>
                  </a:txBody>
                  <a:tcPr marL="71914" marR="71914" marT="35957" marB="35957" anchor="ctr">
                    <a:lnL>
                      <a:noFill/>
                    </a:lnL>
                    <a:lnR>
                      <a:noFill/>
                    </a:lnR>
                    <a:lnT>
                      <a:noFill/>
                    </a:lnT>
                    <a:lnB>
                      <a:noFill/>
                    </a:lnB>
                  </a:tcPr>
                </a:tc>
                <a:tc>
                  <a:txBody>
                    <a:bodyPr/>
                    <a:lstStyle/>
                    <a:p>
                      <a:r>
                        <a:rPr lang="en-US" sz="2000">
                          <a:effectLst/>
                        </a:rPr>
                        <a:t>Copies the bit if it is set in one operand but not the other</a:t>
                      </a:r>
                    </a:p>
                  </a:txBody>
                  <a:tcPr marL="71914" marR="71914" marT="35957" marB="35957" anchor="ctr">
                    <a:lnL>
                      <a:noFill/>
                    </a:lnL>
                    <a:lnR>
                      <a:noFill/>
                    </a:lnR>
                    <a:lnT>
                      <a:noFill/>
                    </a:lnT>
                    <a:lnB>
                      <a:noFill/>
                    </a:lnB>
                  </a:tcPr>
                </a:tc>
                <a:extLst>
                  <a:ext uri="{0D108BD9-81ED-4DB2-BD59-A6C34878D82A}">
                    <a16:rowId xmlns:a16="http://schemas.microsoft.com/office/drawing/2014/main" val="2754689257"/>
                  </a:ext>
                </a:extLst>
              </a:tr>
              <a:tr h="486139">
                <a:tc>
                  <a:txBody>
                    <a:bodyPr/>
                    <a:lstStyle/>
                    <a:p>
                      <a:r>
                        <a:rPr lang="en-US" sz="2000" dirty="0">
                          <a:effectLst/>
                        </a:rPr>
                        <a:t>Binary Ones</a:t>
                      </a:r>
                    </a:p>
                    <a:p>
                      <a:r>
                        <a:rPr lang="en-US" sz="2000" dirty="0">
                          <a:effectLst/>
                        </a:rPr>
                        <a:t>Complement</a:t>
                      </a:r>
                    </a:p>
                  </a:txBody>
                  <a:tcPr marL="71914" marR="71914" marT="35957" marB="35957" anchor="ctr">
                    <a:lnL>
                      <a:noFill/>
                    </a:lnL>
                    <a:lnR>
                      <a:noFill/>
                    </a:lnR>
                    <a:lnT>
                      <a:noFill/>
                    </a:lnT>
                    <a:lnB>
                      <a:noFill/>
                    </a:lnB>
                  </a:tcPr>
                </a:tc>
                <a:tc>
                  <a:txBody>
                    <a:bodyPr/>
                    <a:lstStyle/>
                    <a:p>
                      <a:pPr algn="ctr"/>
                      <a:r>
                        <a:rPr lang="en-US" sz="2000">
                          <a:effectLst/>
                        </a:rPr>
                        <a:t>~</a:t>
                      </a:r>
                    </a:p>
                  </a:txBody>
                  <a:tcPr marL="71914" marR="71914" marT="35957" marB="35957" anchor="ctr">
                    <a:lnL>
                      <a:noFill/>
                    </a:lnL>
                    <a:lnR>
                      <a:noFill/>
                    </a:lnR>
                    <a:lnT>
                      <a:noFill/>
                    </a:lnT>
                    <a:lnB>
                      <a:noFill/>
                    </a:lnB>
                  </a:tcPr>
                </a:tc>
                <a:tc>
                  <a:txBody>
                    <a:bodyPr/>
                    <a:lstStyle/>
                    <a:p>
                      <a:r>
                        <a:rPr lang="en-US" sz="2000">
                          <a:effectLst/>
                        </a:rPr>
                        <a:t>A unary operator that 'flips' the bits that are set</a:t>
                      </a:r>
                    </a:p>
                  </a:txBody>
                  <a:tcPr marL="71914" marR="71914" marT="35957" marB="35957" anchor="ctr">
                    <a:lnL>
                      <a:noFill/>
                    </a:lnL>
                    <a:lnR>
                      <a:noFill/>
                    </a:lnR>
                    <a:lnT>
                      <a:noFill/>
                    </a:lnT>
                    <a:lnB>
                      <a:noFill/>
                    </a:lnB>
                  </a:tcPr>
                </a:tc>
                <a:extLst>
                  <a:ext uri="{0D108BD9-81ED-4DB2-BD59-A6C34878D82A}">
                    <a16:rowId xmlns:a16="http://schemas.microsoft.com/office/drawing/2014/main" val="4225448383"/>
                  </a:ext>
                </a:extLst>
              </a:tr>
              <a:tr h="900364">
                <a:tc>
                  <a:txBody>
                    <a:bodyPr/>
                    <a:lstStyle/>
                    <a:p>
                      <a:r>
                        <a:rPr lang="en-US" sz="2000">
                          <a:effectLst/>
                        </a:rPr>
                        <a:t>Binary Left Shift</a:t>
                      </a:r>
                    </a:p>
                  </a:txBody>
                  <a:tcPr marL="71914" marR="71914" marT="35957" marB="35957" anchor="ctr">
                    <a:lnL>
                      <a:noFill/>
                    </a:lnL>
                    <a:lnR>
                      <a:noFill/>
                    </a:lnR>
                    <a:lnT>
                      <a:noFill/>
                    </a:lnT>
                    <a:lnB>
                      <a:noFill/>
                    </a:lnB>
                  </a:tcPr>
                </a:tc>
                <a:tc>
                  <a:txBody>
                    <a:bodyPr/>
                    <a:lstStyle/>
                    <a:p>
                      <a:pPr algn="ctr"/>
                      <a:r>
                        <a:rPr lang="en-US" sz="2000">
                          <a:effectLst/>
                        </a:rPr>
                        <a:t>&lt;&lt;</a:t>
                      </a:r>
                    </a:p>
                  </a:txBody>
                  <a:tcPr marL="71914" marR="71914" marT="35957" marB="35957" anchor="ctr">
                    <a:lnL>
                      <a:noFill/>
                    </a:lnL>
                    <a:lnR>
                      <a:noFill/>
                    </a:lnR>
                    <a:lnT>
                      <a:noFill/>
                    </a:lnT>
                    <a:lnB>
                      <a:noFill/>
                    </a:lnB>
                  </a:tcPr>
                </a:tc>
                <a:tc>
                  <a:txBody>
                    <a:bodyPr/>
                    <a:lstStyle/>
                    <a:p>
                      <a:r>
                        <a:rPr lang="en-US" sz="2000" dirty="0">
                          <a:effectLst/>
                        </a:rPr>
                        <a:t>The left hand operands are moved to the left by the number of bits represented on the right hand side</a:t>
                      </a:r>
                    </a:p>
                  </a:txBody>
                  <a:tcPr marL="71914" marR="71914" marT="35957" marB="35957" anchor="ctr">
                    <a:lnL>
                      <a:noFill/>
                    </a:lnL>
                    <a:lnR>
                      <a:noFill/>
                    </a:lnR>
                    <a:lnT>
                      <a:noFill/>
                    </a:lnT>
                    <a:lnB>
                      <a:noFill/>
                    </a:lnB>
                  </a:tcPr>
                </a:tc>
                <a:extLst>
                  <a:ext uri="{0D108BD9-81ED-4DB2-BD59-A6C34878D82A}">
                    <a16:rowId xmlns:a16="http://schemas.microsoft.com/office/drawing/2014/main" val="2243653626"/>
                  </a:ext>
                </a:extLst>
              </a:tr>
              <a:tr h="900364">
                <a:tc>
                  <a:txBody>
                    <a:bodyPr/>
                    <a:lstStyle/>
                    <a:p>
                      <a:r>
                        <a:rPr lang="en-US" sz="2000">
                          <a:effectLst/>
                        </a:rPr>
                        <a:t>Binary Right Shift</a:t>
                      </a:r>
                    </a:p>
                  </a:txBody>
                  <a:tcPr marL="71914" marR="71914" marT="35957" marB="35957" anchor="ctr">
                    <a:lnL>
                      <a:noFill/>
                    </a:lnL>
                    <a:lnR>
                      <a:noFill/>
                    </a:lnR>
                    <a:lnT>
                      <a:noFill/>
                    </a:lnT>
                    <a:lnB>
                      <a:noFill/>
                    </a:lnB>
                  </a:tcPr>
                </a:tc>
                <a:tc>
                  <a:txBody>
                    <a:bodyPr/>
                    <a:lstStyle/>
                    <a:p>
                      <a:pPr algn="ctr"/>
                      <a:r>
                        <a:rPr lang="en-US" sz="2000" dirty="0">
                          <a:effectLst/>
                        </a:rPr>
                        <a:t>&gt;&gt;</a:t>
                      </a:r>
                    </a:p>
                  </a:txBody>
                  <a:tcPr marL="71914" marR="71914" marT="35957" marB="35957" anchor="ctr">
                    <a:lnL>
                      <a:noFill/>
                    </a:lnL>
                    <a:lnR>
                      <a:noFill/>
                    </a:lnR>
                    <a:lnT>
                      <a:noFill/>
                    </a:lnT>
                    <a:lnB>
                      <a:noFill/>
                    </a:lnB>
                  </a:tcPr>
                </a:tc>
                <a:tc>
                  <a:txBody>
                    <a:bodyPr/>
                    <a:lstStyle/>
                    <a:p>
                      <a:r>
                        <a:rPr lang="en-US" sz="2000" dirty="0">
                          <a:effectLst/>
                        </a:rPr>
                        <a:t>The left hand operands are moved to the right by the number of bits represented on the right hand side</a:t>
                      </a:r>
                    </a:p>
                  </a:txBody>
                  <a:tcPr marL="71914" marR="71914" marT="35957" marB="35957" anchor="ctr">
                    <a:lnL>
                      <a:noFill/>
                    </a:lnL>
                    <a:lnR>
                      <a:noFill/>
                    </a:lnR>
                    <a:lnT>
                      <a:noFill/>
                    </a:lnT>
                    <a:lnB>
                      <a:noFill/>
                    </a:lnB>
                  </a:tcPr>
                </a:tc>
                <a:extLst>
                  <a:ext uri="{0D108BD9-81ED-4DB2-BD59-A6C34878D82A}">
                    <a16:rowId xmlns:a16="http://schemas.microsoft.com/office/drawing/2014/main" val="2275717732"/>
                  </a:ext>
                </a:extLst>
              </a:tr>
            </a:tbl>
          </a:graphicData>
        </a:graphic>
      </p:graphicFrame>
    </p:spTree>
    <p:extLst>
      <p:ext uri="{BB962C8B-B14F-4D97-AF65-F5344CB8AC3E}">
        <p14:creationId xmlns:p14="http://schemas.microsoft.com/office/powerpoint/2010/main" val="13173798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3B849-8F3F-B149-BC6B-A4E7B685C8C4}"/>
              </a:ext>
            </a:extLst>
          </p:cNvPr>
          <p:cNvSpPr>
            <a:spLocks noGrp="1"/>
          </p:cNvSpPr>
          <p:nvPr>
            <p:ph type="title"/>
          </p:nvPr>
        </p:nvSpPr>
        <p:spPr/>
        <p:txBody>
          <a:bodyPr/>
          <a:lstStyle/>
          <a:p>
            <a:r>
              <a:rPr lang="en-US" dirty="0"/>
              <a:t>Bitwise Truth Table</a:t>
            </a:r>
          </a:p>
        </p:txBody>
      </p:sp>
      <p:graphicFrame>
        <p:nvGraphicFramePr>
          <p:cNvPr id="4" name="Content Placeholder 3">
            <a:extLst>
              <a:ext uri="{FF2B5EF4-FFF2-40B4-BE49-F238E27FC236}">
                <a16:creationId xmlns:a16="http://schemas.microsoft.com/office/drawing/2014/main" id="{7C43A1C7-CDCF-2442-8064-4CFCBF6E4673}"/>
              </a:ext>
            </a:extLst>
          </p:cNvPr>
          <p:cNvGraphicFramePr>
            <a:graphicFrameLocks noGrp="1"/>
          </p:cNvGraphicFramePr>
          <p:nvPr>
            <p:ph idx="1"/>
          </p:nvPr>
        </p:nvGraphicFramePr>
        <p:xfrm>
          <a:off x="685800" y="3282156"/>
          <a:ext cx="10820400" cy="1847850"/>
        </p:xfrm>
        <a:graphic>
          <a:graphicData uri="http://schemas.openxmlformats.org/drawingml/2006/table">
            <a:tbl>
              <a:tblPr/>
              <a:tblGrid>
                <a:gridCol w="2164080">
                  <a:extLst>
                    <a:ext uri="{9D8B030D-6E8A-4147-A177-3AD203B41FA5}">
                      <a16:colId xmlns:a16="http://schemas.microsoft.com/office/drawing/2014/main" val="1525498215"/>
                    </a:ext>
                  </a:extLst>
                </a:gridCol>
                <a:gridCol w="2164080">
                  <a:extLst>
                    <a:ext uri="{9D8B030D-6E8A-4147-A177-3AD203B41FA5}">
                      <a16:colId xmlns:a16="http://schemas.microsoft.com/office/drawing/2014/main" val="1602402260"/>
                    </a:ext>
                  </a:extLst>
                </a:gridCol>
                <a:gridCol w="2164080">
                  <a:extLst>
                    <a:ext uri="{9D8B030D-6E8A-4147-A177-3AD203B41FA5}">
                      <a16:colId xmlns:a16="http://schemas.microsoft.com/office/drawing/2014/main" val="3982034471"/>
                    </a:ext>
                  </a:extLst>
                </a:gridCol>
                <a:gridCol w="2164080">
                  <a:extLst>
                    <a:ext uri="{9D8B030D-6E8A-4147-A177-3AD203B41FA5}">
                      <a16:colId xmlns:a16="http://schemas.microsoft.com/office/drawing/2014/main" val="3209375536"/>
                    </a:ext>
                  </a:extLst>
                </a:gridCol>
                <a:gridCol w="2164080">
                  <a:extLst>
                    <a:ext uri="{9D8B030D-6E8A-4147-A177-3AD203B41FA5}">
                      <a16:colId xmlns:a16="http://schemas.microsoft.com/office/drawing/2014/main" val="1720869991"/>
                    </a:ext>
                  </a:extLst>
                </a:gridCol>
              </a:tblGrid>
              <a:tr h="0">
                <a:tc>
                  <a:txBody>
                    <a:bodyPr/>
                    <a:lstStyle/>
                    <a:p>
                      <a:pPr algn="ctr"/>
                      <a:r>
                        <a:rPr lang="en-US">
                          <a:effectLst/>
                        </a:rPr>
                        <a:t>A</a:t>
                      </a:r>
                    </a:p>
                  </a:txBody>
                  <a:tcPr marL="95250" marR="95250" marT="47625" marB="47625" anchor="ctr">
                    <a:lnL>
                      <a:noFill/>
                    </a:lnL>
                    <a:lnR>
                      <a:noFill/>
                    </a:lnR>
                    <a:lnT>
                      <a:noFill/>
                    </a:lnT>
                    <a:lnB>
                      <a:noFill/>
                    </a:lnB>
                  </a:tcPr>
                </a:tc>
                <a:tc>
                  <a:txBody>
                    <a:bodyPr/>
                    <a:lstStyle/>
                    <a:p>
                      <a:pPr algn="ctr"/>
                      <a:r>
                        <a:rPr lang="en-US">
                          <a:effectLst/>
                        </a:rPr>
                        <a:t>B</a:t>
                      </a:r>
                    </a:p>
                  </a:txBody>
                  <a:tcPr marL="95250" marR="95250" marT="47625" marB="47625" anchor="ctr">
                    <a:lnL>
                      <a:noFill/>
                    </a:lnL>
                    <a:lnR>
                      <a:noFill/>
                    </a:lnR>
                    <a:lnT>
                      <a:noFill/>
                    </a:lnT>
                    <a:lnB>
                      <a:noFill/>
                    </a:lnB>
                  </a:tcPr>
                </a:tc>
                <a:tc>
                  <a:txBody>
                    <a:bodyPr/>
                    <a:lstStyle/>
                    <a:p>
                      <a:pPr algn="ctr"/>
                      <a:r>
                        <a:rPr lang="en-US">
                          <a:effectLst/>
                        </a:rPr>
                        <a:t>A &amp; B</a:t>
                      </a:r>
                    </a:p>
                  </a:txBody>
                  <a:tcPr marL="95250" marR="95250" marT="47625" marB="47625" anchor="ctr">
                    <a:lnL>
                      <a:noFill/>
                    </a:lnL>
                    <a:lnR>
                      <a:noFill/>
                    </a:lnR>
                    <a:lnT>
                      <a:noFill/>
                    </a:lnT>
                    <a:lnB>
                      <a:noFill/>
                    </a:lnB>
                  </a:tcPr>
                </a:tc>
                <a:tc>
                  <a:txBody>
                    <a:bodyPr/>
                    <a:lstStyle/>
                    <a:p>
                      <a:pPr algn="ctr"/>
                      <a:r>
                        <a:rPr lang="en-US">
                          <a:effectLst/>
                        </a:rPr>
                        <a:t>A | B</a:t>
                      </a:r>
                    </a:p>
                  </a:txBody>
                  <a:tcPr marL="95250" marR="95250" marT="47625" marB="47625" anchor="ctr">
                    <a:lnL>
                      <a:noFill/>
                    </a:lnL>
                    <a:lnR>
                      <a:noFill/>
                    </a:lnR>
                    <a:lnT>
                      <a:noFill/>
                    </a:lnT>
                    <a:lnB>
                      <a:noFill/>
                    </a:lnB>
                  </a:tcPr>
                </a:tc>
                <a:tc>
                  <a:txBody>
                    <a:bodyPr/>
                    <a:lstStyle/>
                    <a:p>
                      <a:pPr algn="ctr"/>
                      <a:r>
                        <a:rPr lang="en-US">
                          <a:effectLst/>
                        </a:rPr>
                        <a:t>A ^ B</a:t>
                      </a:r>
                    </a:p>
                  </a:txBody>
                  <a:tcPr marL="95250" marR="95250" marT="47625" marB="47625" anchor="ctr">
                    <a:lnL>
                      <a:noFill/>
                    </a:lnL>
                    <a:lnR>
                      <a:noFill/>
                    </a:lnR>
                    <a:lnT>
                      <a:noFill/>
                    </a:lnT>
                    <a:lnB>
                      <a:noFill/>
                    </a:lnB>
                  </a:tcPr>
                </a:tc>
                <a:extLst>
                  <a:ext uri="{0D108BD9-81ED-4DB2-BD59-A6C34878D82A}">
                    <a16:rowId xmlns:a16="http://schemas.microsoft.com/office/drawing/2014/main" val="3225886692"/>
                  </a:ext>
                </a:extLst>
              </a:tr>
              <a:tr h="0">
                <a:tc>
                  <a:txBody>
                    <a:bodyPr/>
                    <a:lstStyle/>
                    <a:p>
                      <a:pPr algn="ctr"/>
                      <a:r>
                        <a:rPr lang="en-US">
                          <a:effectLst/>
                        </a:rPr>
                        <a:t>1</a:t>
                      </a:r>
                    </a:p>
                  </a:txBody>
                  <a:tcPr marL="95250" marR="95250" marT="47625" marB="47625" anchor="ctr">
                    <a:lnL>
                      <a:noFill/>
                    </a:lnL>
                    <a:lnR>
                      <a:noFill/>
                    </a:lnR>
                    <a:lnT>
                      <a:noFill/>
                    </a:lnT>
                    <a:lnB>
                      <a:noFill/>
                    </a:lnB>
                  </a:tcPr>
                </a:tc>
                <a:tc>
                  <a:txBody>
                    <a:bodyPr/>
                    <a:lstStyle/>
                    <a:p>
                      <a:pPr algn="ctr"/>
                      <a:r>
                        <a:rPr lang="en-US">
                          <a:effectLst/>
                        </a:rPr>
                        <a:t>1</a:t>
                      </a:r>
                    </a:p>
                  </a:txBody>
                  <a:tcPr marL="95250" marR="95250" marT="47625" marB="47625" anchor="ctr">
                    <a:lnL>
                      <a:noFill/>
                    </a:lnL>
                    <a:lnR>
                      <a:noFill/>
                    </a:lnR>
                    <a:lnT>
                      <a:noFill/>
                    </a:lnT>
                    <a:lnB>
                      <a:noFill/>
                    </a:lnB>
                  </a:tcPr>
                </a:tc>
                <a:tc>
                  <a:txBody>
                    <a:bodyPr/>
                    <a:lstStyle/>
                    <a:p>
                      <a:pPr algn="ctr"/>
                      <a:r>
                        <a:rPr lang="en-US">
                          <a:effectLst/>
                        </a:rPr>
                        <a:t>1</a:t>
                      </a:r>
                    </a:p>
                  </a:txBody>
                  <a:tcPr marL="95250" marR="95250" marT="47625" marB="47625" anchor="ctr">
                    <a:lnL>
                      <a:noFill/>
                    </a:lnL>
                    <a:lnR>
                      <a:noFill/>
                    </a:lnR>
                    <a:lnT>
                      <a:noFill/>
                    </a:lnT>
                    <a:lnB>
                      <a:noFill/>
                    </a:lnB>
                  </a:tcPr>
                </a:tc>
                <a:tc>
                  <a:txBody>
                    <a:bodyPr/>
                    <a:lstStyle/>
                    <a:p>
                      <a:pPr algn="ctr"/>
                      <a:r>
                        <a:rPr lang="en-US">
                          <a:effectLst/>
                        </a:rPr>
                        <a:t>1</a:t>
                      </a:r>
                    </a:p>
                  </a:txBody>
                  <a:tcPr marL="95250" marR="95250" marT="47625" marB="47625" anchor="ctr">
                    <a:lnL>
                      <a:noFill/>
                    </a:lnL>
                    <a:lnR>
                      <a:noFill/>
                    </a:lnR>
                    <a:lnT>
                      <a:noFill/>
                    </a:lnT>
                    <a:lnB>
                      <a:noFill/>
                    </a:lnB>
                  </a:tcPr>
                </a:tc>
                <a:tc>
                  <a:txBody>
                    <a:bodyPr/>
                    <a:lstStyle/>
                    <a:p>
                      <a:pPr algn="ctr"/>
                      <a:r>
                        <a:rPr lang="en-US">
                          <a:effectLst/>
                        </a:rPr>
                        <a:t>0</a:t>
                      </a:r>
                    </a:p>
                  </a:txBody>
                  <a:tcPr marL="95250" marR="95250" marT="47625" marB="47625" anchor="ctr">
                    <a:lnL>
                      <a:noFill/>
                    </a:lnL>
                    <a:lnR>
                      <a:noFill/>
                    </a:lnR>
                    <a:lnT>
                      <a:noFill/>
                    </a:lnT>
                    <a:lnB>
                      <a:noFill/>
                    </a:lnB>
                  </a:tcPr>
                </a:tc>
                <a:extLst>
                  <a:ext uri="{0D108BD9-81ED-4DB2-BD59-A6C34878D82A}">
                    <a16:rowId xmlns:a16="http://schemas.microsoft.com/office/drawing/2014/main" val="3884042159"/>
                  </a:ext>
                </a:extLst>
              </a:tr>
              <a:tr h="0">
                <a:tc>
                  <a:txBody>
                    <a:bodyPr/>
                    <a:lstStyle/>
                    <a:p>
                      <a:pPr algn="ctr"/>
                      <a:r>
                        <a:rPr lang="en-US">
                          <a:effectLst/>
                        </a:rPr>
                        <a:t>1</a:t>
                      </a:r>
                    </a:p>
                  </a:txBody>
                  <a:tcPr marL="95250" marR="95250" marT="47625" marB="47625" anchor="ctr">
                    <a:lnL>
                      <a:noFill/>
                    </a:lnL>
                    <a:lnR>
                      <a:noFill/>
                    </a:lnR>
                    <a:lnT>
                      <a:noFill/>
                    </a:lnT>
                    <a:lnB>
                      <a:noFill/>
                    </a:lnB>
                  </a:tcPr>
                </a:tc>
                <a:tc>
                  <a:txBody>
                    <a:bodyPr/>
                    <a:lstStyle/>
                    <a:p>
                      <a:pPr algn="ctr"/>
                      <a:r>
                        <a:rPr lang="en-US">
                          <a:effectLst/>
                        </a:rPr>
                        <a:t>0</a:t>
                      </a:r>
                    </a:p>
                  </a:txBody>
                  <a:tcPr marL="95250" marR="95250" marT="47625" marB="47625" anchor="ctr">
                    <a:lnL>
                      <a:noFill/>
                    </a:lnL>
                    <a:lnR>
                      <a:noFill/>
                    </a:lnR>
                    <a:lnT>
                      <a:noFill/>
                    </a:lnT>
                    <a:lnB>
                      <a:noFill/>
                    </a:lnB>
                  </a:tcPr>
                </a:tc>
                <a:tc>
                  <a:txBody>
                    <a:bodyPr/>
                    <a:lstStyle/>
                    <a:p>
                      <a:pPr algn="ctr"/>
                      <a:r>
                        <a:rPr lang="en-US">
                          <a:effectLst/>
                        </a:rPr>
                        <a:t>0</a:t>
                      </a:r>
                    </a:p>
                  </a:txBody>
                  <a:tcPr marL="95250" marR="95250" marT="47625" marB="47625" anchor="ctr">
                    <a:lnL>
                      <a:noFill/>
                    </a:lnL>
                    <a:lnR>
                      <a:noFill/>
                    </a:lnR>
                    <a:lnT>
                      <a:noFill/>
                    </a:lnT>
                    <a:lnB>
                      <a:noFill/>
                    </a:lnB>
                  </a:tcPr>
                </a:tc>
                <a:tc>
                  <a:txBody>
                    <a:bodyPr/>
                    <a:lstStyle/>
                    <a:p>
                      <a:pPr algn="ctr"/>
                      <a:r>
                        <a:rPr lang="en-US">
                          <a:effectLst/>
                        </a:rPr>
                        <a:t>1</a:t>
                      </a:r>
                    </a:p>
                  </a:txBody>
                  <a:tcPr marL="95250" marR="95250" marT="47625" marB="47625" anchor="ctr">
                    <a:lnL>
                      <a:noFill/>
                    </a:lnL>
                    <a:lnR>
                      <a:noFill/>
                    </a:lnR>
                    <a:lnT>
                      <a:noFill/>
                    </a:lnT>
                    <a:lnB>
                      <a:noFill/>
                    </a:lnB>
                  </a:tcPr>
                </a:tc>
                <a:tc>
                  <a:txBody>
                    <a:bodyPr/>
                    <a:lstStyle/>
                    <a:p>
                      <a:pPr algn="ctr"/>
                      <a:r>
                        <a:rPr lang="en-US">
                          <a:effectLst/>
                        </a:rPr>
                        <a:t>1</a:t>
                      </a:r>
                    </a:p>
                  </a:txBody>
                  <a:tcPr marL="95250" marR="95250" marT="47625" marB="47625" anchor="ctr">
                    <a:lnL>
                      <a:noFill/>
                    </a:lnL>
                    <a:lnR>
                      <a:noFill/>
                    </a:lnR>
                    <a:lnT>
                      <a:noFill/>
                    </a:lnT>
                    <a:lnB>
                      <a:noFill/>
                    </a:lnB>
                  </a:tcPr>
                </a:tc>
                <a:extLst>
                  <a:ext uri="{0D108BD9-81ED-4DB2-BD59-A6C34878D82A}">
                    <a16:rowId xmlns:a16="http://schemas.microsoft.com/office/drawing/2014/main" val="2844433301"/>
                  </a:ext>
                </a:extLst>
              </a:tr>
              <a:tr h="0">
                <a:tc>
                  <a:txBody>
                    <a:bodyPr/>
                    <a:lstStyle/>
                    <a:p>
                      <a:pPr algn="ctr"/>
                      <a:r>
                        <a:rPr lang="en-US">
                          <a:effectLst/>
                        </a:rPr>
                        <a:t>0</a:t>
                      </a:r>
                    </a:p>
                  </a:txBody>
                  <a:tcPr marL="95250" marR="95250" marT="47625" marB="47625" anchor="ctr">
                    <a:lnL>
                      <a:noFill/>
                    </a:lnL>
                    <a:lnR>
                      <a:noFill/>
                    </a:lnR>
                    <a:lnT>
                      <a:noFill/>
                    </a:lnT>
                    <a:lnB>
                      <a:noFill/>
                    </a:lnB>
                  </a:tcPr>
                </a:tc>
                <a:tc>
                  <a:txBody>
                    <a:bodyPr/>
                    <a:lstStyle/>
                    <a:p>
                      <a:pPr algn="ctr"/>
                      <a:r>
                        <a:rPr lang="en-US">
                          <a:effectLst/>
                        </a:rPr>
                        <a:t>1</a:t>
                      </a:r>
                    </a:p>
                  </a:txBody>
                  <a:tcPr marL="95250" marR="95250" marT="47625" marB="47625" anchor="ctr">
                    <a:lnL>
                      <a:noFill/>
                    </a:lnL>
                    <a:lnR>
                      <a:noFill/>
                    </a:lnR>
                    <a:lnT>
                      <a:noFill/>
                    </a:lnT>
                    <a:lnB>
                      <a:noFill/>
                    </a:lnB>
                  </a:tcPr>
                </a:tc>
                <a:tc>
                  <a:txBody>
                    <a:bodyPr/>
                    <a:lstStyle/>
                    <a:p>
                      <a:pPr algn="ctr"/>
                      <a:r>
                        <a:rPr lang="en-US">
                          <a:effectLst/>
                        </a:rPr>
                        <a:t>0</a:t>
                      </a:r>
                    </a:p>
                  </a:txBody>
                  <a:tcPr marL="95250" marR="95250" marT="47625" marB="47625" anchor="ctr">
                    <a:lnL>
                      <a:noFill/>
                    </a:lnL>
                    <a:lnR>
                      <a:noFill/>
                    </a:lnR>
                    <a:lnT>
                      <a:noFill/>
                    </a:lnT>
                    <a:lnB>
                      <a:noFill/>
                    </a:lnB>
                  </a:tcPr>
                </a:tc>
                <a:tc>
                  <a:txBody>
                    <a:bodyPr/>
                    <a:lstStyle/>
                    <a:p>
                      <a:pPr algn="ctr"/>
                      <a:r>
                        <a:rPr lang="en-US">
                          <a:effectLst/>
                        </a:rPr>
                        <a:t>1</a:t>
                      </a:r>
                    </a:p>
                  </a:txBody>
                  <a:tcPr marL="95250" marR="95250" marT="47625" marB="47625" anchor="ctr">
                    <a:lnL>
                      <a:noFill/>
                    </a:lnL>
                    <a:lnR>
                      <a:noFill/>
                    </a:lnR>
                    <a:lnT>
                      <a:noFill/>
                    </a:lnT>
                    <a:lnB>
                      <a:noFill/>
                    </a:lnB>
                  </a:tcPr>
                </a:tc>
                <a:tc>
                  <a:txBody>
                    <a:bodyPr/>
                    <a:lstStyle/>
                    <a:p>
                      <a:pPr algn="ctr"/>
                      <a:r>
                        <a:rPr lang="en-US">
                          <a:effectLst/>
                        </a:rPr>
                        <a:t>1</a:t>
                      </a:r>
                    </a:p>
                  </a:txBody>
                  <a:tcPr marL="95250" marR="95250" marT="47625" marB="47625" anchor="ctr">
                    <a:lnL>
                      <a:noFill/>
                    </a:lnL>
                    <a:lnR>
                      <a:noFill/>
                    </a:lnR>
                    <a:lnT>
                      <a:noFill/>
                    </a:lnT>
                    <a:lnB>
                      <a:noFill/>
                    </a:lnB>
                  </a:tcPr>
                </a:tc>
                <a:extLst>
                  <a:ext uri="{0D108BD9-81ED-4DB2-BD59-A6C34878D82A}">
                    <a16:rowId xmlns:a16="http://schemas.microsoft.com/office/drawing/2014/main" val="66869769"/>
                  </a:ext>
                </a:extLst>
              </a:tr>
              <a:tr h="0">
                <a:tc>
                  <a:txBody>
                    <a:bodyPr/>
                    <a:lstStyle/>
                    <a:p>
                      <a:pPr algn="ctr"/>
                      <a:r>
                        <a:rPr lang="en-US">
                          <a:effectLst/>
                        </a:rPr>
                        <a:t>0</a:t>
                      </a:r>
                    </a:p>
                  </a:txBody>
                  <a:tcPr marL="95250" marR="95250" marT="47625" marB="47625" anchor="ctr">
                    <a:lnL>
                      <a:noFill/>
                    </a:lnL>
                    <a:lnR>
                      <a:noFill/>
                    </a:lnR>
                    <a:lnT>
                      <a:noFill/>
                    </a:lnT>
                    <a:lnB>
                      <a:noFill/>
                    </a:lnB>
                  </a:tcPr>
                </a:tc>
                <a:tc>
                  <a:txBody>
                    <a:bodyPr/>
                    <a:lstStyle/>
                    <a:p>
                      <a:pPr algn="ctr"/>
                      <a:r>
                        <a:rPr lang="en-US">
                          <a:effectLst/>
                        </a:rPr>
                        <a:t>0</a:t>
                      </a:r>
                    </a:p>
                  </a:txBody>
                  <a:tcPr marL="95250" marR="95250" marT="47625" marB="47625" anchor="ctr">
                    <a:lnL>
                      <a:noFill/>
                    </a:lnL>
                    <a:lnR>
                      <a:noFill/>
                    </a:lnR>
                    <a:lnT>
                      <a:noFill/>
                    </a:lnT>
                    <a:lnB>
                      <a:noFill/>
                    </a:lnB>
                  </a:tcPr>
                </a:tc>
                <a:tc>
                  <a:txBody>
                    <a:bodyPr/>
                    <a:lstStyle/>
                    <a:p>
                      <a:pPr algn="ctr"/>
                      <a:r>
                        <a:rPr lang="en-US">
                          <a:effectLst/>
                        </a:rPr>
                        <a:t>0</a:t>
                      </a:r>
                    </a:p>
                  </a:txBody>
                  <a:tcPr marL="95250" marR="95250" marT="47625" marB="47625" anchor="ctr">
                    <a:lnL>
                      <a:noFill/>
                    </a:lnL>
                    <a:lnR>
                      <a:noFill/>
                    </a:lnR>
                    <a:lnT>
                      <a:noFill/>
                    </a:lnT>
                    <a:lnB>
                      <a:noFill/>
                    </a:lnB>
                  </a:tcPr>
                </a:tc>
                <a:tc>
                  <a:txBody>
                    <a:bodyPr/>
                    <a:lstStyle/>
                    <a:p>
                      <a:pPr algn="ctr"/>
                      <a:r>
                        <a:rPr lang="en-US">
                          <a:effectLst/>
                        </a:rPr>
                        <a:t>0</a:t>
                      </a:r>
                    </a:p>
                  </a:txBody>
                  <a:tcPr marL="95250" marR="95250" marT="47625" marB="47625" anchor="ctr">
                    <a:lnL>
                      <a:noFill/>
                    </a:lnL>
                    <a:lnR>
                      <a:noFill/>
                    </a:lnR>
                    <a:lnT>
                      <a:noFill/>
                    </a:lnT>
                    <a:lnB>
                      <a:noFill/>
                    </a:lnB>
                  </a:tcPr>
                </a:tc>
                <a:tc>
                  <a:txBody>
                    <a:bodyPr/>
                    <a:lstStyle/>
                    <a:p>
                      <a:pPr algn="ctr"/>
                      <a:r>
                        <a:rPr lang="en-US" dirty="0">
                          <a:effectLst/>
                        </a:rPr>
                        <a:t>0</a:t>
                      </a:r>
                    </a:p>
                  </a:txBody>
                  <a:tcPr marL="95250" marR="95250" marT="47625" marB="47625" anchor="ctr">
                    <a:lnL>
                      <a:noFill/>
                    </a:lnL>
                    <a:lnR>
                      <a:noFill/>
                    </a:lnR>
                    <a:lnT>
                      <a:noFill/>
                    </a:lnT>
                    <a:lnB>
                      <a:noFill/>
                    </a:lnB>
                  </a:tcPr>
                </a:tc>
                <a:extLst>
                  <a:ext uri="{0D108BD9-81ED-4DB2-BD59-A6C34878D82A}">
                    <a16:rowId xmlns:a16="http://schemas.microsoft.com/office/drawing/2014/main" val="554270710"/>
                  </a:ext>
                </a:extLst>
              </a:tr>
            </a:tbl>
          </a:graphicData>
        </a:graphic>
      </p:graphicFrame>
    </p:spTree>
    <p:extLst>
      <p:ext uri="{BB962C8B-B14F-4D97-AF65-F5344CB8AC3E}">
        <p14:creationId xmlns:p14="http://schemas.microsoft.com/office/powerpoint/2010/main" val="17231227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E6482-A6CF-E847-BC84-2573FE2C5C14}"/>
              </a:ext>
            </a:extLst>
          </p:cNvPr>
          <p:cNvSpPr>
            <a:spLocks noGrp="1"/>
          </p:cNvSpPr>
          <p:nvPr>
            <p:ph type="title"/>
          </p:nvPr>
        </p:nvSpPr>
        <p:spPr/>
        <p:txBody>
          <a:bodyPr/>
          <a:lstStyle/>
          <a:p>
            <a:r>
              <a:rPr lang="en-US" dirty="0"/>
              <a:t>Differences between logical and bitwise operators </a:t>
            </a:r>
          </a:p>
        </p:txBody>
      </p:sp>
      <p:sp>
        <p:nvSpPr>
          <p:cNvPr id="3" name="Content Placeholder 2">
            <a:extLst>
              <a:ext uri="{FF2B5EF4-FFF2-40B4-BE49-F238E27FC236}">
                <a16:creationId xmlns:a16="http://schemas.microsoft.com/office/drawing/2014/main" id="{BC238135-1E80-A246-92F4-C6CA2057A061}"/>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AA1140A-B3EA-C848-9107-265A5624CA6F}"/>
              </a:ext>
            </a:extLst>
          </p:cNvPr>
          <p:cNvPicPr>
            <a:picLocks noChangeAspect="1"/>
          </p:cNvPicPr>
          <p:nvPr/>
        </p:nvPicPr>
        <p:blipFill>
          <a:blip r:embed="rId3"/>
          <a:stretch>
            <a:fillRect/>
          </a:stretch>
        </p:blipFill>
        <p:spPr>
          <a:xfrm>
            <a:off x="685800" y="2194560"/>
            <a:ext cx="4279900" cy="965200"/>
          </a:xfrm>
          <a:prstGeom prst="rect">
            <a:avLst/>
          </a:prstGeom>
        </p:spPr>
      </p:pic>
      <p:pic>
        <p:nvPicPr>
          <p:cNvPr id="5" name="Picture 4">
            <a:extLst>
              <a:ext uri="{FF2B5EF4-FFF2-40B4-BE49-F238E27FC236}">
                <a16:creationId xmlns:a16="http://schemas.microsoft.com/office/drawing/2014/main" id="{B0C245FE-704B-5642-A349-7726983430B5}"/>
              </a:ext>
            </a:extLst>
          </p:cNvPr>
          <p:cNvPicPr>
            <a:picLocks noChangeAspect="1"/>
          </p:cNvPicPr>
          <p:nvPr/>
        </p:nvPicPr>
        <p:blipFill>
          <a:blip r:embed="rId4"/>
          <a:stretch>
            <a:fillRect/>
          </a:stretch>
        </p:blipFill>
        <p:spPr>
          <a:xfrm>
            <a:off x="5600700" y="4206622"/>
            <a:ext cx="5905500" cy="1981200"/>
          </a:xfrm>
          <a:prstGeom prst="rect">
            <a:avLst/>
          </a:prstGeom>
        </p:spPr>
      </p:pic>
    </p:spTree>
    <p:extLst>
      <p:ext uri="{BB962C8B-B14F-4D97-AF65-F5344CB8AC3E}">
        <p14:creationId xmlns:p14="http://schemas.microsoft.com/office/powerpoint/2010/main" val="6119827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51F4C-B77C-E04B-9D4A-399029D8BEC2}"/>
              </a:ext>
            </a:extLst>
          </p:cNvPr>
          <p:cNvSpPr>
            <a:spLocks noGrp="1"/>
          </p:cNvSpPr>
          <p:nvPr>
            <p:ph type="title"/>
          </p:nvPr>
        </p:nvSpPr>
        <p:spPr/>
        <p:txBody>
          <a:bodyPr/>
          <a:lstStyle/>
          <a:p>
            <a:r>
              <a:rPr lang="en-US" dirty="0"/>
              <a:t>Converting  integers</a:t>
            </a:r>
            <a:br>
              <a:rPr lang="en-US" dirty="0"/>
            </a:br>
            <a:r>
              <a:rPr lang="en-US" dirty="0"/>
              <a:t> to other types</a:t>
            </a:r>
          </a:p>
        </p:txBody>
      </p:sp>
      <p:sp>
        <p:nvSpPr>
          <p:cNvPr id="3" name="Content Placeholder 2">
            <a:extLst>
              <a:ext uri="{FF2B5EF4-FFF2-40B4-BE49-F238E27FC236}">
                <a16:creationId xmlns:a16="http://schemas.microsoft.com/office/drawing/2014/main" id="{0EEB785B-09A2-0347-86E2-DE3D4E04F0D3}"/>
              </a:ext>
            </a:extLst>
          </p:cNvPr>
          <p:cNvSpPr>
            <a:spLocks noGrp="1"/>
          </p:cNvSpPr>
          <p:nvPr>
            <p:ph idx="1"/>
          </p:nvPr>
        </p:nvSpPr>
        <p:spPr/>
        <p:txBody>
          <a:bodyPr/>
          <a:lstStyle/>
          <a:p>
            <a:r>
              <a:rPr lang="en-US" dirty="0"/>
              <a:t>bin(n) - Convert an integer to a string of binary digits</a:t>
            </a:r>
          </a:p>
          <a:p>
            <a:r>
              <a:rPr lang="en-US" dirty="0"/>
              <a:t>oct(n) – Convert an integer to a string of octal digits</a:t>
            </a:r>
          </a:p>
          <a:p>
            <a:r>
              <a:rPr lang="en-US" dirty="0"/>
              <a:t>hex(n) -  Convert an integer to a string of hex digits</a:t>
            </a:r>
          </a:p>
          <a:p>
            <a:r>
              <a:rPr lang="en-US" dirty="0"/>
              <a:t>int(s, n) – Convert a string to an integer of n radix.  </a:t>
            </a:r>
          </a:p>
        </p:txBody>
      </p:sp>
      <p:pic>
        <p:nvPicPr>
          <p:cNvPr id="5" name="Picture 4">
            <a:extLst>
              <a:ext uri="{FF2B5EF4-FFF2-40B4-BE49-F238E27FC236}">
                <a16:creationId xmlns:a16="http://schemas.microsoft.com/office/drawing/2014/main" id="{B33D011F-9F7D-774A-9224-1C24C55A8F76}"/>
              </a:ext>
            </a:extLst>
          </p:cNvPr>
          <p:cNvPicPr>
            <a:picLocks noChangeAspect="1"/>
          </p:cNvPicPr>
          <p:nvPr/>
        </p:nvPicPr>
        <p:blipFill>
          <a:blip r:embed="rId3"/>
          <a:stretch>
            <a:fillRect/>
          </a:stretch>
        </p:blipFill>
        <p:spPr>
          <a:xfrm>
            <a:off x="6032500" y="4770885"/>
            <a:ext cx="5473700" cy="1447800"/>
          </a:xfrm>
          <a:prstGeom prst="rect">
            <a:avLst/>
          </a:prstGeom>
        </p:spPr>
      </p:pic>
    </p:spTree>
    <p:extLst>
      <p:ext uri="{BB962C8B-B14F-4D97-AF65-F5344CB8AC3E}">
        <p14:creationId xmlns:p14="http://schemas.microsoft.com/office/powerpoint/2010/main" val="10043742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C6D70-81DF-2841-84E7-83B42EFC7DA1}"/>
              </a:ext>
            </a:extLst>
          </p:cNvPr>
          <p:cNvSpPr>
            <a:spLocks noGrp="1"/>
          </p:cNvSpPr>
          <p:nvPr>
            <p:ph type="title"/>
          </p:nvPr>
        </p:nvSpPr>
        <p:spPr/>
        <p:txBody>
          <a:bodyPr/>
          <a:lstStyle/>
          <a:p>
            <a:r>
              <a:rPr lang="en-US" dirty="0"/>
              <a:t>Conditionals</a:t>
            </a:r>
          </a:p>
        </p:txBody>
      </p:sp>
      <p:sp>
        <p:nvSpPr>
          <p:cNvPr id="3" name="Content Placeholder 2">
            <a:extLst>
              <a:ext uri="{FF2B5EF4-FFF2-40B4-BE49-F238E27FC236}">
                <a16:creationId xmlns:a16="http://schemas.microsoft.com/office/drawing/2014/main" id="{747D163A-1151-DA47-9A34-14BC71F78C0C}"/>
              </a:ext>
            </a:extLst>
          </p:cNvPr>
          <p:cNvSpPr>
            <a:spLocks noGrp="1"/>
          </p:cNvSpPr>
          <p:nvPr>
            <p:ph sz="half" idx="1"/>
          </p:nvPr>
        </p:nvSpPr>
        <p:spPr/>
        <p:txBody>
          <a:bodyPr>
            <a:normAutofit fontScale="85000" lnSpcReduction="20000"/>
          </a:bodyPr>
          <a:lstStyle/>
          <a:p>
            <a:r>
              <a:rPr lang="en-US" dirty="0"/>
              <a:t>AKA the if statement</a:t>
            </a:r>
          </a:p>
          <a:p>
            <a:pPr marL="0" indent="0">
              <a:buNone/>
            </a:pPr>
            <a:endParaRPr lang="en-US" dirty="0"/>
          </a:p>
          <a:p>
            <a:pPr marL="0" indent="0">
              <a:buNone/>
            </a:pPr>
            <a:r>
              <a:rPr lang="en-US" dirty="0"/>
              <a:t># do something if a condition is true</a:t>
            </a:r>
          </a:p>
          <a:p>
            <a:pPr marL="0" indent="0">
              <a:buNone/>
            </a:pPr>
            <a:r>
              <a:rPr lang="en-US" dirty="0"/>
              <a:t>if expression: </a:t>
            </a:r>
          </a:p>
          <a:p>
            <a:pPr marL="0" indent="0">
              <a:buNone/>
            </a:pPr>
            <a:r>
              <a:rPr lang="en-US" dirty="0"/>
              <a:t>	statements</a:t>
            </a:r>
          </a:p>
          <a:p>
            <a:pPr marL="0" indent="0">
              <a:buNone/>
            </a:pPr>
            <a:endParaRPr lang="en-US" dirty="0"/>
          </a:p>
          <a:p>
            <a:pPr marL="0" indent="0">
              <a:buNone/>
            </a:pPr>
            <a:r>
              <a:rPr lang="en-US" dirty="0"/>
              <a:t>#do one or the other</a:t>
            </a:r>
          </a:p>
          <a:p>
            <a:pPr marL="0" indent="0">
              <a:buNone/>
            </a:pPr>
            <a:r>
              <a:rPr lang="en-US" dirty="0"/>
              <a:t>if expression: </a:t>
            </a:r>
          </a:p>
          <a:p>
            <a:pPr marL="0" indent="0">
              <a:buNone/>
            </a:pPr>
            <a:r>
              <a:rPr lang="en-US" dirty="0"/>
              <a:t>	statements </a:t>
            </a:r>
          </a:p>
          <a:p>
            <a:pPr marL="0" indent="0">
              <a:buNone/>
            </a:pPr>
            <a:r>
              <a:rPr lang="en-US" dirty="0"/>
              <a:t>else:</a:t>
            </a:r>
          </a:p>
          <a:p>
            <a:pPr marL="0" indent="0">
              <a:buNone/>
            </a:pPr>
            <a:r>
              <a:rPr lang="en-US" dirty="0"/>
              <a:t>	statements</a:t>
            </a:r>
          </a:p>
        </p:txBody>
      </p:sp>
      <p:sp>
        <p:nvSpPr>
          <p:cNvPr id="4" name="Content Placeholder 3">
            <a:extLst>
              <a:ext uri="{FF2B5EF4-FFF2-40B4-BE49-F238E27FC236}">
                <a16:creationId xmlns:a16="http://schemas.microsoft.com/office/drawing/2014/main" id="{0F930641-12F0-0146-BA70-6B2A89D298A8}"/>
              </a:ext>
            </a:extLst>
          </p:cNvPr>
          <p:cNvSpPr>
            <a:spLocks noGrp="1"/>
          </p:cNvSpPr>
          <p:nvPr>
            <p:ph sz="half" idx="2"/>
          </p:nvPr>
        </p:nvSpPr>
        <p:spPr/>
        <p:txBody>
          <a:bodyPr>
            <a:normAutofit fontScale="85000" lnSpcReduction="20000"/>
          </a:bodyPr>
          <a:lstStyle/>
          <a:p>
            <a:pPr marL="0" indent="0">
              <a:buNone/>
            </a:pPr>
            <a:r>
              <a:rPr lang="en-US" dirty="0"/>
              <a:t>if expression:</a:t>
            </a:r>
          </a:p>
          <a:p>
            <a:pPr marL="0" indent="0">
              <a:buNone/>
            </a:pPr>
            <a:r>
              <a:rPr lang="en-US" dirty="0"/>
              <a:t>    statements</a:t>
            </a:r>
          </a:p>
          <a:p>
            <a:pPr marL="0" indent="0">
              <a:buNone/>
            </a:pPr>
            <a:r>
              <a:rPr lang="en-US" dirty="0" err="1"/>
              <a:t>elif</a:t>
            </a:r>
            <a:r>
              <a:rPr lang="en-US" dirty="0"/>
              <a:t> expression:</a:t>
            </a:r>
          </a:p>
          <a:p>
            <a:pPr marL="0" indent="0">
              <a:buNone/>
            </a:pPr>
            <a:r>
              <a:rPr lang="en-US" dirty="0"/>
              <a:t>    statements</a:t>
            </a:r>
          </a:p>
          <a:p>
            <a:pPr marL="0" indent="0">
              <a:buNone/>
            </a:pPr>
            <a:r>
              <a:rPr lang="en-US" dirty="0"/>
              <a:t>...</a:t>
            </a:r>
          </a:p>
          <a:p>
            <a:pPr marL="0" indent="0">
              <a:buNone/>
            </a:pPr>
            <a:r>
              <a:rPr lang="en-US" dirty="0"/>
              <a:t>else:</a:t>
            </a:r>
          </a:p>
          <a:p>
            <a:pPr marL="0" indent="0">
              <a:buNone/>
            </a:pPr>
            <a:r>
              <a:rPr lang="en-US" dirty="0"/>
              <a:t>    statements</a:t>
            </a:r>
          </a:p>
          <a:p>
            <a:pPr marL="0" indent="0">
              <a:buNone/>
            </a:pPr>
            <a:endParaRPr lang="en-US" dirty="0"/>
          </a:p>
          <a:p>
            <a:pPr marL="0" indent="0">
              <a:buNone/>
            </a:pPr>
            <a:r>
              <a:rPr lang="en-US" dirty="0"/>
              <a:t>#nested </a:t>
            </a:r>
          </a:p>
          <a:p>
            <a:pPr marL="0" indent="0">
              <a:buNone/>
            </a:pPr>
            <a:r>
              <a:rPr lang="en-US" dirty="0"/>
              <a:t>if expression:</a:t>
            </a:r>
          </a:p>
          <a:p>
            <a:pPr marL="0" indent="0">
              <a:buNone/>
            </a:pPr>
            <a:r>
              <a:rPr lang="en-US" dirty="0"/>
              <a:t>    if another expression:</a:t>
            </a:r>
          </a:p>
          <a:p>
            <a:pPr marL="0" indent="0">
              <a:buNone/>
            </a:pPr>
            <a:r>
              <a:rPr lang="en-US" dirty="0"/>
              <a:t>        statements</a:t>
            </a:r>
          </a:p>
          <a:p>
            <a:pPr marL="0" indent="0">
              <a:buNone/>
            </a:pPr>
            <a:endParaRPr lang="en-US" dirty="0"/>
          </a:p>
        </p:txBody>
      </p:sp>
    </p:spTree>
    <p:extLst>
      <p:ext uri="{BB962C8B-B14F-4D97-AF65-F5344CB8AC3E}">
        <p14:creationId xmlns:p14="http://schemas.microsoft.com/office/powerpoint/2010/main" val="9497259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17A79-1412-C94E-986D-7729474BD251}"/>
              </a:ext>
            </a:extLst>
          </p:cNvPr>
          <p:cNvSpPr>
            <a:spLocks noGrp="1"/>
          </p:cNvSpPr>
          <p:nvPr>
            <p:ph type="title"/>
          </p:nvPr>
        </p:nvSpPr>
        <p:spPr/>
        <p:txBody>
          <a:bodyPr/>
          <a:lstStyle/>
          <a:p>
            <a:r>
              <a:rPr lang="en-US" dirty="0"/>
              <a:t>Is nested necessary</a:t>
            </a:r>
          </a:p>
        </p:txBody>
      </p:sp>
      <p:pic>
        <p:nvPicPr>
          <p:cNvPr id="9" name="Picture 8">
            <a:extLst>
              <a:ext uri="{FF2B5EF4-FFF2-40B4-BE49-F238E27FC236}">
                <a16:creationId xmlns:a16="http://schemas.microsoft.com/office/drawing/2014/main" id="{4DC625D0-11C9-F442-9DE5-4FCF22AFB6A6}"/>
              </a:ext>
            </a:extLst>
          </p:cNvPr>
          <p:cNvPicPr>
            <a:picLocks noChangeAspect="1"/>
          </p:cNvPicPr>
          <p:nvPr/>
        </p:nvPicPr>
        <p:blipFill>
          <a:blip r:embed="rId2"/>
          <a:stretch>
            <a:fillRect/>
          </a:stretch>
        </p:blipFill>
        <p:spPr>
          <a:xfrm>
            <a:off x="5456382" y="5065658"/>
            <a:ext cx="5689600" cy="1422400"/>
          </a:xfrm>
          <a:prstGeom prst="rect">
            <a:avLst/>
          </a:prstGeom>
        </p:spPr>
      </p:pic>
      <p:pic>
        <p:nvPicPr>
          <p:cNvPr id="10" name="Picture 9">
            <a:extLst>
              <a:ext uri="{FF2B5EF4-FFF2-40B4-BE49-F238E27FC236}">
                <a16:creationId xmlns:a16="http://schemas.microsoft.com/office/drawing/2014/main" id="{66148663-FDA0-214B-B3A5-DFA6F618F04B}"/>
              </a:ext>
            </a:extLst>
          </p:cNvPr>
          <p:cNvPicPr>
            <a:picLocks noChangeAspect="1"/>
          </p:cNvPicPr>
          <p:nvPr/>
        </p:nvPicPr>
        <p:blipFill>
          <a:blip r:embed="rId3"/>
          <a:stretch>
            <a:fillRect/>
          </a:stretch>
        </p:blipFill>
        <p:spPr>
          <a:xfrm>
            <a:off x="406400" y="1947141"/>
            <a:ext cx="4298950" cy="1544935"/>
          </a:xfrm>
          <a:prstGeom prst="rect">
            <a:avLst/>
          </a:prstGeom>
        </p:spPr>
      </p:pic>
      <p:pic>
        <p:nvPicPr>
          <p:cNvPr id="15" name="Picture 14">
            <a:extLst>
              <a:ext uri="{FF2B5EF4-FFF2-40B4-BE49-F238E27FC236}">
                <a16:creationId xmlns:a16="http://schemas.microsoft.com/office/drawing/2014/main" id="{39662D1D-719A-9E4D-8A74-A73EBAB4DF3C}"/>
              </a:ext>
            </a:extLst>
          </p:cNvPr>
          <p:cNvPicPr>
            <a:picLocks noChangeAspect="1"/>
          </p:cNvPicPr>
          <p:nvPr/>
        </p:nvPicPr>
        <p:blipFill>
          <a:blip r:embed="rId4"/>
          <a:stretch>
            <a:fillRect/>
          </a:stretch>
        </p:blipFill>
        <p:spPr>
          <a:xfrm>
            <a:off x="5886450" y="1936539"/>
            <a:ext cx="5549900" cy="1676400"/>
          </a:xfrm>
          <a:prstGeom prst="rect">
            <a:avLst/>
          </a:prstGeom>
        </p:spPr>
      </p:pic>
      <p:pic>
        <p:nvPicPr>
          <p:cNvPr id="16" name="Picture 15">
            <a:extLst>
              <a:ext uri="{FF2B5EF4-FFF2-40B4-BE49-F238E27FC236}">
                <a16:creationId xmlns:a16="http://schemas.microsoft.com/office/drawing/2014/main" id="{0A747A3D-2E06-4B4E-8988-0FD75ECD531B}"/>
              </a:ext>
            </a:extLst>
          </p:cNvPr>
          <p:cNvPicPr>
            <a:picLocks noChangeAspect="1"/>
          </p:cNvPicPr>
          <p:nvPr/>
        </p:nvPicPr>
        <p:blipFill>
          <a:blip r:embed="rId5"/>
          <a:stretch>
            <a:fillRect/>
          </a:stretch>
        </p:blipFill>
        <p:spPr>
          <a:xfrm>
            <a:off x="942975" y="4887858"/>
            <a:ext cx="3225800" cy="889000"/>
          </a:xfrm>
          <a:prstGeom prst="rect">
            <a:avLst/>
          </a:prstGeom>
        </p:spPr>
      </p:pic>
      <p:pic>
        <p:nvPicPr>
          <p:cNvPr id="17" name="Picture 16">
            <a:extLst>
              <a:ext uri="{FF2B5EF4-FFF2-40B4-BE49-F238E27FC236}">
                <a16:creationId xmlns:a16="http://schemas.microsoft.com/office/drawing/2014/main" id="{19B4EDBE-E524-4F46-93F8-B57C5C3E2E70}"/>
              </a:ext>
            </a:extLst>
          </p:cNvPr>
          <p:cNvPicPr>
            <a:picLocks noChangeAspect="1"/>
          </p:cNvPicPr>
          <p:nvPr/>
        </p:nvPicPr>
        <p:blipFill>
          <a:blip r:embed="rId6"/>
          <a:stretch>
            <a:fillRect/>
          </a:stretch>
        </p:blipFill>
        <p:spPr>
          <a:xfrm>
            <a:off x="5862782" y="4103588"/>
            <a:ext cx="4876800" cy="622300"/>
          </a:xfrm>
          <a:prstGeom prst="rect">
            <a:avLst/>
          </a:prstGeom>
        </p:spPr>
      </p:pic>
    </p:spTree>
    <p:extLst>
      <p:ext uri="{BB962C8B-B14F-4D97-AF65-F5344CB8AC3E}">
        <p14:creationId xmlns:p14="http://schemas.microsoft.com/office/powerpoint/2010/main" val="26097816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17A79-1412-C94E-986D-7729474BD251}"/>
              </a:ext>
            </a:extLst>
          </p:cNvPr>
          <p:cNvSpPr>
            <a:spLocks noGrp="1"/>
          </p:cNvSpPr>
          <p:nvPr>
            <p:ph type="title"/>
          </p:nvPr>
        </p:nvSpPr>
        <p:spPr/>
        <p:txBody>
          <a:bodyPr/>
          <a:lstStyle/>
          <a:p>
            <a:r>
              <a:rPr lang="en-US" dirty="0"/>
              <a:t>Conditional Coding Exercise</a:t>
            </a:r>
          </a:p>
        </p:txBody>
      </p:sp>
      <p:sp>
        <p:nvSpPr>
          <p:cNvPr id="4" name="Content Placeholder 3">
            <a:extLst>
              <a:ext uri="{FF2B5EF4-FFF2-40B4-BE49-F238E27FC236}">
                <a16:creationId xmlns:a16="http://schemas.microsoft.com/office/drawing/2014/main" id="{9A0363C0-307B-D349-B354-204636B7FDD7}"/>
              </a:ext>
            </a:extLst>
          </p:cNvPr>
          <p:cNvSpPr>
            <a:spLocks noGrp="1"/>
          </p:cNvSpPr>
          <p:nvPr>
            <p:ph sz="half" idx="1"/>
          </p:nvPr>
        </p:nvSpPr>
        <p:spPr/>
        <p:txBody>
          <a:bodyPr/>
          <a:lstStyle/>
          <a:p>
            <a:endParaRPr lang="en-US"/>
          </a:p>
        </p:txBody>
      </p:sp>
      <p:sp>
        <p:nvSpPr>
          <p:cNvPr id="8" name="Content Placeholder 7">
            <a:extLst>
              <a:ext uri="{FF2B5EF4-FFF2-40B4-BE49-F238E27FC236}">
                <a16:creationId xmlns:a16="http://schemas.microsoft.com/office/drawing/2014/main" id="{3F7AF240-FE6B-AD4B-A704-21D2C0738AC5}"/>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302263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FE471-FA62-5B46-B642-683CE65AD8E9}"/>
              </a:ext>
            </a:extLst>
          </p:cNvPr>
          <p:cNvSpPr>
            <a:spLocks noGrp="1"/>
          </p:cNvSpPr>
          <p:nvPr>
            <p:ph type="title"/>
          </p:nvPr>
        </p:nvSpPr>
        <p:spPr/>
        <p:txBody>
          <a:bodyPr/>
          <a:lstStyle/>
          <a:p>
            <a:r>
              <a:rPr lang="en-US" dirty="0"/>
              <a:t>Disclaimers</a:t>
            </a:r>
          </a:p>
        </p:txBody>
      </p:sp>
      <p:sp>
        <p:nvSpPr>
          <p:cNvPr id="3" name="Content Placeholder 2">
            <a:extLst>
              <a:ext uri="{FF2B5EF4-FFF2-40B4-BE49-F238E27FC236}">
                <a16:creationId xmlns:a16="http://schemas.microsoft.com/office/drawing/2014/main" id="{89A5EB0B-3A57-464E-A61B-9CA05DF9E92A}"/>
              </a:ext>
            </a:extLst>
          </p:cNvPr>
          <p:cNvSpPr>
            <a:spLocks noGrp="1"/>
          </p:cNvSpPr>
          <p:nvPr>
            <p:ph idx="1"/>
          </p:nvPr>
        </p:nvSpPr>
        <p:spPr/>
        <p:txBody>
          <a:bodyPr/>
          <a:lstStyle/>
          <a:p>
            <a:r>
              <a:rPr lang="en-US" dirty="0"/>
              <a:t>The views presented are my personal views and do not reflect that of my employer</a:t>
            </a:r>
          </a:p>
          <a:p>
            <a:r>
              <a:rPr lang="en-US" dirty="0"/>
              <a:t>No guarantees that this course will teach you everything you need to know about Python</a:t>
            </a:r>
          </a:p>
        </p:txBody>
      </p:sp>
    </p:spTree>
    <p:extLst>
      <p:ext uri="{BB962C8B-B14F-4D97-AF65-F5344CB8AC3E}">
        <p14:creationId xmlns:p14="http://schemas.microsoft.com/office/powerpoint/2010/main" val="22570819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17A79-1412-C94E-986D-7729474BD251}"/>
              </a:ext>
            </a:extLst>
          </p:cNvPr>
          <p:cNvSpPr>
            <a:spLocks noGrp="1"/>
          </p:cNvSpPr>
          <p:nvPr>
            <p:ph type="title"/>
          </p:nvPr>
        </p:nvSpPr>
        <p:spPr/>
        <p:txBody>
          <a:bodyPr/>
          <a:lstStyle/>
          <a:p>
            <a:r>
              <a:rPr lang="en-US" dirty="0"/>
              <a:t>Ternary operator</a:t>
            </a:r>
          </a:p>
        </p:txBody>
      </p:sp>
      <p:sp>
        <p:nvSpPr>
          <p:cNvPr id="4" name="Content Placeholder 3">
            <a:extLst>
              <a:ext uri="{FF2B5EF4-FFF2-40B4-BE49-F238E27FC236}">
                <a16:creationId xmlns:a16="http://schemas.microsoft.com/office/drawing/2014/main" id="{9A0363C0-307B-D349-B354-204636B7FDD7}"/>
              </a:ext>
            </a:extLst>
          </p:cNvPr>
          <p:cNvSpPr>
            <a:spLocks noGrp="1"/>
          </p:cNvSpPr>
          <p:nvPr>
            <p:ph sz="half" idx="1"/>
          </p:nvPr>
        </p:nvSpPr>
        <p:spPr/>
        <p:txBody>
          <a:bodyPr/>
          <a:lstStyle/>
          <a:p>
            <a:endParaRPr lang="en-US"/>
          </a:p>
        </p:txBody>
      </p:sp>
      <p:sp>
        <p:nvSpPr>
          <p:cNvPr id="8" name="Content Placeholder 7">
            <a:extLst>
              <a:ext uri="{FF2B5EF4-FFF2-40B4-BE49-F238E27FC236}">
                <a16:creationId xmlns:a16="http://schemas.microsoft.com/office/drawing/2014/main" id="{3F7AF240-FE6B-AD4B-A704-21D2C0738AC5}"/>
              </a:ext>
            </a:extLst>
          </p:cNvPr>
          <p:cNvSpPr>
            <a:spLocks noGrp="1"/>
          </p:cNvSpPr>
          <p:nvPr>
            <p:ph sz="half" idx="2"/>
          </p:nvPr>
        </p:nvSpPr>
        <p:spPr/>
        <p:txBody>
          <a:bodyPr/>
          <a:lstStyle/>
          <a:p>
            <a:endParaRPr lang="en-US"/>
          </a:p>
        </p:txBody>
      </p:sp>
      <p:pic>
        <p:nvPicPr>
          <p:cNvPr id="3" name="Picture 2">
            <a:extLst>
              <a:ext uri="{FF2B5EF4-FFF2-40B4-BE49-F238E27FC236}">
                <a16:creationId xmlns:a16="http://schemas.microsoft.com/office/drawing/2014/main" id="{A95DC7C6-112E-EB49-B409-2194A8387FD9}"/>
              </a:ext>
            </a:extLst>
          </p:cNvPr>
          <p:cNvPicPr>
            <a:picLocks noChangeAspect="1"/>
          </p:cNvPicPr>
          <p:nvPr/>
        </p:nvPicPr>
        <p:blipFill>
          <a:blip r:embed="rId3"/>
          <a:stretch>
            <a:fillRect/>
          </a:stretch>
        </p:blipFill>
        <p:spPr>
          <a:xfrm>
            <a:off x="1645805" y="3628771"/>
            <a:ext cx="2832100" cy="1155700"/>
          </a:xfrm>
          <a:prstGeom prst="rect">
            <a:avLst/>
          </a:prstGeom>
        </p:spPr>
      </p:pic>
      <p:pic>
        <p:nvPicPr>
          <p:cNvPr id="5" name="Picture 4">
            <a:extLst>
              <a:ext uri="{FF2B5EF4-FFF2-40B4-BE49-F238E27FC236}">
                <a16:creationId xmlns:a16="http://schemas.microsoft.com/office/drawing/2014/main" id="{4F105207-913A-4F49-A5DE-7B6CA974C072}"/>
              </a:ext>
            </a:extLst>
          </p:cNvPr>
          <p:cNvPicPr>
            <a:picLocks noChangeAspect="1"/>
          </p:cNvPicPr>
          <p:nvPr/>
        </p:nvPicPr>
        <p:blipFill>
          <a:blip r:embed="rId4"/>
          <a:stretch>
            <a:fillRect/>
          </a:stretch>
        </p:blipFill>
        <p:spPr>
          <a:xfrm>
            <a:off x="6096000" y="4041521"/>
            <a:ext cx="5334000" cy="330200"/>
          </a:xfrm>
          <a:prstGeom prst="rect">
            <a:avLst/>
          </a:prstGeom>
        </p:spPr>
      </p:pic>
    </p:spTree>
    <p:extLst>
      <p:ext uri="{BB962C8B-B14F-4D97-AF65-F5344CB8AC3E}">
        <p14:creationId xmlns:p14="http://schemas.microsoft.com/office/powerpoint/2010/main" val="25461010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65491-7D1B-2A41-A9B3-0C0F06ED6FAC}"/>
              </a:ext>
            </a:extLst>
          </p:cNvPr>
          <p:cNvSpPr>
            <a:spLocks noGrp="1"/>
          </p:cNvSpPr>
          <p:nvPr>
            <p:ph type="title"/>
          </p:nvPr>
        </p:nvSpPr>
        <p:spPr/>
        <p:txBody>
          <a:bodyPr/>
          <a:lstStyle/>
          <a:p>
            <a:r>
              <a:rPr lang="en-US" dirty="0"/>
              <a:t>REPITITION REPITITION IN PYTHON</a:t>
            </a:r>
          </a:p>
        </p:txBody>
      </p:sp>
      <p:sp>
        <p:nvSpPr>
          <p:cNvPr id="3" name="Content Placeholder 2">
            <a:extLst>
              <a:ext uri="{FF2B5EF4-FFF2-40B4-BE49-F238E27FC236}">
                <a16:creationId xmlns:a16="http://schemas.microsoft.com/office/drawing/2014/main" id="{7B22640F-7F84-624D-9727-725E5A82E614}"/>
              </a:ext>
            </a:extLst>
          </p:cNvPr>
          <p:cNvSpPr>
            <a:spLocks noGrp="1"/>
          </p:cNvSpPr>
          <p:nvPr>
            <p:ph idx="1"/>
          </p:nvPr>
        </p:nvSpPr>
        <p:spPr/>
        <p:txBody>
          <a:bodyPr/>
          <a:lstStyle/>
          <a:p>
            <a:r>
              <a:rPr lang="en-US" dirty="0"/>
              <a:t>Simplified in Python compared to other languages</a:t>
            </a:r>
          </a:p>
          <a:p>
            <a:endParaRPr lang="en-US" dirty="0"/>
          </a:p>
          <a:p>
            <a:r>
              <a:rPr lang="en-US" dirty="0"/>
              <a:t>Two looping constructs</a:t>
            </a:r>
          </a:p>
          <a:p>
            <a:pPr lvl="1"/>
            <a:r>
              <a:rPr lang="en-US" dirty="0"/>
              <a:t>for </a:t>
            </a:r>
          </a:p>
          <a:p>
            <a:pPr lvl="1"/>
            <a:r>
              <a:rPr lang="en-US" dirty="0"/>
              <a:t>while</a:t>
            </a:r>
          </a:p>
          <a:p>
            <a:pPr lvl="1"/>
            <a:endParaRPr lang="en-US" dirty="0"/>
          </a:p>
          <a:p>
            <a:endParaRPr lang="en-US" dirty="0"/>
          </a:p>
        </p:txBody>
      </p:sp>
    </p:spTree>
    <p:extLst>
      <p:ext uri="{BB962C8B-B14F-4D97-AF65-F5344CB8AC3E}">
        <p14:creationId xmlns:p14="http://schemas.microsoft.com/office/powerpoint/2010/main" val="40012595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694BB-5B1E-2F4C-9D54-BBC0B0E8CF8F}"/>
              </a:ext>
            </a:extLst>
          </p:cNvPr>
          <p:cNvSpPr>
            <a:spLocks noGrp="1"/>
          </p:cNvSpPr>
          <p:nvPr>
            <p:ph type="title"/>
          </p:nvPr>
        </p:nvSpPr>
        <p:spPr/>
        <p:txBody>
          <a:bodyPr/>
          <a:lstStyle/>
          <a:p>
            <a:r>
              <a:rPr lang="en-US" dirty="0"/>
              <a:t>For loop examples</a:t>
            </a:r>
          </a:p>
        </p:txBody>
      </p:sp>
      <p:sp>
        <p:nvSpPr>
          <p:cNvPr id="3" name="Content Placeholder 2">
            <a:extLst>
              <a:ext uri="{FF2B5EF4-FFF2-40B4-BE49-F238E27FC236}">
                <a16:creationId xmlns:a16="http://schemas.microsoft.com/office/drawing/2014/main" id="{9EA41A63-9992-DD4C-AD69-9A2E64A4DF64}"/>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8A6D224A-1B33-2B40-8058-16AEC91041D9}"/>
              </a:ext>
            </a:extLst>
          </p:cNvPr>
          <p:cNvSpPr>
            <a:spLocks noGrp="1"/>
          </p:cNvSpPr>
          <p:nvPr>
            <p:ph sz="half" idx="2"/>
          </p:nvPr>
        </p:nvSpPr>
        <p:spPr/>
        <p:txBody>
          <a:bodyPr/>
          <a:lstStyle/>
          <a:p>
            <a:endParaRPr lang="en-US"/>
          </a:p>
        </p:txBody>
      </p:sp>
      <p:pic>
        <p:nvPicPr>
          <p:cNvPr id="6" name="Picture 5">
            <a:extLst>
              <a:ext uri="{FF2B5EF4-FFF2-40B4-BE49-F238E27FC236}">
                <a16:creationId xmlns:a16="http://schemas.microsoft.com/office/drawing/2014/main" id="{5D983822-7C76-C946-AA62-CDA6DE4AE3DE}"/>
              </a:ext>
            </a:extLst>
          </p:cNvPr>
          <p:cNvPicPr>
            <a:picLocks noChangeAspect="1"/>
          </p:cNvPicPr>
          <p:nvPr/>
        </p:nvPicPr>
        <p:blipFill>
          <a:blip r:embed="rId2"/>
          <a:stretch>
            <a:fillRect/>
          </a:stretch>
        </p:blipFill>
        <p:spPr>
          <a:xfrm>
            <a:off x="952500" y="3101721"/>
            <a:ext cx="4800600" cy="2209800"/>
          </a:xfrm>
          <a:prstGeom prst="rect">
            <a:avLst/>
          </a:prstGeom>
        </p:spPr>
      </p:pic>
      <p:pic>
        <p:nvPicPr>
          <p:cNvPr id="7" name="Picture 6">
            <a:extLst>
              <a:ext uri="{FF2B5EF4-FFF2-40B4-BE49-F238E27FC236}">
                <a16:creationId xmlns:a16="http://schemas.microsoft.com/office/drawing/2014/main" id="{B75698FC-D9B5-4C4A-A10C-6C90592105CB}"/>
              </a:ext>
            </a:extLst>
          </p:cNvPr>
          <p:cNvPicPr>
            <a:picLocks noChangeAspect="1"/>
          </p:cNvPicPr>
          <p:nvPr/>
        </p:nvPicPr>
        <p:blipFill>
          <a:blip r:embed="rId3"/>
          <a:stretch>
            <a:fillRect/>
          </a:stretch>
        </p:blipFill>
        <p:spPr>
          <a:xfrm>
            <a:off x="6496050" y="3489071"/>
            <a:ext cx="4686300" cy="1435100"/>
          </a:xfrm>
          <a:prstGeom prst="rect">
            <a:avLst/>
          </a:prstGeom>
        </p:spPr>
      </p:pic>
    </p:spTree>
    <p:extLst>
      <p:ext uri="{BB962C8B-B14F-4D97-AF65-F5344CB8AC3E}">
        <p14:creationId xmlns:p14="http://schemas.microsoft.com/office/powerpoint/2010/main" val="35769025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E7A14-22BE-E74D-B016-0E5956876923}"/>
              </a:ext>
            </a:extLst>
          </p:cNvPr>
          <p:cNvSpPr>
            <a:spLocks noGrp="1"/>
          </p:cNvSpPr>
          <p:nvPr>
            <p:ph type="title"/>
          </p:nvPr>
        </p:nvSpPr>
        <p:spPr/>
        <p:txBody>
          <a:bodyPr/>
          <a:lstStyle/>
          <a:p>
            <a:r>
              <a:rPr lang="en-US" dirty="0"/>
              <a:t>For loop exercise</a:t>
            </a:r>
          </a:p>
        </p:txBody>
      </p:sp>
      <p:sp>
        <p:nvSpPr>
          <p:cNvPr id="3" name="Content Placeholder 2">
            <a:extLst>
              <a:ext uri="{FF2B5EF4-FFF2-40B4-BE49-F238E27FC236}">
                <a16:creationId xmlns:a16="http://schemas.microsoft.com/office/drawing/2014/main" id="{1E4261FA-232C-9F41-857E-5759CA1FABF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015227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62491-B009-314F-829D-8CE0190BB7AD}"/>
              </a:ext>
            </a:extLst>
          </p:cNvPr>
          <p:cNvSpPr>
            <a:spLocks noGrp="1"/>
          </p:cNvSpPr>
          <p:nvPr>
            <p:ph type="title"/>
          </p:nvPr>
        </p:nvSpPr>
        <p:spPr/>
        <p:txBody>
          <a:bodyPr/>
          <a:lstStyle/>
          <a:p>
            <a:r>
              <a:rPr lang="en-US" dirty="0"/>
              <a:t>While Loop</a:t>
            </a:r>
          </a:p>
        </p:txBody>
      </p:sp>
      <p:sp>
        <p:nvSpPr>
          <p:cNvPr id="3" name="Content Placeholder 2">
            <a:extLst>
              <a:ext uri="{FF2B5EF4-FFF2-40B4-BE49-F238E27FC236}">
                <a16:creationId xmlns:a16="http://schemas.microsoft.com/office/drawing/2014/main" id="{1CC3E1E7-5A89-0F43-8678-C82229A8FF79}"/>
              </a:ext>
            </a:extLst>
          </p:cNvPr>
          <p:cNvSpPr>
            <a:spLocks noGrp="1"/>
          </p:cNvSpPr>
          <p:nvPr>
            <p:ph sz="half" idx="1"/>
          </p:nvPr>
        </p:nvSpPr>
        <p:spPr/>
        <p:txBody>
          <a:bodyPr/>
          <a:lstStyle/>
          <a:p>
            <a:r>
              <a:rPr lang="en-US" dirty="0"/>
              <a:t>Allows you to continue a loop until a condition is met.</a:t>
            </a:r>
          </a:p>
          <a:p>
            <a:pPr marL="0" indent="0">
              <a:buNone/>
            </a:pPr>
            <a:endParaRPr lang="en-US" dirty="0"/>
          </a:p>
          <a:p>
            <a:pPr marL="0" indent="0">
              <a:buNone/>
            </a:pPr>
            <a:r>
              <a:rPr lang="en-US" dirty="0"/>
              <a:t>while expression:</a:t>
            </a:r>
          </a:p>
          <a:p>
            <a:pPr marL="0" indent="0">
              <a:buNone/>
            </a:pPr>
            <a:r>
              <a:rPr lang="en-US" dirty="0"/>
              <a:t>        statements</a:t>
            </a:r>
          </a:p>
          <a:p>
            <a:endParaRPr lang="en-US" dirty="0"/>
          </a:p>
          <a:p>
            <a:endParaRPr lang="en-US" dirty="0"/>
          </a:p>
        </p:txBody>
      </p:sp>
      <p:pic>
        <p:nvPicPr>
          <p:cNvPr id="5" name="Content Placeholder 4">
            <a:extLst>
              <a:ext uri="{FF2B5EF4-FFF2-40B4-BE49-F238E27FC236}">
                <a16:creationId xmlns:a16="http://schemas.microsoft.com/office/drawing/2014/main" id="{E52B4D86-E709-9647-A664-A1695871ED79}"/>
              </a:ext>
            </a:extLst>
          </p:cNvPr>
          <p:cNvPicPr>
            <a:picLocks noGrp="1" noChangeAspect="1"/>
          </p:cNvPicPr>
          <p:nvPr>
            <p:ph sz="half" idx="2"/>
          </p:nvPr>
        </p:nvPicPr>
        <p:blipFill>
          <a:blip r:embed="rId3"/>
          <a:stretch>
            <a:fillRect/>
          </a:stretch>
        </p:blipFill>
        <p:spPr>
          <a:xfrm>
            <a:off x="6909378" y="3273209"/>
            <a:ext cx="4330700" cy="1422400"/>
          </a:xfrm>
          <a:prstGeom prst="rect">
            <a:avLst/>
          </a:prstGeom>
        </p:spPr>
      </p:pic>
    </p:spTree>
    <p:extLst>
      <p:ext uri="{BB962C8B-B14F-4D97-AF65-F5344CB8AC3E}">
        <p14:creationId xmlns:p14="http://schemas.microsoft.com/office/powerpoint/2010/main" val="2839001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9A22DDE2-FB2D-421B-B377-F9AD495CE9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useBgFill="1">
        <p:nvSpPr>
          <p:cNvPr id="21" name="Rectangle 20">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3144CE2B-CB5D-754C-AC69-34A010758DE7}"/>
              </a:ext>
            </a:extLst>
          </p:cNvPr>
          <p:cNvSpPr>
            <a:spLocks noGrp="1"/>
          </p:cNvSpPr>
          <p:nvPr>
            <p:ph type="title"/>
          </p:nvPr>
        </p:nvSpPr>
        <p:spPr>
          <a:xfrm>
            <a:off x="683609" y="764372"/>
            <a:ext cx="3173688" cy="5216013"/>
          </a:xfrm>
        </p:spPr>
        <p:txBody>
          <a:bodyPr vert="horz" lIns="91440" tIns="45720" rIns="91440" bIns="45720" rtlCol="0" anchor="ctr">
            <a:normAutofit/>
          </a:bodyPr>
          <a:lstStyle/>
          <a:p>
            <a:pPr algn="r"/>
            <a:r>
              <a:rPr lang="en-US" sz="4000" kern="1200" cap="all" baseline="0" dirty="0">
                <a:solidFill>
                  <a:schemeClr val="tx1"/>
                </a:solidFill>
                <a:latin typeface="+mj-lt"/>
                <a:ea typeface="+mj-ea"/>
                <a:cs typeface="+mj-cs"/>
              </a:rPr>
              <a:t>Module </a:t>
            </a:r>
            <a:r>
              <a:rPr lang="en-US" sz="4000" dirty="0"/>
              <a:t>3</a:t>
            </a:r>
            <a:endParaRPr lang="en-US" sz="4000" kern="1200" cap="all" baseline="0" dirty="0">
              <a:solidFill>
                <a:schemeClr val="tx1"/>
              </a:solidFill>
              <a:latin typeface="+mj-lt"/>
              <a:ea typeface="+mj-ea"/>
              <a:cs typeface="+mj-cs"/>
            </a:endParaRPr>
          </a:p>
        </p:txBody>
      </p:sp>
      <p:cxnSp>
        <p:nvCxnSpPr>
          <p:cNvPr id="23" name="Straight Connector 22">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218F3B8B-7B20-D44D-BB4E-C0FDA6C1D84D}"/>
              </a:ext>
            </a:extLst>
          </p:cNvPr>
          <p:cNvSpPr>
            <a:spLocks noGrp="1"/>
          </p:cNvSpPr>
          <p:nvPr>
            <p:ph type="body" sz="half" idx="2"/>
          </p:nvPr>
        </p:nvSpPr>
        <p:spPr>
          <a:xfrm>
            <a:off x="4370138" y="764372"/>
            <a:ext cx="7086600" cy="5216013"/>
          </a:xfrm>
        </p:spPr>
        <p:txBody>
          <a:bodyPr vert="horz" lIns="91440" tIns="45720" rIns="91440" bIns="45720" rtlCol="0" anchor="ctr">
            <a:normAutofit/>
          </a:bodyPr>
          <a:lstStyle/>
          <a:p>
            <a:r>
              <a:rPr lang="en-US" sz="4000" kern="1200" dirty="0">
                <a:solidFill>
                  <a:schemeClr val="tx1"/>
                </a:solidFill>
                <a:latin typeface="+mj-lt"/>
                <a:ea typeface="+mn-ea"/>
                <a:cs typeface="+mn-cs"/>
              </a:rPr>
              <a:t>Strings and other sequences in Python</a:t>
            </a:r>
          </a:p>
        </p:txBody>
      </p:sp>
    </p:spTree>
    <p:extLst>
      <p:ext uri="{BB962C8B-B14F-4D97-AF65-F5344CB8AC3E}">
        <p14:creationId xmlns:p14="http://schemas.microsoft.com/office/powerpoint/2010/main" val="34310502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A8171-4E6D-4B4A-8276-5CF00CF0E581}"/>
              </a:ext>
            </a:extLst>
          </p:cNvPr>
          <p:cNvSpPr>
            <a:spLocks noGrp="1"/>
          </p:cNvSpPr>
          <p:nvPr>
            <p:ph type="title"/>
          </p:nvPr>
        </p:nvSpPr>
        <p:spPr/>
        <p:txBody>
          <a:bodyPr/>
          <a:lstStyle/>
          <a:p>
            <a:r>
              <a:rPr lang="en-US" dirty="0"/>
              <a:t>Sequence Types</a:t>
            </a:r>
          </a:p>
        </p:txBody>
      </p:sp>
      <p:sp>
        <p:nvSpPr>
          <p:cNvPr id="3" name="Content Placeholder 2">
            <a:extLst>
              <a:ext uri="{FF2B5EF4-FFF2-40B4-BE49-F238E27FC236}">
                <a16:creationId xmlns:a16="http://schemas.microsoft.com/office/drawing/2014/main" id="{8F6C628C-A452-2047-8B2A-1FE47A9841CC}"/>
              </a:ext>
            </a:extLst>
          </p:cNvPr>
          <p:cNvSpPr>
            <a:spLocks noGrp="1"/>
          </p:cNvSpPr>
          <p:nvPr>
            <p:ph idx="1"/>
          </p:nvPr>
        </p:nvSpPr>
        <p:spPr/>
        <p:txBody>
          <a:bodyPr/>
          <a:lstStyle/>
          <a:p>
            <a:r>
              <a:rPr lang="en-US" dirty="0"/>
              <a:t>Strings – a sequence of characters</a:t>
            </a:r>
          </a:p>
          <a:p>
            <a:r>
              <a:rPr lang="en-US" dirty="0"/>
              <a:t>Ranges – can be thought of as a sequence of integers</a:t>
            </a:r>
          </a:p>
          <a:p>
            <a:r>
              <a:rPr lang="en-US" dirty="0"/>
              <a:t>List  - an ordered mutable collection  of Python objects</a:t>
            </a:r>
          </a:p>
          <a:p>
            <a:r>
              <a:rPr lang="en-US" dirty="0"/>
              <a:t>Tuple – Similar to a list but immutable</a:t>
            </a:r>
          </a:p>
          <a:p>
            <a:r>
              <a:rPr lang="en-US" dirty="0"/>
              <a:t>Set – Similar to a list but only contains unique elements</a:t>
            </a:r>
          </a:p>
          <a:p>
            <a:r>
              <a:rPr lang="en-US" dirty="0"/>
              <a:t>Dictionary - an unordered, mutable,  indexed collection of key value pairs.</a:t>
            </a:r>
          </a:p>
        </p:txBody>
      </p:sp>
    </p:spTree>
    <p:extLst>
      <p:ext uri="{BB962C8B-B14F-4D97-AF65-F5344CB8AC3E}">
        <p14:creationId xmlns:p14="http://schemas.microsoft.com/office/powerpoint/2010/main" val="19345850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D4AB7-5A91-D54F-9F7C-7A76AD8CF4BD}"/>
              </a:ext>
            </a:extLst>
          </p:cNvPr>
          <p:cNvSpPr>
            <a:spLocks noGrp="1"/>
          </p:cNvSpPr>
          <p:nvPr>
            <p:ph type="title"/>
          </p:nvPr>
        </p:nvSpPr>
        <p:spPr/>
        <p:txBody>
          <a:bodyPr/>
          <a:lstStyle/>
          <a:p>
            <a:r>
              <a:rPr lang="en-US" dirty="0"/>
              <a:t>strings</a:t>
            </a:r>
          </a:p>
        </p:txBody>
      </p:sp>
      <p:sp>
        <p:nvSpPr>
          <p:cNvPr id="3" name="Content Placeholder 2">
            <a:extLst>
              <a:ext uri="{FF2B5EF4-FFF2-40B4-BE49-F238E27FC236}">
                <a16:creationId xmlns:a16="http://schemas.microsoft.com/office/drawing/2014/main" id="{1CC3C09E-105B-3145-9B7E-0FDA51CA28FF}"/>
              </a:ext>
            </a:extLst>
          </p:cNvPr>
          <p:cNvSpPr>
            <a:spLocks noGrp="1"/>
          </p:cNvSpPr>
          <p:nvPr>
            <p:ph idx="1"/>
          </p:nvPr>
        </p:nvSpPr>
        <p:spPr/>
        <p:txBody>
          <a:bodyPr/>
          <a:lstStyle/>
          <a:p>
            <a:r>
              <a:rPr lang="en-US" dirty="0"/>
              <a:t>Just a sequence of characters</a:t>
            </a:r>
          </a:p>
          <a:p>
            <a:r>
              <a:rPr lang="en-US" dirty="0"/>
              <a:t>Changed significantly between Python 2 and Python 3</a:t>
            </a:r>
          </a:p>
          <a:p>
            <a:endParaRPr lang="en-US" dirty="0"/>
          </a:p>
          <a:p>
            <a:endParaRPr lang="en-US" dirty="0"/>
          </a:p>
        </p:txBody>
      </p:sp>
      <p:pic>
        <p:nvPicPr>
          <p:cNvPr id="4" name="Picture 3">
            <a:extLst>
              <a:ext uri="{FF2B5EF4-FFF2-40B4-BE49-F238E27FC236}">
                <a16:creationId xmlns:a16="http://schemas.microsoft.com/office/drawing/2014/main" id="{71950E5F-180E-2A45-B03A-90159373F844}"/>
              </a:ext>
            </a:extLst>
          </p:cNvPr>
          <p:cNvPicPr>
            <a:picLocks noChangeAspect="1"/>
          </p:cNvPicPr>
          <p:nvPr/>
        </p:nvPicPr>
        <p:blipFill>
          <a:blip r:embed="rId2"/>
          <a:stretch>
            <a:fillRect/>
          </a:stretch>
        </p:blipFill>
        <p:spPr>
          <a:xfrm>
            <a:off x="4737100" y="3917950"/>
            <a:ext cx="6769100" cy="1765300"/>
          </a:xfrm>
          <a:prstGeom prst="rect">
            <a:avLst/>
          </a:prstGeom>
        </p:spPr>
      </p:pic>
    </p:spTree>
    <p:extLst>
      <p:ext uri="{BB962C8B-B14F-4D97-AF65-F5344CB8AC3E}">
        <p14:creationId xmlns:p14="http://schemas.microsoft.com/office/powerpoint/2010/main" val="26495116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92655-0C5A-4C42-984F-FB749237CB8F}"/>
              </a:ext>
            </a:extLst>
          </p:cNvPr>
          <p:cNvSpPr>
            <a:spLocks noGrp="1"/>
          </p:cNvSpPr>
          <p:nvPr>
            <p:ph type="title"/>
          </p:nvPr>
        </p:nvSpPr>
        <p:spPr>
          <a:xfrm>
            <a:off x="2895600" y="764373"/>
            <a:ext cx="8610600" cy="1293028"/>
          </a:xfrm>
        </p:spPr>
        <p:txBody>
          <a:bodyPr/>
          <a:lstStyle/>
          <a:p>
            <a:r>
              <a:rPr lang="en-US" dirty="0"/>
              <a:t>Common operations</a:t>
            </a:r>
          </a:p>
        </p:txBody>
      </p:sp>
      <p:graphicFrame>
        <p:nvGraphicFramePr>
          <p:cNvPr id="4" name="Content Placeholder 3">
            <a:extLst>
              <a:ext uri="{FF2B5EF4-FFF2-40B4-BE49-F238E27FC236}">
                <a16:creationId xmlns:a16="http://schemas.microsoft.com/office/drawing/2014/main" id="{59D51F2F-5217-4145-8A38-6535DABFEFCC}"/>
              </a:ext>
            </a:extLst>
          </p:cNvPr>
          <p:cNvGraphicFramePr>
            <a:graphicFrameLocks noGrp="1"/>
          </p:cNvGraphicFramePr>
          <p:nvPr>
            <p:ph idx="1"/>
            <p:extLst>
              <p:ext uri="{D42A27DB-BD31-4B8C-83A1-F6EECF244321}">
                <p14:modId xmlns:p14="http://schemas.microsoft.com/office/powerpoint/2010/main" val="3922305866"/>
              </p:ext>
            </p:extLst>
          </p:nvPr>
        </p:nvGraphicFramePr>
        <p:xfrm>
          <a:off x="558393" y="1851023"/>
          <a:ext cx="10947807" cy="4632904"/>
        </p:xfrm>
        <a:graphic>
          <a:graphicData uri="http://schemas.openxmlformats.org/drawingml/2006/table">
            <a:tbl>
              <a:tblPr/>
              <a:tblGrid>
                <a:gridCol w="2233793">
                  <a:extLst>
                    <a:ext uri="{9D8B030D-6E8A-4147-A177-3AD203B41FA5}">
                      <a16:colId xmlns:a16="http://schemas.microsoft.com/office/drawing/2014/main" val="2604339182"/>
                    </a:ext>
                  </a:extLst>
                </a:gridCol>
                <a:gridCol w="1926771">
                  <a:extLst>
                    <a:ext uri="{9D8B030D-6E8A-4147-A177-3AD203B41FA5}">
                      <a16:colId xmlns:a16="http://schemas.microsoft.com/office/drawing/2014/main" val="3180225419"/>
                    </a:ext>
                  </a:extLst>
                </a:gridCol>
                <a:gridCol w="6787243">
                  <a:extLst>
                    <a:ext uri="{9D8B030D-6E8A-4147-A177-3AD203B41FA5}">
                      <a16:colId xmlns:a16="http://schemas.microsoft.com/office/drawing/2014/main" val="627902496"/>
                    </a:ext>
                  </a:extLst>
                </a:gridCol>
              </a:tblGrid>
              <a:tr h="293503">
                <a:tc>
                  <a:txBody>
                    <a:bodyPr/>
                    <a:lstStyle/>
                    <a:p>
                      <a:pPr algn="ctr"/>
                      <a:r>
                        <a:rPr lang="en-US" sz="2000" dirty="0">
                          <a:effectLst/>
                        </a:rPr>
                        <a:t>Operation</a:t>
                      </a:r>
                    </a:p>
                  </a:txBody>
                  <a:tcPr marL="75645" marR="75645" marT="37822" marB="37822" anchor="ctr">
                    <a:lnL>
                      <a:noFill/>
                    </a:lnL>
                    <a:lnR>
                      <a:noFill/>
                    </a:lnR>
                    <a:lnT>
                      <a:noFill/>
                    </a:lnT>
                    <a:lnB>
                      <a:noFill/>
                    </a:lnB>
                  </a:tcPr>
                </a:tc>
                <a:tc>
                  <a:txBody>
                    <a:bodyPr/>
                    <a:lstStyle/>
                    <a:p>
                      <a:pPr algn="ctr"/>
                      <a:r>
                        <a:rPr lang="en-US" sz="2000">
                          <a:effectLst/>
                        </a:rPr>
                        <a:t>Example</a:t>
                      </a:r>
                    </a:p>
                  </a:txBody>
                  <a:tcPr marL="75645" marR="75645" marT="37822" marB="37822" anchor="ctr">
                    <a:lnL>
                      <a:noFill/>
                    </a:lnL>
                    <a:lnR>
                      <a:noFill/>
                    </a:lnR>
                    <a:lnT>
                      <a:noFill/>
                    </a:lnT>
                    <a:lnB>
                      <a:noFill/>
                    </a:lnB>
                  </a:tcPr>
                </a:tc>
                <a:tc>
                  <a:txBody>
                    <a:bodyPr/>
                    <a:lstStyle/>
                    <a:p>
                      <a:pPr algn="ctr"/>
                      <a:r>
                        <a:rPr lang="en-US" sz="2000">
                          <a:effectLst/>
                        </a:rPr>
                        <a:t>Result</a:t>
                      </a:r>
                    </a:p>
                  </a:txBody>
                  <a:tcPr marL="75645" marR="75645" marT="37822" marB="37822" anchor="ctr">
                    <a:lnL>
                      <a:noFill/>
                    </a:lnL>
                    <a:lnR>
                      <a:noFill/>
                    </a:lnR>
                    <a:lnT>
                      <a:noFill/>
                    </a:lnT>
                    <a:lnB>
                      <a:noFill/>
                    </a:lnB>
                  </a:tcPr>
                </a:tc>
                <a:extLst>
                  <a:ext uri="{0D108BD9-81ED-4DB2-BD59-A6C34878D82A}">
                    <a16:rowId xmlns:a16="http://schemas.microsoft.com/office/drawing/2014/main" val="2640537394"/>
                  </a:ext>
                </a:extLst>
              </a:tr>
              <a:tr h="293503">
                <a:tc>
                  <a:txBody>
                    <a:bodyPr/>
                    <a:lstStyle/>
                    <a:p>
                      <a:pPr algn="ctr"/>
                      <a:r>
                        <a:rPr lang="en-US" sz="2000">
                          <a:effectLst/>
                        </a:rPr>
                        <a:t>in</a:t>
                      </a:r>
                    </a:p>
                  </a:txBody>
                  <a:tcPr marL="75645" marR="75645" marT="37822" marB="37822" anchor="ctr">
                    <a:lnL>
                      <a:noFill/>
                    </a:lnL>
                    <a:lnR>
                      <a:noFill/>
                    </a:lnR>
                    <a:lnT>
                      <a:noFill/>
                    </a:lnT>
                    <a:lnB>
                      <a:noFill/>
                    </a:lnB>
                  </a:tcPr>
                </a:tc>
                <a:tc>
                  <a:txBody>
                    <a:bodyPr/>
                    <a:lstStyle/>
                    <a:p>
                      <a:pPr algn="ctr"/>
                      <a:r>
                        <a:rPr lang="en-US" sz="2000">
                          <a:effectLst/>
                        </a:rPr>
                        <a:t>x in s</a:t>
                      </a:r>
                    </a:p>
                  </a:txBody>
                  <a:tcPr marL="75645" marR="75645" marT="37822" marB="37822" anchor="ctr">
                    <a:lnL>
                      <a:noFill/>
                    </a:lnL>
                    <a:lnR>
                      <a:noFill/>
                    </a:lnR>
                    <a:lnT>
                      <a:noFill/>
                    </a:lnT>
                    <a:lnB>
                      <a:noFill/>
                    </a:lnB>
                  </a:tcPr>
                </a:tc>
                <a:tc>
                  <a:txBody>
                    <a:bodyPr/>
                    <a:lstStyle/>
                    <a:p>
                      <a:pPr algn="ctr"/>
                      <a:r>
                        <a:rPr lang="en-US" sz="2000" dirty="0">
                          <a:effectLst/>
                        </a:rPr>
                        <a:t>True if x is contained within s</a:t>
                      </a:r>
                    </a:p>
                  </a:txBody>
                  <a:tcPr marL="75645" marR="75645" marT="37822" marB="37822" anchor="ctr">
                    <a:lnL>
                      <a:noFill/>
                    </a:lnL>
                    <a:lnR>
                      <a:noFill/>
                    </a:lnR>
                    <a:lnT>
                      <a:noFill/>
                    </a:lnT>
                    <a:lnB>
                      <a:noFill/>
                    </a:lnB>
                  </a:tcPr>
                </a:tc>
                <a:extLst>
                  <a:ext uri="{0D108BD9-81ED-4DB2-BD59-A6C34878D82A}">
                    <a16:rowId xmlns:a16="http://schemas.microsoft.com/office/drawing/2014/main" val="4231035335"/>
                  </a:ext>
                </a:extLst>
              </a:tr>
              <a:tr h="293503">
                <a:tc>
                  <a:txBody>
                    <a:bodyPr/>
                    <a:lstStyle/>
                    <a:p>
                      <a:pPr algn="ctr"/>
                      <a:r>
                        <a:rPr lang="en-US" sz="2000">
                          <a:effectLst/>
                        </a:rPr>
                        <a:t>not in</a:t>
                      </a:r>
                    </a:p>
                  </a:txBody>
                  <a:tcPr marL="75645" marR="75645" marT="37822" marB="37822" anchor="ctr">
                    <a:lnL>
                      <a:noFill/>
                    </a:lnL>
                    <a:lnR>
                      <a:noFill/>
                    </a:lnR>
                    <a:lnT>
                      <a:noFill/>
                    </a:lnT>
                    <a:lnB>
                      <a:noFill/>
                    </a:lnB>
                  </a:tcPr>
                </a:tc>
                <a:tc>
                  <a:txBody>
                    <a:bodyPr/>
                    <a:lstStyle/>
                    <a:p>
                      <a:pPr algn="ctr"/>
                      <a:r>
                        <a:rPr lang="en-US" sz="2000">
                          <a:effectLst/>
                        </a:rPr>
                        <a:t>x not in s</a:t>
                      </a:r>
                    </a:p>
                  </a:txBody>
                  <a:tcPr marL="75645" marR="75645" marT="37822" marB="37822" anchor="ctr">
                    <a:lnL>
                      <a:noFill/>
                    </a:lnL>
                    <a:lnR>
                      <a:noFill/>
                    </a:lnR>
                    <a:lnT>
                      <a:noFill/>
                    </a:lnT>
                    <a:lnB>
                      <a:noFill/>
                    </a:lnB>
                  </a:tcPr>
                </a:tc>
                <a:tc>
                  <a:txBody>
                    <a:bodyPr/>
                    <a:lstStyle/>
                    <a:p>
                      <a:pPr algn="ctr"/>
                      <a:r>
                        <a:rPr lang="en-US" sz="2000">
                          <a:effectLst/>
                        </a:rPr>
                        <a:t>False if x is contained within s</a:t>
                      </a:r>
                    </a:p>
                  </a:txBody>
                  <a:tcPr marL="75645" marR="75645" marT="37822" marB="37822" anchor="ctr">
                    <a:lnL>
                      <a:noFill/>
                    </a:lnL>
                    <a:lnR>
                      <a:noFill/>
                    </a:lnR>
                    <a:lnT>
                      <a:noFill/>
                    </a:lnT>
                    <a:lnB>
                      <a:noFill/>
                    </a:lnB>
                  </a:tcPr>
                </a:tc>
                <a:extLst>
                  <a:ext uri="{0D108BD9-81ED-4DB2-BD59-A6C34878D82A}">
                    <a16:rowId xmlns:a16="http://schemas.microsoft.com/office/drawing/2014/main" val="2022621137"/>
                  </a:ext>
                </a:extLst>
              </a:tr>
              <a:tr h="293503">
                <a:tc>
                  <a:txBody>
                    <a:bodyPr/>
                    <a:lstStyle/>
                    <a:p>
                      <a:pPr algn="ctr"/>
                      <a:r>
                        <a:rPr lang="en-US" sz="2000">
                          <a:effectLst/>
                        </a:rPr>
                        <a:t>+</a:t>
                      </a:r>
                    </a:p>
                  </a:txBody>
                  <a:tcPr marL="75645" marR="75645" marT="37822" marB="37822" anchor="ctr">
                    <a:lnL>
                      <a:noFill/>
                    </a:lnL>
                    <a:lnR>
                      <a:noFill/>
                    </a:lnR>
                    <a:lnT>
                      <a:noFill/>
                    </a:lnT>
                    <a:lnB>
                      <a:noFill/>
                    </a:lnB>
                  </a:tcPr>
                </a:tc>
                <a:tc>
                  <a:txBody>
                    <a:bodyPr/>
                    <a:lstStyle/>
                    <a:p>
                      <a:pPr algn="ctr"/>
                      <a:r>
                        <a:rPr lang="en-US" sz="2000">
                          <a:effectLst/>
                        </a:rPr>
                        <a:t>s + t</a:t>
                      </a:r>
                    </a:p>
                  </a:txBody>
                  <a:tcPr marL="75645" marR="75645" marT="37822" marB="37822" anchor="ctr">
                    <a:lnL>
                      <a:noFill/>
                    </a:lnL>
                    <a:lnR>
                      <a:noFill/>
                    </a:lnR>
                    <a:lnT>
                      <a:noFill/>
                    </a:lnT>
                    <a:lnB>
                      <a:noFill/>
                    </a:lnB>
                  </a:tcPr>
                </a:tc>
                <a:tc>
                  <a:txBody>
                    <a:bodyPr/>
                    <a:lstStyle/>
                    <a:p>
                      <a:pPr algn="ctr"/>
                      <a:r>
                        <a:rPr lang="en-US" sz="2000">
                          <a:effectLst/>
                        </a:rPr>
                        <a:t>will concatenate s and t</a:t>
                      </a:r>
                    </a:p>
                  </a:txBody>
                  <a:tcPr marL="75645" marR="75645" marT="37822" marB="37822" anchor="ctr">
                    <a:lnL>
                      <a:noFill/>
                    </a:lnL>
                    <a:lnR>
                      <a:noFill/>
                    </a:lnR>
                    <a:lnT>
                      <a:noFill/>
                    </a:lnT>
                    <a:lnB>
                      <a:noFill/>
                    </a:lnB>
                  </a:tcPr>
                </a:tc>
                <a:extLst>
                  <a:ext uri="{0D108BD9-81ED-4DB2-BD59-A6C34878D82A}">
                    <a16:rowId xmlns:a16="http://schemas.microsoft.com/office/drawing/2014/main" val="354775251"/>
                  </a:ext>
                </a:extLst>
              </a:tr>
              <a:tr h="293503">
                <a:tc>
                  <a:txBody>
                    <a:bodyPr/>
                    <a:lstStyle/>
                    <a:p>
                      <a:pPr algn="ctr"/>
                      <a:r>
                        <a:rPr lang="en-US" sz="2000">
                          <a:effectLst/>
                        </a:rPr>
                        <a:t>*</a:t>
                      </a:r>
                    </a:p>
                  </a:txBody>
                  <a:tcPr marL="75645" marR="75645" marT="37822" marB="37822" anchor="ctr">
                    <a:lnL>
                      <a:noFill/>
                    </a:lnL>
                    <a:lnR>
                      <a:noFill/>
                    </a:lnR>
                    <a:lnT>
                      <a:noFill/>
                    </a:lnT>
                    <a:lnB>
                      <a:noFill/>
                    </a:lnB>
                  </a:tcPr>
                </a:tc>
                <a:tc>
                  <a:txBody>
                    <a:bodyPr/>
                    <a:lstStyle/>
                    <a:p>
                      <a:pPr algn="ctr"/>
                      <a:r>
                        <a:rPr lang="en-US" sz="2000">
                          <a:effectLst/>
                        </a:rPr>
                        <a:t>s * n or n * s</a:t>
                      </a:r>
                    </a:p>
                  </a:txBody>
                  <a:tcPr marL="75645" marR="75645" marT="37822" marB="37822" anchor="ctr">
                    <a:lnL>
                      <a:noFill/>
                    </a:lnL>
                    <a:lnR>
                      <a:noFill/>
                    </a:lnR>
                    <a:lnT>
                      <a:noFill/>
                    </a:lnT>
                    <a:lnB>
                      <a:noFill/>
                    </a:lnB>
                  </a:tcPr>
                </a:tc>
                <a:tc>
                  <a:txBody>
                    <a:bodyPr/>
                    <a:lstStyle/>
                    <a:p>
                      <a:pPr algn="ctr"/>
                      <a:r>
                        <a:rPr lang="en-US" sz="2000">
                          <a:effectLst/>
                        </a:rPr>
                        <a:t>will add s to itself n times</a:t>
                      </a:r>
                    </a:p>
                  </a:txBody>
                  <a:tcPr marL="75645" marR="75645" marT="37822" marB="37822" anchor="ctr">
                    <a:lnL>
                      <a:noFill/>
                    </a:lnL>
                    <a:lnR>
                      <a:noFill/>
                    </a:lnR>
                    <a:lnT>
                      <a:noFill/>
                    </a:lnT>
                    <a:lnB>
                      <a:noFill/>
                    </a:lnB>
                  </a:tcPr>
                </a:tc>
                <a:extLst>
                  <a:ext uri="{0D108BD9-81ED-4DB2-BD59-A6C34878D82A}">
                    <a16:rowId xmlns:a16="http://schemas.microsoft.com/office/drawing/2014/main" val="1555061437"/>
                  </a:ext>
                </a:extLst>
              </a:tr>
              <a:tr h="293503">
                <a:tc>
                  <a:txBody>
                    <a:bodyPr/>
                    <a:lstStyle/>
                    <a:p>
                      <a:pPr algn="ctr"/>
                      <a:r>
                        <a:rPr lang="en-US" sz="2000">
                          <a:effectLst/>
                        </a:rPr>
                        <a:t>len</a:t>
                      </a:r>
                    </a:p>
                  </a:txBody>
                  <a:tcPr marL="75645" marR="75645" marT="37822" marB="37822" anchor="ctr">
                    <a:lnL>
                      <a:noFill/>
                    </a:lnL>
                    <a:lnR>
                      <a:noFill/>
                    </a:lnR>
                    <a:lnT>
                      <a:noFill/>
                    </a:lnT>
                    <a:lnB>
                      <a:noFill/>
                    </a:lnB>
                  </a:tcPr>
                </a:tc>
                <a:tc>
                  <a:txBody>
                    <a:bodyPr/>
                    <a:lstStyle/>
                    <a:p>
                      <a:pPr algn="ctr"/>
                      <a:r>
                        <a:rPr lang="en-US" sz="2000">
                          <a:effectLst/>
                        </a:rPr>
                        <a:t>len(s)</a:t>
                      </a:r>
                    </a:p>
                  </a:txBody>
                  <a:tcPr marL="75645" marR="75645" marT="37822" marB="37822" anchor="ctr">
                    <a:lnL>
                      <a:noFill/>
                    </a:lnL>
                    <a:lnR>
                      <a:noFill/>
                    </a:lnR>
                    <a:lnT>
                      <a:noFill/>
                    </a:lnT>
                    <a:lnB>
                      <a:noFill/>
                    </a:lnB>
                  </a:tcPr>
                </a:tc>
                <a:tc>
                  <a:txBody>
                    <a:bodyPr/>
                    <a:lstStyle/>
                    <a:p>
                      <a:pPr algn="ctr"/>
                      <a:r>
                        <a:rPr lang="en-US" sz="2000">
                          <a:effectLst/>
                        </a:rPr>
                        <a:t>will return the length of s</a:t>
                      </a:r>
                    </a:p>
                  </a:txBody>
                  <a:tcPr marL="75645" marR="75645" marT="37822" marB="37822" anchor="ctr">
                    <a:lnL>
                      <a:noFill/>
                    </a:lnL>
                    <a:lnR>
                      <a:noFill/>
                    </a:lnR>
                    <a:lnT>
                      <a:noFill/>
                    </a:lnT>
                    <a:lnB>
                      <a:noFill/>
                    </a:lnB>
                  </a:tcPr>
                </a:tc>
                <a:extLst>
                  <a:ext uri="{0D108BD9-81ED-4DB2-BD59-A6C34878D82A}">
                    <a16:rowId xmlns:a16="http://schemas.microsoft.com/office/drawing/2014/main" val="1196867013"/>
                  </a:ext>
                </a:extLst>
              </a:tr>
              <a:tr h="729218">
                <a:tc>
                  <a:txBody>
                    <a:bodyPr/>
                    <a:lstStyle/>
                    <a:p>
                      <a:pPr algn="ctr"/>
                      <a:r>
                        <a:rPr lang="en-US" sz="2000">
                          <a:effectLst/>
                        </a:rPr>
                        <a:t>min</a:t>
                      </a:r>
                    </a:p>
                  </a:txBody>
                  <a:tcPr marL="75645" marR="75645" marT="37822" marB="37822" anchor="ctr">
                    <a:lnL>
                      <a:noFill/>
                    </a:lnL>
                    <a:lnR>
                      <a:noFill/>
                    </a:lnR>
                    <a:lnT>
                      <a:noFill/>
                    </a:lnT>
                    <a:lnB>
                      <a:noFill/>
                    </a:lnB>
                  </a:tcPr>
                </a:tc>
                <a:tc>
                  <a:txBody>
                    <a:bodyPr/>
                    <a:lstStyle/>
                    <a:p>
                      <a:pPr algn="ctr"/>
                      <a:r>
                        <a:rPr lang="en-US" sz="2000">
                          <a:effectLst/>
                        </a:rPr>
                        <a:t>min(s)</a:t>
                      </a:r>
                    </a:p>
                  </a:txBody>
                  <a:tcPr marL="75645" marR="75645" marT="37822" marB="37822" anchor="ctr">
                    <a:lnL>
                      <a:noFill/>
                    </a:lnL>
                    <a:lnR>
                      <a:noFill/>
                    </a:lnR>
                    <a:lnT>
                      <a:noFill/>
                    </a:lnT>
                    <a:lnB>
                      <a:noFill/>
                    </a:lnB>
                  </a:tcPr>
                </a:tc>
                <a:tc>
                  <a:txBody>
                    <a:bodyPr/>
                    <a:lstStyle/>
                    <a:p>
                      <a:pPr algn="ctr"/>
                      <a:r>
                        <a:rPr lang="en-US" sz="2000">
                          <a:effectLst/>
                        </a:rPr>
                        <a:t>the minimum value of s. Might not be too terribly useful on a string</a:t>
                      </a:r>
                    </a:p>
                  </a:txBody>
                  <a:tcPr marL="75645" marR="75645" marT="37822" marB="37822" anchor="ctr">
                    <a:lnL>
                      <a:noFill/>
                    </a:lnL>
                    <a:lnR>
                      <a:noFill/>
                    </a:lnR>
                    <a:lnT>
                      <a:noFill/>
                    </a:lnT>
                    <a:lnB>
                      <a:noFill/>
                    </a:lnB>
                  </a:tcPr>
                </a:tc>
                <a:extLst>
                  <a:ext uri="{0D108BD9-81ED-4DB2-BD59-A6C34878D82A}">
                    <a16:rowId xmlns:a16="http://schemas.microsoft.com/office/drawing/2014/main" val="1506282758"/>
                  </a:ext>
                </a:extLst>
              </a:tr>
              <a:tr h="729218">
                <a:tc>
                  <a:txBody>
                    <a:bodyPr/>
                    <a:lstStyle/>
                    <a:p>
                      <a:pPr algn="ctr"/>
                      <a:r>
                        <a:rPr lang="en-US" sz="2000">
                          <a:effectLst/>
                        </a:rPr>
                        <a:t>max</a:t>
                      </a:r>
                    </a:p>
                  </a:txBody>
                  <a:tcPr marL="75645" marR="75645" marT="37822" marB="37822" anchor="ctr">
                    <a:lnL>
                      <a:noFill/>
                    </a:lnL>
                    <a:lnR>
                      <a:noFill/>
                    </a:lnR>
                    <a:lnT>
                      <a:noFill/>
                    </a:lnT>
                    <a:lnB>
                      <a:noFill/>
                    </a:lnB>
                  </a:tcPr>
                </a:tc>
                <a:tc>
                  <a:txBody>
                    <a:bodyPr/>
                    <a:lstStyle/>
                    <a:p>
                      <a:pPr algn="ctr"/>
                      <a:r>
                        <a:rPr lang="en-US" sz="2000">
                          <a:effectLst/>
                        </a:rPr>
                        <a:t>max(s)</a:t>
                      </a:r>
                    </a:p>
                  </a:txBody>
                  <a:tcPr marL="75645" marR="75645" marT="37822" marB="37822" anchor="ctr">
                    <a:lnL>
                      <a:noFill/>
                    </a:lnL>
                    <a:lnR>
                      <a:noFill/>
                    </a:lnR>
                    <a:lnT>
                      <a:noFill/>
                    </a:lnT>
                    <a:lnB>
                      <a:noFill/>
                    </a:lnB>
                  </a:tcPr>
                </a:tc>
                <a:tc>
                  <a:txBody>
                    <a:bodyPr/>
                    <a:lstStyle/>
                    <a:p>
                      <a:pPr algn="ctr"/>
                      <a:r>
                        <a:rPr lang="en-US" sz="2000">
                          <a:effectLst/>
                        </a:rPr>
                        <a:t>the maximum value of s. Might not be too terribly useful on a string</a:t>
                      </a:r>
                    </a:p>
                  </a:txBody>
                  <a:tcPr marL="75645" marR="75645" marT="37822" marB="37822" anchor="ctr">
                    <a:lnL>
                      <a:noFill/>
                    </a:lnL>
                    <a:lnR>
                      <a:noFill/>
                    </a:lnR>
                    <a:lnT>
                      <a:noFill/>
                    </a:lnT>
                    <a:lnB>
                      <a:noFill/>
                    </a:lnB>
                  </a:tcPr>
                </a:tc>
                <a:extLst>
                  <a:ext uri="{0D108BD9-81ED-4DB2-BD59-A6C34878D82A}">
                    <a16:rowId xmlns:a16="http://schemas.microsoft.com/office/drawing/2014/main" val="764585165"/>
                  </a:ext>
                </a:extLst>
              </a:tr>
              <a:tr h="293503">
                <a:tc>
                  <a:txBody>
                    <a:bodyPr/>
                    <a:lstStyle/>
                    <a:p>
                      <a:pPr algn="ctr"/>
                      <a:r>
                        <a:rPr lang="en-US" sz="2000">
                          <a:effectLst/>
                        </a:rPr>
                        <a:t>chr</a:t>
                      </a:r>
                    </a:p>
                  </a:txBody>
                  <a:tcPr marL="75645" marR="75645" marT="37822" marB="37822" anchor="ctr">
                    <a:lnL>
                      <a:noFill/>
                    </a:lnL>
                    <a:lnR>
                      <a:noFill/>
                    </a:lnR>
                    <a:lnT>
                      <a:noFill/>
                    </a:lnT>
                    <a:lnB>
                      <a:noFill/>
                    </a:lnB>
                  </a:tcPr>
                </a:tc>
                <a:tc>
                  <a:txBody>
                    <a:bodyPr/>
                    <a:lstStyle/>
                    <a:p>
                      <a:pPr algn="ctr"/>
                      <a:r>
                        <a:rPr lang="en-US" sz="2000">
                          <a:effectLst/>
                        </a:rPr>
                        <a:t>chr(n)</a:t>
                      </a:r>
                    </a:p>
                  </a:txBody>
                  <a:tcPr marL="75645" marR="75645" marT="37822" marB="37822" anchor="ctr">
                    <a:lnL>
                      <a:noFill/>
                    </a:lnL>
                    <a:lnR>
                      <a:noFill/>
                    </a:lnR>
                    <a:lnT>
                      <a:noFill/>
                    </a:lnT>
                    <a:lnB>
                      <a:noFill/>
                    </a:lnB>
                  </a:tcPr>
                </a:tc>
                <a:tc>
                  <a:txBody>
                    <a:bodyPr/>
                    <a:lstStyle/>
                    <a:p>
                      <a:pPr algn="ctr"/>
                      <a:r>
                        <a:rPr lang="en-US" sz="2000">
                          <a:effectLst/>
                        </a:rPr>
                        <a:t>Converts an integer to a string</a:t>
                      </a:r>
                    </a:p>
                  </a:txBody>
                  <a:tcPr marL="75645" marR="75645" marT="37822" marB="37822" anchor="ctr">
                    <a:lnL>
                      <a:noFill/>
                    </a:lnL>
                    <a:lnR>
                      <a:noFill/>
                    </a:lnR>
                    <a:lnT>
                      <a:noFill/>
                    </a:lnT>
                    <a:lnB>
                      <a:noFill/>
                    </a:lnB>
                  </a:tcPr>
                </a:tc>
                <a:extLst>
                  <a:ext uri="{0D108BD9-81ED-4DB2-BD59-A6C34878D82A}">
                    <a16:rowId xmlns:a16="http://schemas.microsoft.com/office/drawing/2014/main" val="3716283387"/>
                  </a:ext>
                </a:extLst>
              </a:tr>
              <a:tr h="511360">
                <a:tc>
                  <a:txBody>
                    <a:bodyPr/>
                    <a:lstStyle/>
                    <a:p>
                      <a:pPr algn="ctr"/>
                      <a:r>
                        <a:rPr lang="en-US" sz="2000">
                          <a:effectLst/>
                        </a:rPr>
                        <a:t>str</a:t>
                      </a:r>
                    </a:p>
                  </a:txBody>
                  <a:tcPr marL="75645" marR="75645" marT="37822" marB="37822" anchor="ctr">
                    <a:lnL>
                      <a:noFill/>
                    </a:lnL>
                    <a:lnR>
                      <a:noFill/>
                    </a:lnR>
                    <a:lnT>
                      <a:noFill/>
                    </a:lnT>
                    <a:lnB>
                      <a:noFill/>
                    </a:lnB>
                  </a:tcPr>
                </a:tc>
                <a:tc>
                  <a:txBody>
                    <a:bodyPr/>
                    <a:lstStyle/>
                    <a:p>
                      <a:pPr algn="ctr"/>
                      <a:r>
                        <a:rPr lang="en-US" sz="2000">
                          <a:effectLst/>
                        </a:rPr>
                        <a:t>str(0)</a:t>
                      </a:r>
                    </a:p>
                  </a:txBody>
                  <a:tcPr marL="75645" marR="75645" marT="37822" marB="37822" anchor="ctr">
                    <a:lnL>
                      <a:noFill/>
                    </a:lnL>
                    <a:lnR>
                      <a:noFill/>
                    </a:lnR>
                    <a:lnT>
                      <a:noFill/>
                    </a:lnT>
                    <a:lnB>
                      <a:noFill/>
                    </a:lnB>
                  </a:tcPr>
                </a:tc>
                <a:tc>
                  <a:txBody>
                    <a:bodyPr/>
                    <a:lstStyle/>
                    <a:p>
                      <a:pPr algn="ctr"/>
                      <a:r>
                        <a:rPr lang="en-US" sz="2000" dirty="0">
                          <a:effectLst/>
                        </a:rPr>
                        <a:t>returns a string representation of an object</a:t>
                      </a:r>
                    </a:p>
                  </a:txBody>
                  <a:tcPr marL="75645" marR="75645" marT="37822" marB="37822" anchor="ctr">
                    <a:lnL>
                      <a:noFill/>
                    </a:lnL>
                    <a:lnR>
                      <a:noFill/>
                    </a:lnR>
                    <a:lnT>
                      <a:noFill/>
                    </a:lnT>
                    <a:lnB>
                      <a:noFill/>
                    </a:lnB>
                  </a:tcPr>
                </a:tc>
                <a:extLst>
                  <a:ext uri="{0D108BD9-81ED-4DB2-BD59-A6C34878D82A}">
                    <a16:rowId xmlns:a16="http://schemas.microsoft.com/office/drawing/2014/main" val="2715059555"/>
                  </a:ext>
                </a:extLst>
              </a:tr>
            </a:tbl>
          </a:graphicData>
        </a:graphic>
      </p:graphicFrame>
    </p:spTree>
    <p:extLst>
      <p:ext uri="{BB962C8B-B14F-4D97-AF65-F5344CB8AC3E}">
        <p14:creationId xmlns:p14="http://schemas.microsoft.com/office/powerpoint/2010/main" val="3721972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58C68-DD6E-5448-A066-7A791C83D179}"/>
              </a:ext>
            </a:extLst>
          </p:cNvPr>
          <p:cNvSpPr>
            <a:spLocks noGrp="1"/>
          </p:cNvSpPr>
          <p:nvPr>
            <p:ph type="title"/>
          </p:nvPr>
        </p:nvSpPr>
        <p:spPr/>
        <p:txBody>
          <a:bodyPr/>
          <a:lstStyle/>
          <a:p>
            <a:r>
              <a:rPr lang="en-US" dirty="0"/>
              <a:t>Common String Methods</a:t>
            </a:r>
          </a:p>
        </p:txBody>
      </p:sp>
      <p:graphicFrame>
        <p:nvGraphicFramePr>
          <p:cNvPr id="5" name="Content Placeholder 4">
            <a:extLst>
              <a:ext uri="{FF2B5EF4-FFF2-40B4-BE49-F238E27FC236}">
                <a16:creationId xmlns:a16="http://schemas.microsoft.com/office/drawing/2014/main" id="{00F47179-71CF-1040-8837-E0B4BFA50FC0}"/>
              </a:ext>
            </a:extLst>
          </p:cNvPr>
          <p:cNvGraphicFramePr>
            <a:graphicFrameLocks noGrp="1"/>
          </p:cNvGraphicFramePr>
          <p:nvPr>
            <p:ph sz="half" idx="1"/>
            <p:extLst>
              <p:ext uri="{D42A27DB-BD31-4B8C-83A1-F6EECF244321}">
                <p14:modId xmlns:p14="http://schemas.microsoft.com/office/powerpoint/2010/main" val="3888161249"/>
              </p:ext>
            </p:extLst>
          </p:nvPr>
        </p:nvGraphicFramePr>
        <p:xfrm>
          <a:off x="685800" y="2193925"/>
          <a:ext cx="10820400" cy="2865120"/>
        </p:xfrm>
        <a:graphic>
          <a:graphicData uri="http://schemas.openxmlformats.org/drawingml/2006/table">
            <a:tbl>
              <a:tblPr firstRow="1" bandRow="1">
                <a:tableStyleId>{5C22544A-7EE6-4342-B048-85BDC9FD1C3A}</a:tableStyleId>
              </a:tblPr>
              <a:tblGrid>
                <a:gridCol w="1600200">
                  <a:extLst>
                    <a:ext uri="{9D8B030D-6E8A-4147-A177-3AD203B41FA5}">
                      <a16:colId xmlns:a16="http://schemas.microsoft.com/office/drawing/2014/main" val="941661296"/>
                    </a:ext>
                  </a:extLst>
                </a:gridCol>
                <a:gridCol w="9220200">
                  <a:extLst>
                    <a:ext uri="{9D8B030D-6E8A-4147-A177-3AD203B41FA5}">
                      <a16:colId xmlns:a16="http://schemas.microsoft.com/office/drawing/2014/main" val="1951977728"/>
                    </a:ext>
                  </a:extLst>
                </a:gridCol>
              </a:tblGrid>
              <a:tr h="370840">
                <a:tc>
                  <a:txBody>
                    <a:bodyPr/>
                    <a:lstStyle/>
                    <a:p>
                      <a:pPr algn="ctr"/>
                      <a:r>
                        <a:rPr lang="en-US" dirty="0"/>
                        <a:t>Method</a:t>
                      </a:r>
                    </a:p>
                  </a:txBody>
                  <a:tcPr/>
                </a:tc>
                <a:tc>
                  <a:txBody>
                    <a:bodyPr/>
                    <a:lstStyle/>
                    <a:p>
                      <a:pPr algn="ctr"/>
                      <a:r>
                        <a:rPr lang="en-US" dirty="0"/>
                        <a:t>Meanings</a:t>
                      </a:r>
                    </a:p>
                  </a:txBody>
                  <a:tcPr/>
                </a:tc>
                <a:extLst>
                  <a:ext uri="{0D108BD9-81ED-4DB2-BD59-A6C34878D82A}">
                    <a16:rowId xmlns:a16="http://schemas.microsoft.com/office/drawing/2014/main" val="380480502"/>
                  </a:ext>
                </a:extLst>
              </a:tr>
              <a:tr h="370840">
                <a:tc>
                  <a:txBody>
                    <a:bodyPr/>
                    <a:lstStyle/>
                    <a:p>
                      <a:r>
                        <a:rPr lang="en-US" dirty="0"/>
                        <a:t>lower()</a:t>
                      </a:r>
                    </a:p>
                  </a:txBody>
                  <a:tcPr/>
                </a:tc>
                <a:tc>
                  <a:txBody>
                    <a:bodyPr/>
                    <a:lstStyle/>
                    <a:p>
                      <a:r>
                        <a:rPr lang="en-US" dirty="0"/>
                        <a:t>Converts to lower case</a:t>
                      </a:r>
                    </a:p>
                  </a:txBody>
                  <a:tcPr/>
                </a:tc>
                <a:extLst>
                  <a:ext uri="{0D108BD9-81ED-4DB2-BD59-A6C34878D82A}">
                    <a16:rowId xmlns:a16="http://schemas.microsoft.com/office/drawing/2014/main" val="1087573518"/>
                  </a:ext>
                </a:extLst>
              </a:tr>
              <a:tr h="370840">
                <a:tc>
                  <a:txBody>
                    <a:bodyPr/>
                    <a:lstStyle/>
                    <a:p>
                      <a:r>
                        <a:rPr lang="en-US" dirty="0"/>
                        <a:t>upper()</a:t>
                      </a:r>
                    </a:p>
                  </a:txBody>
                  <a:tcPr/>
                </a:tc>
                <a:tc>
                  <a:txBody>
                    <a:bodyPr/>
                    <a:lstStyle/>
                    <a:p>
                      <a:r>
                        <a:rPr lang="en-US" dirty="0"/>
                        <a:t>Converts to upper case</a:t>
                      </a:r>
                    </a:p>
                  </a:txBody>
                  <a:tcPr/>
                </a:tc>
                <a:extLst>
                  <a:ext uri="{0D108BD9-81ED-4DB2-BD59-A6C34878D82A}">
                    <a16:rowId xmlns:a16="http://schemas.microsoft.com/office/drawing/2014/main" val="2753367675"/>
                  </a:ext>
                </a:extLst>
              </a:tr>
              <a:tr h="370840">
                <a:tc>
                  <a:txBody>
                    <a:bodyPr/>
                    <a:lstStyle/>
                    <a:p>
                      <a:r>
                        <a:rPr lang="en-US" dirty="0"/>
                        <a:t>strip()</a:t>
                      </a:r>
                    </a:p>
                  </a:txBody>
                  <a:tcPr/>
                </a:tc>
                <a:tc>
                  <a:txBody>
                    <a:bodyPr/>
                    <a:lstStyle/>
                    <a:p>
                      <a:r>
                        <a:rPr lang="en-US" dirty="0"/>
                        <a:t>Removes leading and trailing spaces from string. </a:t>
                      </a:r>
                      <a:r>
                        <a:rPr lang="en-US" dirty="0" err="1"/>
                        <a:t>lstrip</a:t>
                      </a:r>
                      <a:r>
                        <a:rPr lang="en-US" dirty="0"/>
                        <a:t>() and </a:t>
                      </a:r>
                      <a:r>
                        <a:rPr lang="en-US" dirty="0" err="1"/>
                        <a:t>rstrip</a:t>
                      </a:r>
                      <a:r>
                        <a:rPr lang="en-US" dirty="0"/>
                        <a:t>() will  strip left and right respectively</a:t>
                      </a:r>
                    </a:p>
                  </a:txBody>
                  <a:tcPr/>
                </a:tc>
                <a:extLst>
                  <a:ext uri="{0D108BD9-81ED-4DB2-BD59-A6C34878D82A}">
                    <a16:rowId xmlns:a16="http://schemas.microsoft.com/office/drawing/2014/main" val="3261088793"/>
                  </a:ext>
                </a:extLst>
              </a:tr>
              <a:tr h="370840">
                <a:tc>
                  <a:txBody>
                    <a:bodyPr/>
                    <a:lstStyle/>
                    <a:p>
                      <a:r>
                        <a:rPr lang="en-US" dirty="0"/>
                        <a:t>split()</a:t>
                      </a:r>
                    </a:p>
                  </a:txBody>
                  <a:tcPr/>
                </a:tc>
                <a:tc>
                  <a:txBody>
                    <a:bodyPr/>
                    <a:lstStyle/>
                    <a:p>
                      <a:r>
                        <a:rPr lang="en-US" dirty="0"/>
                        <a:t>Will take a string a return a list based on the delimiter</a:t>
                      </a:r>
                    </a:p>
                  </a:txBody>
                  <a:tcPr/>
                </a:tc>
                <a:extLst>
                  <a:ext uri="{0D108BD9-81ED-4DB2-BD59-A6C34878D82A}">
                    <a16:rowId xmlns:a16="http://schemas.microsoft.com/office/drawing/2014/main" val="2343764541"/>
                  </a:ext>
                </a:extLst>
              </a:tr>
              <a:tr h="370840">
                <a:tc>
                  <a:txBody>
                    <a:bodyPr/>
                    <a:lstStyle/>
                    <a:p>
                      <a:r>
                        <a:rPr lang="en-US" dirty="0"/>
                        <a:t>join()</a:t>
                      </a:r>
                    </a:p>
                  </a:txBody>
                  <a:tcPr/>
                </a:tc>
                <a:tc>
                  <a:txBody>
                    <a:bodyPr/>
                    <a:lstStyle/>
                    <a:p>
                      <a:r>
                        <a:rPr lang="en-US" dirty="0"/>
                        <a:t>The opposite of split().  Will create a string from a list using the string as delimiter</a:t>
                      </a:r>
                    </a:p>
                  </a:txBody>
                  <a:tcPr/>
                </a:tc>
                <a:extLst>
                  <a:ext uri="{0D108BD9-81ED-4DB2-BD59-A6C34878D82A}">
                    <a16:rowId xmlns:a16="http://schemas.microsoft.com/office/drawing/2014/main" val="2717371617"/>
                  </a:ext>
                </a:extLst>
              </a:tr>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252593102"/>
                  </a:ext>
                </a:extLst>
              </a:tr>
            </a:tbl>
          </a:graphicData>
        </a:graphic>
      </p:graphicFrame>
    </p:spTree>
    <p:extLst>
      <p:ext uri="{BB962C8B-B14F-4D97-AF65-F5344CB8AC3E}">
        <p14:creationId xmlns:p14="http://schemas.microsoft.com/office/powerpoint/2010/main" val="3724346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54028-970B-5E41-A26D-7489B6A41C9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E1799B38-7A52-844D-AD1F-9BC4061692FF}"/>
              </a:ext>
            </a:extLst>
          </p:cNvPr>
          <p:cNvSpPr>
            <a:spLocks noGrp="1"/>
          </p:cNvSpPr>
          <p:nvPr>
            <p:ph sz="half" idx="1"/>
          </p:nvPr>
        </p:nvSpPr>
        <p:spPr/>
        <p:txBody>
          <a:bodyPr>
            <a:normAutofit/>
          </a:bodyPr>
          <a:lstStyle/>
          <a:p>
            <a:pPr marL="0" indent="0" algn="ctr">
              <a:buNone/>
            </a:pPr>
            <a:r>
              <a:rPr lang="en-US" b="1" dirty="0"/>
              <a:t>Morning Session  - Basics </a:t>
            </a:r>
          </a:p>
          <a:p>
            <a:r>
              <a:rPr lang="en-US" dirty="0"/>
              <a:t>Getting started</a:t>
            </a:r>
          </a:p>
          <a:p>
            <a:r>
              <a:rPr lang="en-US" dirty="0"/>
              <a:t>Data types and Control structures </a:t>
            </a:r>
          </a:p>
          <a:p>
            <a:r>
              <a:rPr lang="en-US" dirty="0"/>
              <a:t> Functions and decorators</a:t>
            </a:r>
          </a:p>
          <a:p>
            <a:r>
              <a:rPr lang="en-US" dirty="0"/>
              <a:t> Useful Python functions </a:t>
            </a:r>
          </a:p>
        </p:txBody>
      </p:sp>
      <p:sp>
        <p:nvSpPr>
          <p:cNvPr id="4" name="Content Placeholder 3">
            <a:extLst>
              <a:ext uri="{FF2B5EF4-FFF2-40B4-BE49-F238E27FC236}">
                <a16:creationId xmlns:a16="http://schemas.microsoft.com/office/drawing/2014/main" id="{7C2C64D9-70CF-5848-B047-398265DA5B25}"/>
              </a:ext>
            </a:extLst>
          </p:cNvPr>
          <p:cNvSpPr>
            <a:spLocks noGrp="1"/>
          </p:cNvSpPr>
          <p:nvPr>
            <p:ph sz="half" idx="2"/>
          </p:nvPr>
        </p:nvSpPr>
        <p:spPr/>
        <p:txBody>
          <a:bodyPr>
            <a:normAutofit/>
          </a:bodyPr>
          <a:lstStyle/>
          <a:p>
            <a:pPr marL="0" indent="0" algn="ctr">
              <a:buNone/>
            </a:pPr>
            <a:r>
              <a:rPr lang="en-US" b="1" dirty="0"/>
              <a:t>Afternoon Session</a:t>
            </a:r>
          </a:p>
          <a:p>
            <a:r>
              <a:rPr lang="en-US" dirty="0"/>
              <a:t>Working from the  command line</a:t>
            </a:r>
          </a:p>
          <a:p>
            <a:r>
              <a:rPr lang="en-US" dirty="0"/>
              <a:t>Working with data files</a:t>
            </a:r>
          </a:p>
          <a:p>
            <a:r>
              <a:rPr lang="en-US" dirty="0"/>
              <a:t>Working with the internet</a:t>
            </a:r>
          </a:p>
          <a:p>
            <a:r>
              <a:rPr lang="en-US" dirty="0"/>
              <a:t>More</a:t>
            </a:r>
          </a:p>
          <a:p>
            <a:endParaRPr lang="en-US" dirty="0"/>
          </a:p>
        </p:txBody>
      </p:sp>
    </p:spTree>
    <p:extLst>
      <p:ext uri="{BB962C8B-B14F-4D97-AF65-F5344CB8AC3E}">
        <p14:creationId xmlns:p14="http://schemas.microsoft.com/office/powerpoint/2010/main" val="12751386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5D0C-34B4-3F4C-A27B-4E833EFBE8D2}"/>
              </a:ext>
            </a:extLst>
          </p:cNvPr>
          <p:cNvSpPr>
            <a:spLocks noGrp="1"/>
          </p:cNvSpPr>
          <p:nvPr>
            <p:ph type="title"/>
          </p:nvPr>
        </p:nvSpPr>
        <p:spPr/>
        <p:txBody>
          <a:bodyPr/>
          <a:lstStyle/>
          <a:p>
            <a:r>
              <a:rPr lang="en-US" dirty="0"/>
              <a:t>Common Methods Example</a:t>
            </a:r>
          </a:p>
        </p:txBody>
      </p:sp>
      <p:sp>
        <p:nvSpPr>
          <p:cNvPr id="3" name="Content Placeholder 2">
            <a:extLst>
              <a:ext uri="{FF2B5EF4-FFF2-40B4-BE49-F238E27FC236}">
                <a16:creationId xmlns:a16="http://schemas.microsoft.com/office/drawing/2014/main" id="{8ECAD982-F283-0C4C-8C11-4C51619828F0}"/>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DC7AC2D7-8443-DF42-B511-29D2B646CEC6}"/>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91A91527-B177-EA45-8A93-C1B1901D961E}"/>
              </a:ext>
            </a:extLst>
          </p:cNvPr>
          <p:cNvPicPr>
            <a:picLocks noChangeAspect="1"/>
          </p:cNvPicPr>
          <p:nvPr/>
        </p:nvPicPr>
        <p:blipFill>
          <a:blip r:embed="rId2"/>
          <a:stretch>
            <a:fillRect/>
          </a:stretch>
        </p:blipFill>
        <p:spPr>
          <a:xfrm>
            <a:off x="685800" y="2155372"/>
            <a:ext cx="5537200" cy="1435100"/>
          </a:xfrm>
          <a:prstGeom prst="rect">
            <a:avLst/>
          </a:prstGeom>
        </p:spPr>
      </p:pic>
      <p:pic>
        <p:nvPicPr>
          <p:cNvPr id="7" name="Picture 6">
            <a:extLst>
              <a:ext uri="{FF2B5EF4-FFF2-40B4-BE49-F238E27FC236}">
                <a16:creationId xmlns:a16="http://schemas.microsoft.com/office/drawing/2014/main" id="{AAD1D5C6-DFD2-DC4E-8EDE-AE07DD258207}"/>
              </a:ext>
            </a:extLst>
          </p:cNvPr>
          <p:cNvPicPr>
            <a:picLocks noChangeAspect="1"/>
          </p:cNvPicPr>
          <p:nvPr/>
        </p:nvPicPr>
        <p:blipFill>
          <a:blip r:embed="rId3"/>
          <a:stretch>
            <a:fillRect/>
          </a:stretch>
        </p:blipFill>
        <p:spPr>
          <a:xfrm>
            <a:off x="2254250" y="4187028"/>
            <a:ext cx="7835900" cy="1435100"/>
          </a:xfrm>
          <a:prstGeom prst="rect">
            <a:avLst/>
          </a:prstGeom>
        </p:spPr>
      </p:pic>
    </p:spTree>
    <p:extLst>
      <p:ext uri="{BB962C8B-B14F-4D97-AF65-F5344CB8AC3E}">
        <p14:creationId xmlns:p14="http://schemas.microsoft.com/office/powerpoint/2010/main" val="41146714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35D0C-34B4-3F4C-A27B-4E833EFBE8D2}"/>
              </a:ext>
            </a:extLst>
          </p:cNvPr>
          <p:cNvSpPr>
            <a:spLocks noGrp="1"/>
          </p:cNvSpPr>
          <p:nvPr>
            <p:ph type="title"/>
          </p:nvPr>
        </p:nvSpPr>
        <p:spPr/>
        <p:txBody>
          <a:bodyPr/>
          <a:lstStyle/>
          <a:p>
            <a:r>
              <a:rPr lang="en-US" dirty="0"/>
              <a:t>Common Methods Example</a:t>
            </a:r>
          </a:p>
        </p:txBody>
      </p:sp>
      <p:sp>
        <p:nvSpPr>
          <p:cNvPr id="3" name="Content Placeholder 2">
            <a:extLst>
              <a:ext uri="{FF2B5EF4-FFF2-40B4-BE49-F238E27FC236}">
                <a16:creationId xmlns:a16="http://schemas.microsoft.com/office/drawing/2014/main" id="{8ECAD982-F283-0C4C-8C11-4C51619828F0}"/>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DC7AC2D7-8443-DF42-B511-29D2B646CEC6}"/>
              </a:ext>
            </a:extLst>
          </p:cNvPr>
          <p:cNvSpPr>
            <a:spLocks noGrp="1"/>
          </p:cNvSpPr>
          <p:nvPr>
            <p:ph sz="half" idx="2"/>
          </p:nvPr>
        </p:nvSpPr>
        <p:spPr/>
        <p:txBody>
          <a:bodyPr/>
          <a:lstStyle/>
          <a:p>
            <a:endParaRPr lang="en-US"/>
          </a:p>
        </p:txBody>
      </p:sp>
      <p:pic>
        <p:nvPicPr>
          <p:cNvPr id="6" name="Picture 5">
            <a:extLst>
              <a:ext uri="{FF2B5EF4-FFF2-40B4-BE49-F238E27FC236}">
                <a16:creationId xmlns:a16="http://schemas.microsoft.com/office/drawing/2014/main" id="{F05E1599-53A8-894A-9F07-36C917ED8CD8}"/>
              </a:ext>
            </a:extLst>
          </p:cNvPr>
          <p:cNvPicPr>
            <a:picLocks noChangeAspect="1"/>
          </p:cNvPicPr>
          <p:nvPr/>
        </p:nvPicPr>
        <p:blipFill>
          <a:blip r:embed="rId2"/>
          <a:stretch>
            <a:fillRect/>
          </a:stretch>
        </p:blipFill>
        <p:spPr>
          <a:xfrm>
            <a:off x="685800" y="2194559"/>
            <a:ext cx="9207500" cy="1422400"/>
          </a:xfrm>
          <a:prstGeom prst="rect">
            <a:avLst/>
          </a:prstGeom>
        </p:spPr>
      </p:pic>
      <p:pic>
        <p:nvPicPr>
          <p:cNvPr id="8" name="Picture 7">
            <a:extLst>
              <a:ext uri="{FF2B5EF4-FFF2-40B4-BE49-F238E27FC236}">
                <a16:creationId xmlns:a16="http://schemas.microsoft.com/office/drawing/2014/main" id="{0950A98C-FC38-EA4B-B7EC-9171AF3A3648}"/>
              </a:ext>
            </a:extLst>
          </p:cNvPr>
          <p:cNvPicPr>
            <a:picLocks noChangeAspect="1"/>
          </p:cNvPicPr>
          <p:nvPr/>
        </p:nvPicPr>
        <p:blipFill>
          <a:blip r:embed="rId3"/>
          <a:stretch>
            <a:fillRect/>
          </a:stretch>
        </p:blipFill>
        <p:spPr>
          <a:xfrm>
            <a:off x="5270500" y="4606671"/>
            <a:ext cx="6235700" cy="622300"/>
          </a:xfrm>
          <a:prstGeom prst="rect">
            <a:avLst/>
          </a:prstGeom>
        </p:spPr>
      </p:pic>
    </p:spTree>
    <p:extLst>
      <p:ext uri="{BB962C8B-B14F-4D97-AF65-F5344CB8AC3E}">
        <p14:creationId xmlns:p14="http://schemas.microsoft.com/office/powerpoint/2010/main" val="37560683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03A8F-EB51-4E42-BE99-9DFDDF9FF066}"/>
              </a:ext>
            </a:extLst>
          </p:cNvPr>
          <p:cNvSpPr>
            <a:spLocks noGrp="1"/>
          </p:cNvSpPr>
          <p:nvPr>
            <p:ph type="title"/>
          </p:nvPr>
        </p:nvSpPr>
        <p:spPr/>
        <p:txBody>
          <a:bodyPr/>
          <a:lstStyle/>
          <a:p>
            <a:r>
              <a:rPr lang="en-US" dirty="0"/>
              <a:t>Slicing Strings</a:t>
            </a:r>
          </a:p>
        </p:txBody>
      </p:sp>
      <p:graphicFrame>
        <p:nvGraphicFramePr>
          <p:cNvPr id="4" name="Content Placeholder 3">
            <a:extLst>
              <a:ext uri="{FF2B5EF4-FFF2-40B4-BE49-F238E27FC236}">
                <a16:creationId xmlns:a16="http://schemas.microsoft.com/office/drawing/2014/main" id="{FF4C9555-B6A0-5947-AE49-4FC10AF58A6F}"/>
              </a:ext>
            </a:extLst>
          </p:cNvPr>
          <p:cNvGraphicFramePr>
            <a:graphicFrameLocks noGrp="1"/>
          </p:cNvGraphicFramePr>
          <p:nvPr>
            <p:ph idx="1"/>
            <p:extLst>
              <p:ext uri="{D42A27DB-BD31-4B8C-83A1-F6EECF244321}">
                <p14:modId xmlns:p14="http://schemas.microsoft.com/office/powerpoint/2010/main" val="3905495171"/>
              </p:ext>
            </p:extLst>
          </p:nvPr>
        </p:nvGraphicFramePr>
        <p:xfrm>
          <a:off x="547008" y="2057401"/>
          <a:ext cx="11097984" cy="4295985"/>
        </p:xfrm>
        <a:graphic>
          <a:graphicData uri="http://schemas.openxmlformats.org/drawingml/2006/table">
            <a:tbl>
              <a:tblPr/>
              <a:tblGrid>
                <a:gridCol w="2563586">
                  <a:extLst>
                    <a:ext uri="{9D8B030D-6E8A-4147-A177-3AD203B41FA5}">
                      <a16:colId xmlns:a16="http://schemas.microsoft.com/office/drawing/2014/main" val="2052199895"/>
                    </a:ext>
                  </a:extLst>
                </a:gridCol>
                <a:gridCol w="2367643">
                  <a:extLst>
                    <a:ext uri="{9D8B030D-6E8A-4147-A177-3AD203B41FA5}">
                      <a16:colId xmlns:a16="http://schemas.microsoft.com/office/drawing/2014/main" val="3731080562"/>
                    </a:ext>
                  </a:extLst>
                </a:gridCol>
                <a:gridCol w="6166755">
                  <a:extLst>
                    <a:ext uri="{9D8B030D-6E8A-4147-A177-3AD203B41FA5}">
                      <a16:colId xmlns:a16="http://schemas.microsoft.com/office/drawing/2014/main" val="3562333440"/>
                    </a:ext>
                  </a:extLst>
                </a:gridCol>
              </a:tblGrid>
              <a:tr h="265369">
                <a:tc>
                  <a:txBody>
                    <a:bodyPr/>
                    <a:lstStyle/>
                    <a:p>
                      <a:pPr algn="ctr"/>
                      <a:r>
                        <a:rPr lang="en-US" sz="2000" b="1">
                          <a:effectLst/>
                        </a:rPr>
                        <a:t>Operation</a:t>
                      </a:r>
                    </a:p>
                  </a:txBody>
                  <a:tcPr marL="68394" marR="68394" marT="34197" marB="34197" anchor="ctr">
                    <a:lnL>
                      <a:noFill/>
                    </a:lnL>
                    <a:lnR>
                      <a:noFill/>
                    </a:lnR>
                    <a:lnT>
                      <a:noFill/>
                    </a:lnT>
                    <a:lnB>
                      <a:noFill/>
                    </a:lnB>
                  </a:tcPr>
                </a:tc>
                <a:tc>
                  <a:txBody>
                    <a:bodyPr/>
                    <a:lstStyle/>
                    <a:p>
                      <a:pPr algn="ctr"/>
                      <a:r>
                        <a:rPr lang="en-US" sz="2000" b="1">
                          <a:effectLst/>
                        </a:rPr>
                        <a:t>Example</a:t>
                      </a:r>
                    </a:p>
                  </a:txBody>
                  <a:tcPr marL="68394" marR="68394" marT="34197" marB="34197" anchor="ctr">
                    <a:lnL>
                      <a:noFill/>
                    </a:lnL>
                    <a:lnR>
                      <a:noFill/>
                    </a:lnR>
                    <a:lnT>
                      <a:noFill/>
                    </a:lnT>
                    <a:lnB>
                      <a:noFill/>
                    </a:lnB>
                  </a:tcPr>
                </a:tc>
                <a:tc>
                  <a:txBody>
                    <a:bodyPr/>
                    <a:lstStyle/>
                    <a:p>
                      <a:pPr algn="ctr"/>
                      <a:r>
                        <a:rPr lang="en-US" sz="2000" b="1" dirty="0">
                          <a:effectLst/>
                        </a:rPr>
                        <a:t>Result</a:t>
                      </a:r>
                    </a:p>
                  </a:txBody>
                  <a:tcPr marL="68394" marR="68394" marT="34197" marB="34197" anchor="ctr">
                    <a:lnL>
                      <a:noFill/>
                    </a:lnL>
                    <a:lnR>
                      <a:noFill/>
                    </a:lnR>
                    <a:lnT>
                      <a:noFill/>
                    </a:lnT>
                    <a:lnB>
                      <a:noFill/>
                    </a:lnB>
                  </a:tcPr>
                </a:tc>
                <a:extLst>
                  <a:ext uri="{0D108BD9-81ED-4DB2-BD59-A6C34878D82A}">
                    <a16:rowId xmlns:a16="http://schemas.microsoft.com/office/drawing/2014/main" val="459386400"/>
                  </a:ext>
                </a:extLst>
              </a:tr>
              <a:tr h="265369">
                <a:tc>
                  <a:txBody>
                    <a:bodyPr/>
                    <a:lstStyle/>
                    <a:p>
                      <a:pPr algn="ctr"/>
                      <a:r>
                        <a:rPr lang="en-US" sz="2000">
                          <a:effectLst/>
                        </a:rPr>
                        <a:t>index</a:t>
                      </a:r>
                    </a:p>
                  </a:txBody>
                  <a:tcPr marL="68394" marR="68394" marT="34197" marB="34197" anchor="ctr">
                    <a:lnL>
                      <a:noFill/>
                    </a:lnL>
                    <a:lnR>
                      <a:noFill/>
                    </a:lnR>
                    <a:lnT>
                      <a:noFill/>
                    </a:lnT>
                    <a:lnB>
                      <a:noFill/>
                    </a:lnB>
                  </a:tcPr>
                </a:tc>
                <a:tc>
                  <a:txBody>
                    <a:bodyPr/>
                    <a:lstStyle/>
                    <a:p>
                      <a:pPr algn="ctr"/>
                      <a:r>
                        <a:rPr lang="en-US" sz="2000">
                          <a:effectLst/>
                        </a:rPr>
                        <a:t>s[i]</a:t>
                      </a:r>
                    </a:p>
                  </a:txBody>
                  <a:tcPr marL="68394" marR="68394" marT="34197" marB="34197" anchor="ctr">
                    <a:lnL>
                      <a:noFill/>
                    </a:lnL>
                    <a:lnR>
                      <a:noFill/>
                    </a:lnR>
                    <a:lnT>
                      <a:noFill/>
                    </a:lnT>
                    <a:lnB>
                      <a:noFill/>
                    </a:lnB>
                  </a:tcPr>
                </a:tc>
                <a:tc>
                  <a:txBody>
                    <a:bodyPr/>
                    <a:lstStyle/>
                    <a:p>
                      <a:pPr algn="l"/>
                      <a:r>
                        <a:rPr lang="en-US" sz="2000" dirty="0">
                          <a:effectLst/>
                        </a:rPr>
                        <a:t>will return the </a:t>
                      </a:r>
                      <a:r>
                        <a:rPr lang="en-US" sz="2000" dirty="0" err="1">
                          <a:effectLst/>
                        </a:rPr>
                        <a:t>ith</a:t>
                      </a:r>
                      <a:r>
                        <a:rPr lang="en-US" sz="2000" dirty="0">
                          <a:effectLst/>
                        </a:rPr>
                        <a:t> item in s</a:t>
                      </a:r>
                    </a:p>
                  </a:txBody>
                  <a:tcPr marL="68394" marR="68394" marT="34197" marB="34197" anchor="ctr">
                    <a:lnL>
                      <a:noFill/>
                    </a:lnL>
                    <a:lnR>
                      <a:noFill/>
                    </a:lnR>
                    <a:lnT>
                      <a:noFill/>
                    </a:lnT>
                    <a:lnB>
                      <a:noFill/>
                    </a:lnB>
                  </a:tcPr>
                </a:tc>
                <a:extLst>
                  <a:ext uri="{0D108BD9-81ED-4DB2-BD59-A6C34878D82A}">
                    <a16:rowId xmlns:a16="http://schemas.microsoft.com/office/drawing/2014/main" val="3924701132"/>
                  </a:ext>
                </a:extLst>
              </a:tr>
              <a:tr h="659320">
                <a:tc>
                  <a:txBody>
                    <a:bodyPr/>
                    <a:lstStyle/>
                    <a:p>
                      <a:pPr algn="ctr"/>
                      <a:r>
                        <a:rPr lang="en-US" sz="2000">
                          <a:effectLst/>
                        </a:rPr>
                        <a:t>slice</a:t>
                      </a:r>
                    </a:p>
                  </a:txBody>
                  <a:tcPr marL="68394" marR="68394" marT="34197" marB="34197" anchor="ctr">
                    <a:lnL>
                      <a:noFill/>
                    </a:lnL>
                    <a:lnR>
                      <a:noFill/>
                    </a:lnR>
                    <a:lnT>
                      <a:noFill/>
                    </a:lnT>
                    <a:lnB>
                      <a:noFill/>
                    </a:lnB>
                  </a:tcPr>
                </a:tc>
                <a:tc>
                  <a:txBody>
                    <a:bodyPr/>
                    <a:lstStyle/>
                    <a:p>
                      <a:pPr algn="ctr"/>
                      <a:r>
                        <a:rPr lang="en-US" sz="2000">
                          <a:effectLst/>
                        </a:rPr>
                        <a:t>s[i:j]</a:t>
                      </a:r>
                    </a:p>
                  </a:txBody>
                  <a:tcPr marL="68394" marR="68394" marT="34197" marB="34197" anchor="ctr">
                    <a:lnL>
                      <a:noFill/>
                    </a:lnL>
                    <a:lnR>
                      <a:noFill/>
                    </a:lnR>
                    <a:lnT>
                      <a:noFill/>
                    </a:lnT>
                    <a:lnB>
                      <a:noFill/>
                    </a:lnB>
                  </a:tcPr>
                </a:tc>
                <a:tc>
                  <a:txBody>
                    <a:bodyPr/>
                    <a:lstStyle/>
                    <a:p>
                      <a:pPr algn="l"/>
                      <a:r>
                        <a:rPr lang="en-US" sz="2000">
                          <a:effectLst/>
                        </a:rPr>
                        <a:t>returns a </a:t>
                      </a:r>
                      <a:r>
                        <a:rPr lang="en-US" sz="2000" i="1">
                          <a:effectLst/>
                        </a:rPr>
                        <a:t>slice</a:t>
                      </a:r>
                      <a:r>
                        <a:rPr lang="en-US" sz="2000">
                          <a:effectLst/>
                        </a:rPr>
                        <a:t> of s starting at index i and up to but not including j</a:t>
                      </a:r>
                    </a:p>
                  </a:txBody>
                  <a:tcPr marL="68394" marR="68394" marT="34197" marB="34197" anchor="ctr">
                    <a:lnL>
                      <a:noFill/>
                    </a:lnL>
                    <a:lnR>
                      <a:noFill/>
                    </a:lnR>
                    <a:lnT>
                      <a:noFill/>
                    </a:lnT>
                    <a:lnB>
                      <a:noFill/>
                    </a:lnB>
                  </a:tcPr>
                </a:tc>
                <a:extLst>
                  <a:ext uri="{0D108BD9-81ED-4DB2-BD59-A6C34878D82A}">
                    <a16:rowId xmlns:a16="http://schemas.microsoft.com/office/drawing/2014/main" val="4239379415"/>
                  </a:ext>
                </a:extLst>
              </a:tr>
              <a:tr h="659320">
                <a:tc>
                  <a:txBody>
                    <a:bodyPr/>
                    <a:lstStyle/>
                    <a:p>
                      <a:pPr algn="ctr"/>
                      <a:r>
                        <a:rPr lang="en-US" sz="2000">
                          <a:effectLst/>
                        </a:rPr>
                        <a:t>stride</a:t>
                      </a:r>
                    </a:p>
                  </a:txBody>
                  <a:tcPr marL="68394" marR="68394" marT="34197" marB="34197" anchor="ctr">
                    <a:lnL>
                      <a:noFill/>
                    </a:lnL>
                    <a:lnR>
                      <a:noFill/>
                    </a:lnR>
                    <a:lnT>
                      <a:noFill/>
                    </a:lnT>
                    <a:lnB>
                      <a:noFill/>
                    </a:lnB>
                  </a:tcPr>
                </a:tc>
                <a:tc>
                  <a:txBody>
                    <a:bodyPr/>
                    <a:lstStyle/>
                    <a:p>
                      <a:pPr algn="ctr"/>
                      <a:r>
                        <a:rPr lang="en-US" sz="2000">
                          <a:effectLst/>
                        </a:rPr>
                        <a:t>s[i:j:j]</a:t>
                      </a:r>
                    </a:p>
                  </a:txBody>
                  <a:tcPr marL="68394" marR="68394" marT="34197" marB="34197" anchor="ctr">
                    <a:lnL>
                      <a:noFill/>
                    </a:lnL>
                    <a:lnR>
                      <a:noFill/>
                    </a:lnR>
                    <a:lnT>
                      <a:noFill/>
                    </a:lnT>
                    <a:lnB>
                      <a:noFill/>
                    </a:lnB>
                  </a:tcPr>
                </a:tc>
                <a:tc>
                  <a:txBody>
                    <a:bodyPr/>
                    <a:lstStyle/>
                    <a:p>
                      <a:pPr algn="l"/>
                      <a:r>
                        <a:rPr lang="en-US" sz="2000">
                          <a:effectLst/>
                        </a:rPr>
                        <a:t>returns a </a:t>
                      </a:r>
                      <a:r>
                        <a:rPr lang="en-US" sz="2000" i="1">
                          <a:effectLst/>
                        </a:rPr>
                        <a:t>slice</a:t>
                      </a:r>
                      <a:r>
                        <a:rPr lang="en-US" sz="2000">
                          <a:effectLst/>
                        </a:rPr>
                        <a:t> of s starting at index i and up to but not including j stepping by k</a:t>
                      </a:r>
                    </a:p>
                  </a:txBody>
                  <a:tcPr marL="68394" marR="68394" marT="34197" marB="34197" anchor="ctr">
                    <a:lnL>
                      <a:noFill/>
                    </a:lnL>
                    <a:lnR>
                      <a:noFill/>
                    </a:lnR>
                    <a:lnT>
                      <a:noFill/>
                    </a:lnT>
                    <a:lnB>
                      <a:noFill/>
                    </a:lnB>
                  </a:tcPr>
                </a:tc>
                <a:extLst>
                  <a:ext uri="{0D108BD9-81ED-4DB2-BD59-A6C34878D82A}">
                    <a16:rowId xmlns:a16="http://schemas.microsoft.com/office/drawing/2014/main" val="1299718667"/>
                  </a:ext>
                </a:extLst>
              </a:tr>
              <a:tr h="659320">
                <a:tc>
                  <a:txBody>
                    <a:bodyPr/>
                    <a:lstStyle/>
                    <a:p>
                      <a:pPr algn="ctr"/>
                      <a:r>
                        <a:rPr lang="en-US" sz="2000">
                          <a:effectLst/>
                        </a:rPr>
                        <a:t>index</a:t>
                      </a:r>
                    </a:p>
                  </a:txBody>
                  <a:tcPr marL="68394" marR="68394" marT="34197" marB="34197" anchor="ctr">
                    <a:lnL>
                      <a:noFill/>
                    </a:lnL>
                    <a:lnR>
                      <a:noFill/>
                    </a:lnR>
                    <a:lnT>
                      <a:noFill/>
                    </a:lnT>
                    <a:lnB>
                      <a:noFill/>
                    </a:lnB>
                  </a:tcPr>
                </a:tc>
                <a:tc>
                  <a:txBody>
                    <a:bodyPr/>
                    <a:lstStyle/>
                    <a:p>
                      <a:pPr algn="ctr"/>
                      <a:r>
                        <a:rPr lang="en-US" sz="2000">
                          <a:effectLst/>
                        </a:rPr>
                        <a:t>s.index[x[, i[, j]]]</a:t>
                      </a:r>
                    </a:p>
                  </a:txBody>
                  <a:tcPr marL="68394" marR="68394" marT="34197" marB="34197" anchor="ctr">
                    <a:lnL>
                      <a:noFill/>
                    </a:lnL>
                    <a:lnR>
                      <a:noFill/>
                    </a:lnR>
                    <a:lnT>
                      <a:noFill/>
                    </a:lnT>
                    <a:lnB>
                      <a:noFill/>
                    </a:lnB>
                  </a:tcPr>
                </a:tc>
                <a:tc>
                  <a:txBody>
                    <a:bodyPr/>
                    <a:lstStyle/>
                    <a:p>
                      <a:pPr algn="l"/>
                      <a:r>
                        <a:rPr lang="en-US" sz="2000" dirty="0">
                          <a:effectLst/>
                        </a:rPr>
                        <a:t>index of the first occurrence of x in s (at or after index </a:t>
                      </a:r>
                      <a:r>
                        <a:rPr lang="en-US" sz="2000" dirty="0" err="1">
                          <a:effectLst/>
                        </a:rPr>
                        <a:t>i</a:t>
                      </a:r>
                      <a:r>
                        <a:rPr lang="en-US" sz="2000" dirty="0">
                          <a:effectLst/>
                        </a:rPr>
                        <a:t> and before index j)</a:t>
                      </a:r>
                    </a:p>
                  </a:txBody>
                  <a:tcPr marL="68394" marR="68394" marT="34197" marB="34197" anchor="ctr">
                    <a:lnL>
                      <a:noFill/>
                    </a:lnL>
                    <a:lnR>
                      <a:noFill/>
                    </a:lnR>
                    <a:lnT>
                      <a:noFill/>
                    </a:lnT>
                    <a:lnB>
                      <a:noFill/>
                    </a:lnB>
                  </a:tcPr>
                </a:tc>
                <a:extLst>
                  <a:ext uri="{0D108BD9-81ED-4DB2-BD59-A6C34878D82A}">
                    <a16:rowId xmlns:a16="http://schemas.microsoft.com/office/drawing/2014/main" val="1567384731"/>
                  </a:ext>
                </a:extLst>
              </a:tr>
              <a:tr h="462345">
                <a:tc>
                  <a:txBody>
                    <a:bodyPr/>
                    <a:lstStyle/>
                    <a:p>
                      <a:pPr algn="ctr"/>
                      <a:r>
                        <a:rPr lang="en-US" sz="2000">
                          <a:effectLst/>
                        </a:rPr>
                        <a:t>count</a:t>
                      </a:r>
                    </a:p>
                  </a:txBody>
                  <a:tcPr marL="68394" marR="68394" marT="34197" marB="34197" anchor="ctr">
                    <a:lnL>
                      <a:noFill/>
                    </a:lnL>
                    <a:lnR>
                      <a:noFill/>
                    </a:lnR>
                    <a:lnT>
                      <a:noFill/>
                    </a:lnT>
                    <a:lnB>
                      <a:noFill/>
                    </a:lnB>
                  </a:tcPr>
                </a:tc>
                <a:tc>
                  <a:txBody>
                    <a:bodyPr/>
                    <a:lstStyle/>
                    <a:p>
                      <a:pPr algn="ctr"/>
                      <a:r>
                        <a:rPr lang="en-US" sz="2000">
                          <a:effectLst/>
                        </a:rPr>
                        <a:t>s.count(x)</a:t>
                      </a:r>
                    </a:p>
                  </a:txBody>
                  <a:tcPr marL="68394" marR="68394" marT="34197" marB="34197" anchor="ctr">
                    <a:lnL>
                      <a:noFill/>
                    </a:lnL>
                    <a:lnR>
                      <a:noFill/>
                    </a:lnR>
                    <a:lnT>
                      <a:noFill/>
                    </a:lnT>
                    <a:lnB>
                      <a:noFill/>
                    </a:lnB>
                  </a:tcPr>
                </a:tc>
                <a:tc>
                  <a:txBody>
                    <a:bodyPr/>
                    <a:lstStyle/>
                    <a:p>
                      <a:pPr algn="l"/>
                      <a:r>
                        <a:rPr lang="en-US" sz="2000">
                          <a:effectLst/>
                        </a:rPr>
                        <a:t>total number of occurrences of x in s</a:t>
                      </a:r>
                    </a:p>
                  </a:txBody>
                  <a:tcPr marL="68394" marR="68394" marT="34197" marB="34197" anchor="ctr">
                    <a:lnL>
                      <a:noFill/>
                    </a:lnL>
                    <a:lnR>
                      <a:noFill/>
                    </a:lnR>
                    <a:lnT>
                      <a:noFill/>
                    </a:lnT>
                    <a:lnB>
                      <a:noFill/>
                    </a:lnB>
                  </a:tcPr>
                </a:tc>
                <a:extLst>
                  <a:ext uri="{0D108BD9-81ED-4DB2-BD59-A6C34878D82A}">
                    <a16:rowId xmlns:a16="http://schemas.microsoft.com/office/drawing/2014/main" val="1232307774"/>
                  </a:ext>
                </a:extLst>
              </a:tr>
              <a:tr h="1053270">
                <a:tc>
                  <a:txBody>
                    <a:bodyPr/>
                    <a:lstStyle/>
                    <a:p>
                      <a:pPr algn="ctr"/>
                      <a:r>
                        <a:rPr lang="en-US" sz="2000">
                          <a:effectLst/>
                        </a:rPr>
                        <a:t>encode</a:t>
                      </a:r>
                    </a:p>
                  </a:txBody>
                  <a:tcPr marL="68394" marR="68394" marT="34197" marB="34197" anchor="ctr">
                    <a:lnL>
                      <a:noFill/>
                    </a:lnL>
                    <a:lnR>
                      <a:noFill/>
                    </a:lnR>
                    <a:lnT>
                      <a:noFill/>
                    </a:lnT>
                    <a:lnB>
                      <a:noFill/>
                    </a:lnB>
                  </a:tcPr>
                </a:tc>
                <a:tc>
                  <a:txBody>
                    <a:bodyPr/>
                    <a:lstStyle/>
                    <a:p>
                      <a:pPr algn="ctr"/>
                      <a:r>
                        <a:rPr lang="en-US" sz="2000">
                          <a:effectLst/>
                        </a:rPr>
                        <a:t>s.encode('utf-8')</a:t>
                      </a:r>
                    </a:p>
                  </a:txBody>
                  <a:tcPr marL="68394" marR="68394" marT="34197" marB="34197" anchor="ctr">
                    <a:lnL>
                      <a:noFill/>
                    </a:lnL>
                    <a:lnR>
                      <a:noFill/>
                    </a:lnR>
                    <a:lnT>
                      <a:noFill/>
                    </a:lnT>
                    <a:lnB>
                      <a:noFill/>
                    </a:lnB>
                  </a:tcPr>
                </a:tc>
                <a:tc>
                  <a:txBody>
                    <a:bodyPr/>
                    <a:lstStyle/>
                    <a:p>
                      <a:pPr algn="l"/>
                      <a:r>
                        <a:rPr lang="en-US" sz="2000" dirty="0">
                          <a:effectLst/>
                        </a:rPr>
                        <a:t>returns a UTF-8 formatted version of s. This will return a bytes array that can be transformed back with the </a:t>
                      </a:r>
                      <a:r>
                        <a:rPr lang="en-US" sz="2000" dirty="0" err="1">
                          <a:effectLst/>
                        </a:rPr>
                        <a:t>bytes.decode</a:t>
                      </a:r>
                      <a:r>
                        <a:rPr lang="en-US" sz="2000" dirty="0">
                          <a:effectLst/>
                        </a:rPr>
                        <a:t>() method</a:t>
                      </a:r>
                    </a:p>
                  </a:txBody>
                  <a:tcPr marL="68394" marR="68394" marT="34197" marB="34197" anchor="ctr">
                    <a:lnL>
                      <a:noFill/>
                    </a:lnL>
                    <a:lnR>
                      <a:noFill/>
                    </a:lnR>
                    <a:lnT>
                      <a:noFill/>
                    </a:lnT>
                    <a:lnB>
                      <a:noFill/>
                    </a:lnB>
                  </a:tcPr>
                </a:tc>
                <a:extLst>
                  <a:ext uri="{0D108BD9-81ED-4DB2-BD59-A6C34878D82A}">
                    <a16:rowId xmlns:a16="http://schemas.microsoft.com/office/drawing/2014/main" val="19466385"/>
                  </a:ext>
                </a:extLst>
              </a:tr>
            </a:tbl>
          </a:graphicData>
        </a:graphic>
      </p:graphicFrame>
    </p:spTree>
    <p:extLst>
      <p:ext uri="{BB962C8B-B14F-4D97-AF65-F5344CB8AC3E}">
        <p14:creationId xmlns:p14="http://schemas.microsoft.com/office/powerpoint/2010/main" val="29938791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4CCCF-0DAB-4040-A1E8-A6AC7A08D00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BB47D6B-67CA-D944-8295-D4E94DA4E1C5}"/>
              </a:ext>
            </a:extLst>
          </p:cNvPr>
          <p:cNvSpPr>
            <a:spLocks noGrp="1"/>
          </p:cNvSpPr>
          <p:nvPr>
            <p:ph idx="1"/>
          </p:nvPr>
        </p:nvSpPr>
        <p:spPr/>
        <p:txBody>
          <a:bodyPr/>
          <a:lstStyle/>
          <a:p>
            <a:r>
              <a:rPr lang="en-US" dirty="0"/>
              <a:t>Complete documentation can be found at </a:t>
            </a:r>
            <a:r>
              <a:rPr lang="en-US" dirty="0">
                <a:hlinkClick r:id="rId3" tooltip="https://docs.python.org/3.7/library/stdtypes.html#string-methods"/>
              </a:rPr>
              <a:t>Python Documentation</a:t>
            </a:r>
            <a:endParaRPr lang="en-US" dirty="0"/>
          </a:p>
          <a:p>
            <a:r>
              <a:rPr lang="en-US" dirty="0"/>
              <a:t>Since strings are immutable</a:t>
            </a:r>
          </a:p>
          <a:p>
            <a:r>
              <a:rPr lang="en-US" dirty="0"/>
              <a:t>The following will error</a:t>
            </a:r>
          </a:p>
          <a:p>
            <a:endParaRPr lang="en-US" dirty="0"/>
          </a:p>
          <a:p>
            <a:endParaRPr lang="en-US" dirty="0"/>
          </a:p>
          <a:p>
            <a:endParaRPr lang="en-US" dirty="0"/>
          </a:p>
          <a:p>
            <a:r>
              <a:rPr lang="en-US" dirty="0"/>
              <a:t>To fix you need to create a new string with the results</a:t>
            </a:r>
          </a:p>
        </p:txBody>
      </p:sp>
      <p:pic>
        <p:nvPicPr>
          <p:cNvPr id="4" name="Picture 3">
            <a:extLst>
              <a:ext uri="{FF2B5EF4-FFF2-40B4-BE49-F238E27FC236}">
                <a16:creationId xmlns:a16="http://schemas.microsoft.com/office/drawing/2014/main" id="{FC386021-76BA-3048-8134-3F6E87F1FC28}"/>
              </a:ext>
            </a:extLst>
          </p:cNvPr>
          <p:cNvPicPr>
            <a:picLocks noChangeAspect="1"/>
          </p:cNvPicPr>
          <p:nvPr/>
        </p:nvPicPr>
        <p:blipFill>
          <a:blip r:embed="rId4"/>
          <a:stretch>
            <a:fillRect/>
          </a:stretch>
        </p:blipFill>
        <p:spPr>
          <a:xfrm>
            <a:off x="2020208" y="3429000"/>
            <a:ext cx="7531100" cy="1181100"/>
          </a:xfrm>
          <a:prstGeom prst="rect">
            <a:avLst/>
          </a:prstGeom>
        </p:spPr>
      </p:pic>
      <p:pic>
        <p:nvPicPr>
          <p:cNvPr id="5" name="Picture 4">
            <a:extLst>
              <a:ext uri="{FF2B5EF4-FFF2-40B4-BE49-F238E27FC236}">
                <a16:creationId xmlns:a16="http://schemas.microsoft.com/office/drawing/2014/main" id="{45D86438-85D9-984C-ABA5-790FD66A8C6D}"/>
              </a:ext>
            </a:extLst>
          </p:cNvPr>
          <p:cNvPicPr>
            <a:picLocks noChangeAspect="1"/>
          </p:cNvPicPr>
          <p:nvPr/>
        </p:nvPicPr>
        <p:blipFill>
          <a:blip r:embed="rId5"/>
          <a:stretch>
            <a:fillRect/>
          </a:stretch>
        </p:blipFill>
        <p:spPr>
          <a:xfrm>
            <a:off x="685800" y="5679440"/>
            <a:ext cx="2705100" cy="330200"/>
          </a:xfrm>
          <a:prstGeom prst="rect">
            <a:avLst/>
          </a:prstGeom>
        </p:spPr>
      </p:pic>
      <p:pic>
        <p:nvPicPr>
          <p:cNvPr id="6" name="Picture 5">
            <a:extLst>
              <a:ext uri="{FF2B5EF4-FFF2-40B4-BE49-F238E27FC236}">
                <a16:creationId xmlns:a16="http://schemas.microsoft.com/office/drawing/2014/main" id="{B090C531-49FD-2947-92E9-00430D131326}"/>
              </a:ext>
            </a:extLst>
          </p:cNvPr>
          <p:cNvPicPr>
            <a:picLocks noChangeAspect="1"/>
          </p:cNvPicPr>
          <p:nvPr/>
        </p:nvPicPr>
        <p:blipFill>
          <a:blip r:embed="rId6"/>
          <a:stretch>
            <a:fillRect/>
          </a:stretch>
        </p:blipFill>
        <p:spPr>
          <a:xfrm>
            <a:off x="8059058" y="5273040"/>
            <a:ext cx="2984500" cy="1143000"/>
          </a:xfrm>
          <a:prstGeom prst="rect">
            <a:avLst/>
          </a:prstGeom>
        </p:spPr>
      </p:pic>
    </p:spTree>
    <p:extLst>
      <p:ext uri="{BB962C8B-B14F-4D97-AF65-F5344CB8AC3E}">
        <p14:creationId xmlns:p14="http://schemas.microsoft.com/office/powerpoint/2010/main" val="21097769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5C6F6-29BC-3747-8DCD-B562CAA95243}"/>
              </a:ext>
            </a:extLst>
          </p:cNvPr>
          <p:cNvSpPr>
            <a:spLocks noGrp="1"/>
          </p:cNvSpPr>
          <p:nvPr>
            <p:ph type="title"/>
          </p:nvPr>
        </p:nvSpPr>
        <p:spPr/>
        <p:txBody>
          <a:bodyPr/>
          <a:lstStyle/>
          <a:p>
            <a:r>
              <a:rPr lang="en-US" dirty="0"/>
              <a:t>Formatting Strings</a:t>
            </a:r>
          </a:p>
        </p:txBody>
      </p:sp>
      <p:sp>
        <p:nvSpPr>
          <p:cNvPr id="3" name="Content Placeholder 2">
            <a:extLst>
              <a:ext uri="{FF2B5EF4-FFF2-40B4-BE49-F238E27FC236}">
                <a16:creationId xmlns:a16="http://schemas.microsoft.com/office/drawing/2014/main" id="{31E8B658-0162-624F-92EC-ECF8CB19CD69}"/>
              </a:ext>
            </a:extLst>
          </p:cNvPr>
          <p:cNvSpPr>
            <a:spLocks noGrp="1"/>
          </p:cNvSpPr>
          <p:nvPr>
            <p:ph idx="1"/>
          </p:nvPr>
        </p:nvSpPr>
        <p:spPr>
          <a:xfrm>
            <a:off x="685800" y="2194560"/>
            <a:ext cx="4864100" cy="4024125"/>
          </a:xfrm>
        </p:spPr>
        <p:txBody>
          <a:bodyPr/>
          <a:lstStyle/>
          <a:p>
            <a:r>
              <a:rPr lang="en-US" dirty="0"/>
              <a:t>Multiple ways to format strings</a:t>
            </a:r>
          </a:p>
          <a:p>
            <a:endParaRPr lang="en-US" dirty="0"/>
          </a:p>
          <a:p>
            <a:r>
              <a:rPr lang="en-US" dirty="0"/>
              <a:t>The newer f-string method is the most powerful as it allows expressions between the brackets</a:t>
            </a:r>
          </a:p>
          <a:p>
            <a:endParaRPr lang="en-US" dirty="0"/>
          </a:p>
          <a:p>
            <a:r>
              <a:rPr lang="en-US" dirty="0"/>
              <a:t>String formatting is powerful and has a dedicated </a:t>
            </a:r>
            <a:r>
              <a:rPr lang="en-US" dirty="0">
                <a:hlinkClick r:id="rId3"/>
              </a:rPr>
              <a:t>mini language powering it</a:t>
            </a:r>
            <a:r>
              <a:rPr lang="en-US" dirty="0"/>
              <a:t>.</a:t>
            </a:r>
          </a:p>
          <a:p>
            <a:endParaRPr lang="en-US" dirty="0"/>
          </a:p>
          <a:p>
            <a:endParaRPr lang="en-US" dirty="0"/>
          </a:p>
          <a:p>
            <a:endParaRPr lang="en-US" dirty="0"/>
          </a:p>
        </p:txBody>
      </p:sp>
      <p:pic>
        <p:nvPicPr>
          <p:cNvPr id="5" name="Picture 4">
            <a:extLst>
              <a:ext uri="{FF2B5EF4-FFF2-40B4-BE49-F238E27FC236}">
                <a16:creationId xmlns:a16="http://schemas.microsoft.com/office/drawing/2014/main" id="{357E40B8-423C-7E4D-9A7D-B81C940FF2A6}"/>
              </a:ext>
            </a:extLst>
          </p:cNvPr>
          <p:cNvPicPr>
            <a:picLocks noChangeAspect="1"/>
          </p:cNvPicPr>
          <p:nvPr/>
        </p:nvPicPr>
        <p:blipFill>
          <a:blip r:embed="rId4"/>
          <a:stretch>
            <a:fillRect/>
          </a:stretch>
        </p:blipFill>
        <p:spPr>
          <a:xfrm>
            <a:off x="5549900" y="2117472"/>
            <a:ext cx="5956300" cy="4178300"/>
          </a:xfrm>
          <a:prstGeom prst="rect">
            <a:avLst/>
          </a:prstGeom>
        </p:spPr>
      </p:pic>
    </p:spTree>
    <p:extLst>
      <p:ext uri="{BB962C8B-B14F-4D97-AF65-F5344CB8AC3E}">
        <p14:creationId xmlns:p14="http://schemas.microsoft.com/office/powerpoint/2010/main" val="29611895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68EF9-9128-A64E-8766-DB5CCDC7788A}"/>
              </a:ext>
            </a:extLst>
          </p:cNvPr>
          <p:cNvSpPr>
            <a:spLocks noGrp="1"/>
          </p:cNvSpPr>
          <p:nvPr>
            <p:ph type="title"/>
          </p:nvPr>
        </p:nvSpPr>
        <p:spPr/>
        <p:txBody>
          <a:bodyPr/>
          <a:lstStyle/>
          <a:p>
            <a:r>
              <a:rPr lang="en-US" dirty="0"/>
              <a:t>Format Specifiers</a:t>
            </a:r>
          </a:p>
        </p:txBody>
      </p:sp>
      <p:sp>
        <p:nvSpPr>
          <p:cNvPr id="3" name="Content Placeholder 2">
            <a:extLst>
              <a:ext uri="{FF2B5EF4-FFF2-40B4-BE49-F238E27FC236}">
                <a16:creationId xmlns:a16="http://schemas.microsoft.com/office/drawing/2014/main" id="{C6A7648A-2C3C-EB44-99EF-4DC6A1281EFA}"/>
              </a:ext>
            </a:extLst>
          </p:cNvPr>
          <p:cNvSpPr>
            <a:spLocks noGrp="1"/>
          </p:cNvSpPr>
          <p:nvPr>
            <p:ph idx="1"/>
          </p:nvPr>
        </p:nvSpPr>
        <p:spPr/>
        <p:txBody>
          <a:bodyPr/>
          <a:lstStyle/>
          <a:p>
            <a:r>
              <a:rPr lang="en-US" dirty="0"/>
              <a:t>[[fill]align][sign][#][0][width][</a:t>
            </a:r>
            <a:r>
              <a:rPr lang="en-US" dirty="0" err="1"/>
              <a:t>grouping_option</a:t>
            </a:r>
            <a:r>
              <a:rPr lang="en-US" dirty="0"/>
              <a:t>][.precision][type]</a:t>
            </a:r>
          </a:p>
        </p:txBody>
      </p:sp>
      <p:graphicFrame>
        <p:nvGraphicFramePr>
          <p:cNvPr id="4" name="Table 3">
            <a:extLst>
              <a:ext uri="{FF2B5EF4-FFF2-40B4-BE49-F238E27FC236}">
                <a16:creationId xmlns:a16="http://schemas.microsoft.com/office/drawing/2014/main" id="{4BC3840C-C9B1-1546-BC7F-73AA1412E42D}"/>
              </a:ext>
            </a:extLst>
          </p:cNvPr>
          <p:cNvGraphicFramePr>
            <a:graphicFrameLocks noGrp="1"/>
          </p:cNvGraphicFramePr>
          <p:nvPr>
            <p:extLst>
              <p:ext uri="{D42A27DB-BD31-4B8C-83A1-F6EECF244321}">
                <p14:modId xmlns:p14="http://schemas.microsoft.com/office/powerpoint/2010/main" val="3896303505"/>
              </p:ext>
            </p:extLst>
          </p:nvPr>
        </p:nvGraphicFramePr>
        <p:xfrm>
          <a:off x="685800" y="2907695"/>
          <a:ext cx="5225143" cy="2392680"/>
        </p:xfrm>
        <a:graphic>
          <a:graphicData uri="http://schemas.openxmlformats.org/drawingml/2006/table">
            <a:tbl>
              <a:tblPr firstRow="1" bandRow="1">
                <a:tableStyleId>{5C22544A-7EE6-4342-B048-85BDC9FD1C3A}</a:tableStyleId>
              </a:tblPr>
              <a:tblGrid>
                <a:gridCol w="850252">
                  <a:extLst>
                    <a:ext uri="{9D8B030D-6E8A-4147-A177-3AD203B41FA5}">
                      <a16:colId xmlns:a16="http://schemas.microsoft.com/office/drawing/2014/main" val="1805857279"/>
                    </a:ext>
                  </a:extLst>
                </a:gridCol>
                <a:gridCol w="4374891">
                  <a:extLst>
                    <a:ext uri="{9D8B030D-6E8A-4147-A177-3AD203B41FA5}">
                      <a16:colId xmlns:a16="http://schemas.microsoft.com/office/drawing/2014/main" val="2976247471"/>
                    </a:ext>
                  </a:extLst>
                </a:gridCol>
              </a:tblGrid>
              <a:tr h="370840">
                <a:tc>
                  <a:txBody>
                    <a:bodyPr/>
                    <a:lstStyle/>
                    <a:p>
                      <a:pPr algn="ctr"/>
                      <a:r>
                        <a:rPr lang="en-US" dirty="0"/>
                        <a:t>part</a:t>
                      </a:r>
                    </a:p>
                  </a:txBody>
                  <a:tcPr/>
                </a:tc>
                <a:tc>
                  <a:txBody>
                    <a:bodyPr/>
                    <a:lstStyle/>
                    <a:p>
                      <a:pPr algn="ctr"/>
                      <a:r>
                        <a:rPr lang="en-US" dirty="0"/>
                        <a:t>meaning</a:t>
                      </a:r>
                    </a:p>
                  </a:txBody>
                  <a:tcPr/>
                </a:tc>
                <a:extLst>
                  <a:ext uri="{0D108BD9-81ED-4DB2-BD59-A6C34878D82A}">
                    <a16:rowId xmlns:a16="http://schemas.microsoft.com/office/drawing/2014/main" val="1966714008"/>
                  </a:ext>
                </a:extLst>
              </a:tr>
              <a:tr h="370840">
                <a:tc>
                  <a:txBody>
                    <a:bodyPr/>
                    <a:lstStyle/>
                    <a:p>
                      <a:r>
                        <a:rPr lang="en-US" dirty="0"/>
                        <a:t>fill</a:t>
                      </a:r>
                    </a:p>
                  </a:txBody>
                  <a:tcPr/>
                </a:tc>
                <a:tc>
                  <a:txBody>
                    <a:bodyPr/>
                    <a:lstStyle/>
                    <a:p>
                      <a:r>
                        <a:rPr lang="en-US" dirty="0"/>
                        <a:t>Any character fill with.  Default space</a:t>
                      </a:r>
                    </a:p>
                  </a:txBody>
                  <a:tcPr/>
                </a:tc>
                <a:extLst>
                  <a:ext uri="{0D108BD9-81ED-4DB2-BD59-A6C34878D82A}">
                    <a16:rowId xmlns:a16="http://schemas.microsoft.com/office/drawing/2014/main" val="4012714591"/>
                  </a:ext>
                </a:extLst>
              </a:tr>
              <a:tr h="370840">
                <a:tc>
                  <a:txBody>
                    <a:bodyPr/>
                    <a:lstStyle/>
                    <a:p>
                      <a:r>
                        <a:rPr lang="en-US" dirty="0"/>
                        <a:t>align</a:t>
                      </a:r>
                    </a:p>
                  </a:txBody>
                  <a:tcPr/>
                </a:tc>
                <a:tc>
                  <a:txBody>
                    <a:bodyPr/>
                    <a:lstStyle/>
                    <a:p>
                      <a:r>
                        <a:rPr lang="en-US" dirty="0"/>
                        <a:t>Aligns the output according to width</a:t>
                      </a:r>
                    </a:p>
                  </a:txBody>
                  <a:tcPr/>
                </a:tc>
                <a:extLst>
                  <a:ext uri="{0D108BD9-81ED-4DB2-BD59-A6C34878D82A}">
                    <a16:rowId xmlns:a16="http://schemas.microsoft.com/office/drawing/2014/main" val="3623959503"/>
                  </a:ext>
                </a:extLst>
              </a:tr>
              <a:tr h="370840">
                <a:tc>
                  <a:txBody>
                    <a:bodyPr/>
                    <a:lstStyle/>
                    <a:p>
                      <a:r>
                        <a:rPr lang="en-US" dirty="0"/>
                        <a:t>sign</a:t>
                      </a:r>
                    </a:p>
                  </a:txBody>
                  <a:tcPr/>
                </a:tc>
                <a:tc>
                  <a:txBody>
                    <a:bodyPr/>
                    <a:lstStyle/>
                    <a:p>
                      <a:r>
                        <a:rPr lang="en-US" dirty="0"/>
                        <a:t>Indicates whether a sign symbol should be present</a:t>
                      </a:r>
                    </a:p>
                  </a:txBody>
                  <a:tcPr/>
                </a:tc>
                <a:extLst>
                  <a:ext uri="{0D108BD9-81ED-4DB2-BD59-A6C34878D82A}">
                    <a16:rowId xmlns:a16="http://schemas.microsoft.com/office/drawing/2014/main" val="485206362"/>
                  </a:ext>
                </a:extLst>
              </a:tr>
              <a:tr h="370840">
                <a:tc>
                  <a:txBody>
                    <a:bodyPr/>
                    <a:lstStyle/>
                    <a:p>
                      <a:r>
                        <a:rPr lang="en-US" dirty="0"/>
                        <a:t>#</a:t>
                      </a:r>
                    </a:p>
                  </a:txBody>
                  <a:tcPr/>
                </a:tc>
                <a:tc>
                  <a:txBody>
                    <a:bodyPr/>
                    <a:lstStyle/>
                    <a:p>
                      <a:r>
                        <a:rPr lang="en-US" dirty="0"/>
                        <a:t>Alternate form should be used for conversion</a:t>
                      </a:r>
                    </a:p>
                  </a:txBody>
                  <a:tcPr/>
                </a:tc>
                <a:extLst>
                  <a:ext uri="{0D108BD9-81ED-4DB2-BD59-A6C34878D82A}">
                    <a16:rowId xmlns:a16="http://schemas.microsoft.com/office/drawing/2014/main" val="3410979499"/>
                  </a:ext>
                </a:extLst>
              </a:tr>
            </a:tbl>
          </a:graphicData>
        </a:graphic>
      </p:graphicFrame>
      <p:graphicFrame>
        <p:nvGraphicFramePr>
          <p:cNvPr id="5" name="Table 4">
            <a:extLst>
              <a:ext uri="{FF2B5EF4-FFF2-40B4-BE49-F238E27FC236}">
                <a16:creationId xmlns:a16="http://schemas.microsoft.com/office/drawing/2014/main" id="{73DD7D9A-39C3-B144-AA28-E20796CB51AA}"/>
              </a:ext>
            </a:extLst>
          </p:cNvPr>
          <p:cNvGraphicFramePr>
            <a:graphicFrameLocks noGrp="1"/>
          </p:cNvGraphicFramePr>
          <p:nvPr>
            <p:extLst>
              <p:ext uri="{D42A27DB-BD31-4B8C-83A1-F6EECF244321}">
                <p14:modId xmlns:p14="http://schemas.microsoft.com/office/powerpoint/2010/main" val="954893813"/>
              </p:ext>
            </p:extLst>
          </p:nvPr>
        </p:nvGraphicFramePr>
        <p:xfrm>
          <a:off x="6281059" y="2907695"/>
          <a:ext cx="5459184" cy="2661920"/>
        </p:xfrm>
        <a:graphic>
          <a:graphicData uri="http://schemas.openxmlformats.org/drawingml/2006/table">
            <a:tbl>
              <a:tblPr firstRow="1" bandRow="1">
                <a:tableStyleId>{5C22544A-7EE6-4342-B048-85BDC9FD1C3A}</a:tableStyleId>
              </a:tblPr>
              <a:tblGrid>
                <a:gridCol w="2471055">
                  <a:extLst>
                    <a:ext uri="{9D8B030D-6E8A-4147-A177-3AD203B41FA5}">
                      <a16:colId xmlns:a16="http://schemas.microsoft.com/office/drawing/2014/main" val="1348801563"/>
                    </a:ext>
                  </a:extLst>
                </a:gridCol>
                <a:gridCol w="2988129">
                  <a:extLst>
                    <a:ext uri="{9D8B030D-6E8A-4147-A177-3AD203B41FA5}">
                      <a16:colId xmlns:a16="http://schemas.microsoft.com/office/drawing/2014/main" val="3221385217"/>
                    </a:ext>
                  </a:extLst>
                </a:gridCol>
              </a:tblGrid>
              <a:tr h="370840">
                <a:tc>
                  <a:txBody>
                    <a:bodyPr/>
                    <a:lstStyle/>
                    <a:p>
                      <a:pPr algn="ctr"/>
                      <a:r>
                        <a:rPr lang="en-US" dirty="0"/>
                        <a:t>part</a:t>
                      </a:r>
                    </a:p>
                  </a:txBody>
                  <a:tcPr/>
                </a:tc>
                <a:tc>
                  <a:txBody>
                    <a:bodyPr/>
                    <a:lstStyle/>
                    <a:p>
                      <a:pPr algn="ctr"/>
                      <a:r>
                        <a:rPr lang="en-US" dirty="0"/>
                        <a:t>meaning</a:t>
                      </a:r>
                    </a:p>
                  </a:txBody>
                  <a:tcPr/>
                </a:tc>
                <a:extLst>
                  <a:ext uri="{0D108BD9-81ED-4DB2-BD59-A6C34878D82A}">
                    <a16:rowId xmlns:a16="http://schemas.microsoft.com/office/drawing/2014/main" val="2351081667"/>
                  </a:ext>
                </a:extLst>
              </a:tr>
              <a:tr h="370840">
                <a:tc>
                  <a:txBody>
                    <a:bodyPr/>
                    <a:lstStyle/>
                    <a:p>
                      <a:pPr algn="l"/>
                      <a:r>
                        <a:rPr lang="en-US" dirty="0"/>
                        <a:t>width</a:t>
                      </a:r>
                    </a:p>
                  </a:txBody>
                  <a:tcPr/>
                </a:tc>
                <a:tc>
                  <a:txBody>
                    <a:bodyPr/>
                    <a:lstStyle/>
                    <a:p>
                      <a:pPr algn="l"/>
                      <a:r>
                        <a:rPr lang="en-US" dirty="0"/>
                        <a:t>Minimum field length</a:t>
                      </a:r>
                    </a:p>
                  </a:txBody>
                  <a:tcPr/>
                </a:tc>
                <a:extLst>
                  <a:ext uri="{0D108BD9-81ED-4DB2-BD59-A6C34878D82A}">
                    <a16:rowId xmlns:a16="http://schemas.microsoft.com/office/drawing/2014/main" val="485333918"/>
                  </a:ext>
                </a:extLst>
              </a:tr>
              <a:tr h="370840">
                <a:tc>
                  <a:txBody>
                    <a:bodyPr/>
                    <a:lstStyle/>
                    <a:p>
                      <a:pPr algn="l"/>
                      <a:r>
                        <a:rPr lang="en-US" dirty="0"/>
                        <a:t>grouping option</a:t>
                      </a:r>
                    </a:p>
                  </a:txBody>
                  <a:tcPr/>
                </a:tc>
                <a:tc>
                  <a:txBody>
                    <a:bodyPr/>
                    <a:lstStyle/>
                    <a:p>
                      <a:pPr algn="l"/>
                      <a:r>
                        <a:rPr lang="en-US" dirty="0"/>
                        <a:t>Thousand separator – underscore or comma</a:t>
                      </a:r>
                    </a:p>
                  </a:txBody>
                  <a:tcPr/>
                </a:tc>
                <a:extLst>
                  <a:ext uri="{0D108BD9-81ED-4DB2-BD59-A6C34878D82A}">
                    <a16:rowId xmlns:a16="http://schemas.microsoft.com/office/drawing/2014/main" val="2436159894"/>
                  </a:ext>
                </a:extLst>
              </a:tr>
              <a:tr h="370840">
                <a:tc>
                  <a:txBody>
                    <a:bodyPr/>
                    <a:lstStyle/>
                    <a:p>
                      <a:r>
                        <a:rPr lang="en-US" dirty="0"/>
                        <a:t>.precision</a:t>
                      </a:r>
                    </a:p>
                  </a:txBody>
                  <a:tcPr/>
                </a:tc>
                <a:tc>
                  <a:txBody>
                    <a:bodyPr/>
                    <a:lstStyle/>
                    <a:p>
                      <a:r>
                        <a:rPr lang="en-US" dirty="0"/>
                        <a:t># of digits after the decimal point</a:t>
                      </a:r>
                    </a:p>
                  </a:txBody>
                  <a:tcPr/>
                </a:tc>
                <a:extLst>
                  <a:ext uri="{0D108BD9-81ED-4DB2-BD59-A6C34878D82A}">
                    <a16:rowId xmlns:a16="http://schemas.microsoft.com/office/drawing/2014/main" val="1145584323"/>
                  </a:ext>
                </a:extLst>
              </a:tr>
              <a:tr h="370840">
                <a:tc>
                  <a:txBody>
                    <a:bodyPr/>
                    <a:lstStyle/>
                    <a:p>
                      <a:r>
                        <a:rPr lang="en-US" dirty="0"/>
                        <a:t>type</a:t>
                      </a:r>
                    </a:p>
                  </a:txBody>
                  <a:tcPr/>
                </a:tc>
                <a:tc>
                  <a:txBody>
                    <a:bodyPr/>
                    <a:lstStyle/>
                    <a:p>
                      <a:r>
                        <a:rPr lang="en-US" dirty="0"/>
                        <a:t>How that data should be presented</a:t>
                      </a:r>
                    </a:p>
                  </a:txBody>
                  <a:tcPr/>
                </a:tc>
                <a:extLst>
                  <a:ext uri="{0D108BD9-81ED-4DB2-BD59-A6C34878D82A}">
                    <a16:rowId xmlns:a16="http://schemas.microsoft.com/office/drawing/2014/main" val="3690727381"/>
                  </a:ext>
                </a:extLst>
              </a:tr>
            </a:tbl>
          </a:graphicData>
        </a:graphic>
      </p:graphicFrame>
    </p:spTree>
    <p:extLst>
      <p:ext uri="{BB962C8B-B14F-4D97-AF65-F5344CB8AC3E}">
        <p14:creationId xmlns:p14="http://schemas.microsoft.com/office/powerpoint/2010/main" val="17754525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AD811-A2C5-7441-A06A-6BD6AAE0681D}"/>
              </a:ext>
            </a:extLst>
          </p:cNvPr>
          <p:cNvSpPr>
            <a:spLocks noGrp="1"/>
          </p:cNvSpPr>
          <p:nvPr>
            <p:ph type="title"/>
          </p:nvPr>
        </p:nvSpPr>
        <p:spPr/>
        <p:txBody>
          <a:bodyPr/>
          <a:lstStyle/>
          <a:p>
            <a:endParaRPr lang="en-US" dirty="0"/>
          </a:p>
        </p:txBody>
      </p:sp>
      <p:graphicFrame>
        <p:nvGraphicFramePr>
          <p:cNvPr id="4" name="Content Placeholder 3">
            <a:extLst>
              <a:ext uri="{FF2B5EF4-FFF2-40B4-BE49-F238E27FC236}">
                <a16:creationId xmlns:a16="http://schemas.microsoft.com/office/drawing/2014/main" id="{DD463621-AC3F-824A-91FA-1B6DE71F5E5D}"/>
              </a:ext>
            </a:extLst>
          </p:cNvPr>
          <p:cNvGraphicFramePr>
            <a:graphicFrameLocks noGrp="1"/>
          </p:cNvGraphicFramePr>
          <p:nvPr>
            <p:ph idx="1"/>
            <p:extLst>
              <p:ext uri="{D42A27DB-BD31-4B8C-83A1-F6EECF244321}">
                <p14:modId xmlns:p14="http://schemas.microsoft.com/office/powerpoint/2010/main" val="3314471473"/>
              </p:ext>
            </p:extLst>
          </p:nvPr>
        </p:nvGraphicFramePr>
        <p:xfrm>
          <a:off x="685800" y="2253343"/>
          <a:ext cx="4425043" cy="2118360"/>
        </p:xfrm>
        <a:graphic>
          <a:graphicData uri="http://schemas.openxmlformats.org/drawingml/2006/table">
            <a:tbl>
              <a:tblPr firstRow="1" bandRow="1">
                <a:tableStyleId>{5C22544A-7EE6-4342-B048-85BDC9FD1C3A}</a:tableStyleId>
              </a:tblPr>
              <a:tblGrid>
                <a:gridCol w="1355271">
                  <a:extLst>
                    <a:ext uri="{9D8B030D-6E8A-4147-A177-3AD203B41FA5}">
                      <a16:colId xmlns:a16="http://schemas.microsoft.com/office/drawing/2014/main" val="3700565504"/>
                    </a:ext>
                  </a:extLst>
                </a:gridCol>
                <a:gridCol w="3069772">
                  <a:extLst>
                    <a:ext uri="{9D8B030D-6E8A-4147-A177-3AD203B41FA5}">
                      <a16:colId xmlns:a16="http://schemas.microsoft.com/office/drawing/2014/main" val="2400496411"/>
                    </a:ext>
                  </a:extLst>
                </a:gridCol>
              </a:tblGrid>
              <a:tr h="311422">
                <a:tc>
                  <a:txBody>
                    <a:bodyPr/>
                    <a:lstStyle/>
                    <a:p>
                      <a:pPr algn="ctr"/>
                      <a:r>
                        <a:rPr lang="en-US" dirty="0"/>
                        <a:t>Alignment </a:t>
                      </a:r>
                    </a:p>
                  </a:txBody>
                  <a:tcPr/>
                </a:tc>
                <a:tc>
                  <a:txBody>
                    <a:bodyPr/>
                    <a:lstStyle/>
                    <a:p>
                      <a:pPr algn="ctr"/>
                      <a:r>
                        <a:rPr lang="en-US" dirty="0"/>
                        <a:t>Meaning</a:t>
                      </a:r>
                    </a:p>
                  </a:txBody>
                  <a:tcPr/>
                </a:tc>
                <a:extLst>
                  <a:ext uri="{0D108BD9-81ED-4DB2-BD59-A6C34878D82A}">
                    <a16:rowId xmlns:a16="http://schemas.microsoft.com/office/drawing/2014/main" val="659384235"/>
                  </a:ext>
                </a:extLst>
              </a:tr>
              <a:tr h="370840">
                <a:tc>
                  <a:txBody>
                    <a:bodyPr/>
                    <a:lstStyle/>
                    <a:p>
                      <a:pPr algn="ctr"/>
                      <a:r>
                        <a:rPr lang="en-US" dirty="0"/>
                        <a:t>&lt;</a:t>
                      </a:r>
                    </a:p>
                  </a:txBody>
                  <a:tcPr/>
                </a:tc>
                <a:tc>
                  <a:txBody>
                    <a:bodyPr/>
                    <a:lstStyle/>
                    <a:p>
                      <a:r>
                        <a:rPr lang="en-US" dirty="0"/>
                        <a:t>Left -aligned</a:t>
                      </a:r>
                    </a:p>
                  </a:txBody>
                  <a:tcPr/>
                </a:tc>
                <a:extLst>
                  <a:ext uri="{0D108BD9-81ED-4DB2-BD59-A6C34878D82A}">
                    <a16:rowId xmlns:a16="http://schemas.microsoft.com/office/drawing/2014/main" val="289962878"/>
                  </a:ext>
                </a:extLst>
              </a:tr>
              <a:tr h="370840">
                <a:tc>
                  <a:txBody>
                    <a:bodyPr/>
                    <a:lstStyle/>
                    <a:p>
                      <a:pPr algn="ctr"/>
                      <a:r>
                        <a:rPr lang="en-US" dirty="0"/>
                        <a:t>&gt;</a:t>
                      </a:r>
                    </a:p>
                  </a:txBody>
                  <a:tcPr/>
                </a:tc>
                <a:tc>
                  <a:txBody>
                    <a:bodyPr/>
                    <a:lstStyle/>
                    <a:p>
                      <a:r>
                        <a:rPr lang="en-US" dirty="0"/>
                        <a:t>Right aligned</a:t>
                      </a:r>
                    </a:p>
                  </a:txBody>
                  <a:tcPr/>
                </a:tc>
                <a:extLst>
                  <a:ext uri="{0D108BD9-81ED-4DB2-BD59-A6C34878D82A}">
                    <a16:rowId xmlns:a16="http://schemas.microsoft.com/office/drawing/2014/main" val="2188849769"/>
                  </a:ext>
                </a:extLst>
              </a:tr>
              <a:tr h="370840">
                <a:tc>
                  <a:txBody>
                    <a:bodyPr/>
                    <a:lstStyle/>
                    <a:p>
                      <a:pPr algn="ctr"/>
                      <a:r>
                        <a:rPr lang="en-US" dirty="0"/>
                        <a:t>=</a:t>
                      </a:r>
                    </a:p>
                  </a:txBody>
                  <a:tcPr/>
                </a:tc>
                <a:tc>
                  <a:txBody>
                    <a:bodyPr/>
                    <a:lstStyle/>
                    <a:p>
                      <a:r>
                        <a:rPr lang="en-US" dirty="0"/>
                        <a:t>Forces padding after sign but before digits</a:t>
                      </a:r>
                    </a:p>
                  </a:txBody>
                  <a:tcPr/>
                </a:tc>
                <a:extLst>
                  <a:ext uri="{0D108BD9-81ED-4DB2-BD59-A6C34878D82A}">
                    <a16:rowId xmlns:a16="http://schemas.microsoft.com/office/drawing/2014/main" val="3197708293"/>
                  </a:ext>
                </a:extLst>
              </a:tr>
              <a:tr h="370840">
                <a:tc>
                  <a:txBody>
                    <a:bodyPr/>
                    <a:lstStyle/>
                    <a:p>
                      <a:pPr algn="ctr"/>
                      <a:r>
                        <a:rPr lang="en-US" dirty="0"/>
                        <a:t>^</a:t>
                      </a:r>
                    </a:p>
                  </a:txBody>
                  <a:tcPr/>
                </a:tc>
                <a:tc>
                  <a:txBody>
                    <a:bodyPr/>
                    <a:lstStyle/>
                    <a:p>
                      <a:r>
                        <a:rPr lang="en-US" dirty="0"/>
                        <a:t>Center output</a:t>
                      </a:r>
                    </a:p>
                  </a:txBody>
                  <a:tcPr/>
                </a:tc>
                <a:extLst>
                  <a:ext uri="{0D108BD9-81ED-4DB2-BD59-A6C34878D82A}">
                    <a16:rowId xmlns:a16="http://schemas.microsoft.com/office/drawing/2014/main" val="1003006011"/>
                  </a:ext>
                </a:extLst>
              </a:tr>
            </a:tbl>
          </a:graphicData>
        </a:graphic>
      </p:graphicFrame>
      <p:graphicFrame>
        <p:nvGraphicFramePr>
          <p:cNvPr id="5" name="Table 4">
            <a:extLst>
              <a:ext uri="{FF2B5EF4-FFF2-40B4-BE49-F238E27FC236}">
                <a16:creationId xmlns:a16="http://schemas.microsoft.com/office/drawing/2014/main" id="{371D49EA-DB39-DA48-8D6D-8D8AD111BF18}"/>
              </a:ext>
            </a:extLst>
          </p:cNvPr>
          <p:cNvGraphicFramePr>
            <a:graphicFrameLocks noGrp="1"/>
          </p:cNvGraphicFramePr>
          <p:nvPr>
            <p:extLst>
              <p:ext uri="{D42A27DB-BD31-4B8C-83A1-F6EECF244321}">
                <p14:modId xmlns:p14="http://schemas.microsoft.com/office/powerpoint/2010/main" val="724346122"/>
              </p:ext>
            </p:extLst>
          </p:nvPr>
        </p:nvGraphicFramePr>
        <p:xfrm>
          <a:off x="5921829" y="2286000"/>
          <a:ext cx="5584371" cy="2021840"/>
        </p:xfrm>
        <a:graphic>
          <a:graphicData uri="http://schemas.openxmlformats.org/drawingml/2006/table">
            <a:tbl>
              <a:tblPr firstRow="1" bandRow="1">
                <a:tableStyleId>{5C22544A-7EE6-4342-B048-85BDC9FD1C3A}</a:tableStyleId>
              </a:tblPr>
              <a:tblGrid>
                <a:gridCol w="1386121">
                  <a:extLst>
                    <a:ext uri="{9D8B030D-6E8A-4147-A177-3AD203B41FA5}">
                      <a16:colId xmlns:a16="http://schemas.microsoft.com/office/drawing/2014/main" val="329814905"/>
                    </a:ext>
                  </a:extLst>
                </a:gridCol>
                <a:gridCol w="4198250">
                  <a:extLst>
                    <a:ext uri="{9D8B030D-6E8A-4147-A177-3AD203B41FA5}">
                      <a16:colId xmlns:a16="http://schemas.microsoft.com/office/drawing/2014/main" val="239031726"/>
                    </a:ext>
                  </a:extLst>
                </a:gridCol>
              </a:tblGrid>
              <a:tr h="370840">
                <a:tc>
                  <a:txBody>
                    <a:bodyPr/>
                    <a:lstStyle/>
                    <a:p>
                      <a:pPr algn="ctr"/>
                      <a:r>
                        <a:rPr lang="en-US" dirty="0"/>
                        <a:t>Sign</a:t>
                      </a:r>
                    </a:p>
                  </a:txBody>
                  <a:tcPr/>
                </a:tc>
                <a:tc>
                  <a:txBody>
                    <a:bodyPr/>
                    <a:lstStyle/>
                    <a:p>
                      <a:pPr algn="ctr"/>
                      <a:r>
                        <a:rPr lang="en-US" dirty="0"/>
                        <a:t>Meaning</a:t>
                      </a:r>
                    </a:p>
                  </a:txBody>
                  <a:tcPr/>
                </a:tc>
                <a:extLst>
                  <a:ext uri="{0D108BD9-81ED-4DB2-BD59-A6C34878D82A}">
                    <a16:rowId xmlns:a16="http://schemas.microsoft.com/office/drawing/2014/main" val="1825614747"/>
                  </a:ext>
                </a:extLst>
              </a:tr>
              <a:tr h="370840">
                <a:tc>
                  <a:txBody>
                    <a:bodyPr/>
                    <a:lstStyle/>
                    <a:p>
                      <a:pPr algn="ctr"/>
                      <a:r>
                        <a:rPr lang="en-US" dirty="0"/>
                        <a:t>+</a:t>
                      </a:r>
                    </a:p>
                  </a:txBody>
                  <a:tcPr/>
                </a:tc>
                <a:tc>
                  <a:txBody>
                    <a:bodyPr/>
                    <a:lstStyle/>
                    <a:p>
                      <a:r>
                        <a:rPr lang="en-US" dirty="0"/>
                        <a:t>Sign for positive and negative numbers</a:t>
                      </a:r>
                    </a:p>
                  </a:txBody>
                  <a:tcPr/>
                </a:tc>
                <a:extLst>
                  <a:ext uri="{0D108BD9-81ED-4DB2-BD59-A6C34878D82A}">
                    <a16:rowId xmlns:a16="http://schemas.microsoft.com/office/drawing/2014/main" val="2644396631"/>
                  </a:ext>
                </a:extLst>
              </a:tr>
              <a:tr h="370840">
                <a:tc>
                  <a:txBody>
                    <a:bodyPr/>
                    <a:lstStyle/>
                    <a:p>
                      <a:pPr algn="ctr"/>
                      <a:r>
                        <a:rPr lang="en-US" dirty="0"/>
                        <a:t>-</a:t>
                      </a:r>
                    </a:p>
                  </a:txBody>
                  <a:tcPr/>
                </a:tc>
                <a:tc>
                  <a:txBody>
                    <a:bodyPr/>
                    <a:lstStyle/>
                    <a:p>
                      <a:r>
                        <a:rPr lang="en-US" dirty="0"/>
                        <a:t>Default. Only negative</a:t>
                      </a:r>
                    </a:p>
                  </a:txBody>
                  <a:tcPr/>
                </a:tc>
                <a:extLst>
                  <a:ext uri="{0D108BD9-81ED-4DB2-BD59-A6C34878D82A}">
                    <a16:rowId xmlns:a16="http://schemas.microsoft.com/office/drawing/2014/main" val="2241820465"/>
                  </a:ext>
                </a:extLst>
              </a:tr>
              <a:tr h="370840">
                <a:tc>
                  <a:txBody>
                    <a:bodyPr/>
                    <a:lstStyle/>
                    <a:p>
                      <a:pPr algn="ctr"/>
                      <a:r>
                        <a:rPr lang="en-US" i="1" dirty="0"/>
                        <a:t>space</a:t>
                      </a:r>
                    </a:p>
                  </a:txBody>
                  <a:tcPr/>
                </a:tc>
                <a:tc>
                  <a:txBody>
                    <a:bodyPr/>
                    <a:lstStyle/>
                    <a:p>
                      <a:r>
                        <a:rPr lang="en-US" dirty="0"/>
                        <a:t>Leading space on positive.  Symbol on negative</a:t>
                      </a:r>
                    </a:p>
                  </a:txBody>
                  <a:tcPr/>
                </a:tc>
                <a:extLst>
                  <a:ext uri="{0D108BD9-81ED-4DB2-BD59-A6C34878D82A}">
                    <a16:rowId xmlns:a16="http://schemas.microsoft.com/office/drawing/2014/main" val="2074467944"/>
                  </a:ext>
                </a:extLst>
              </a:tr>
            </a:tbl>
          </a:graphicData>
        </a:graphic>
      </p:graphicFrame>
    </p:spTree>
    <p:extLst>
      <p:ext uri="{BB962C8B-B14F-4D97-AF65-F5344CB8AC3E}">
        <p14:creationId xmlns:p14="http://schemas.microsoft.com/office/powerpoint/2010/main" val="15423514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48F0C-93BD-A74B-8409-7023D3822F86}"/>
              </a:ext>
            </a:extLst>
          </p:cNvPr>
          <p:cNvSpPr>
            <a:spLocks noGrp="1"/>
          </p:cNvSpPr>
          <p:nvPr>
            <p:ph type="title"/>
          </p:nvPr>
        </p:nvSpPr>
        <p:spPr/>
        <p:txBody>
          <a:bodyPr/>
          <a:lstStyle/>
          <a:p>
            <a:r>
              <a:rPr lang="en-US" dirty="0"/>
              <a:t>Formatting Specifies</a:t>
            </a:r>
          </a:p>
        </p:txBody>
      </p:sp>
      <p:graphicFrame>
        <p:nvGraphicFramePr>
          <p:cNvPr id="4" name="Content Placeholder 3">
            <a:extLst>
              <a:ext uri="{FF2B5EF4-FFF2-40B4-BE49-F238E27FC236}">
                <a16:creationId xmlns:a16="http://schemas.microsoft.com/office/drawing/2014/main" id="{A637D2B4-8D17-E642-B7EF-C2D6A4B111AF}"/>
              </a:ext>
            </a:extLst>
          </p:cNvPr>
          <p:cNvGraphicFramePr>
            <a:graphicFrameLocks noGrp="1"/>
          </p:cNvGraphicFramePr>
          <p:nvPr>
            <p:ph idx="1"/>
            <p:extLst>
              <p:ext uri="{D42A27DB-BD31-4B8C-83A1-F6EECF244321}">
                <p14:modId xmlns:p14="http://schemas.microsoft.com/office/powerpoint/2010/main" val="2274900997"/>
              </p:ext>
            </p:extLst>
          </p:nvPr>
        </p:nvGraphicFramePr>
        <p:xfrm>
          <a:off x="685800" y="2193925"/>
          <a:ext cx="10820401" cy="4414520"/>
        </p:xfrm>
        <a:graphic>
          <a:graphicData uri="http://schemas.openxmlformats.org/drawingml/2006/table">
            <a:tbl>
              <a:tblPr firstRow="1" bandRow="1">
                <a:tableStyleId>{5C22544A-7EE6-4342-B048-85BDC9FD1C3A}</a:tableStyleId>
              </a:tblPr>
              <a:tblGrid>
                <a:gridCol w="1191986">
                  <a:extLst>
                    <a:ext uri="{9D8B030D-6E8A-4147-A177-3AD203B41FA5}">
                      <a16:colId xmlns:a16="http://schemas.microsoft.com/office/drawing/2014/main" val="661476291"/>
                    </a:ext>
                  </a:extLst>
                </a:gridCol>
                <a:gridCol w="1159328">
                  <a:extLst>
                    <a:ext uri="{9D8B030D-6E8A-4147-A177-3AD203B41FA5}">
                      <a16:colId xmlns:a16="http://schemas.microsoft.com/office/drawing/2014/main" val="3517973987"/>
                    </a:ext>
                  </a:extLst>
                </a:gridCol>
                <a:gridCol w="8469087">
                  <a:extLst>
                    <a:ext uri="{9D8B030D-6E8A-4147-A177-3AD203B41FA5}">
                      <a16:colId xmlns:a16="http://schemas.microsoft.com/office/drawing/2014/main" val="88299501"/>
                    </a:ext>
                  </a:extLst>
                </a:gridCol>
              </a:tblGrid>
              <a:tr h="370840">
                <a:tc>
                  <a:txBody>
                    <a:bodyPr/>
                    <a:lstStyle/>
                    <a:p>
                      <a:pPr algn="ctr"/>
                      <a:r>
                        <a:rPr lang="en-US" dirty="0"/>
                        <a:t>Symbol</a:t>
                      </a:r>
                    </a:p>
                  </a:txBody>
                  <a:tcPr/>
                </a:tc>
                <a:tc>
                  <a:txBody>
                    <a:bodyPr/>
                    <a:lstStyle/>
                    <a:p>
                      <a:pPr algn="ctr"/>
                      <a:r>
                        <a:rPr lang="en-US" dirty="0"/>
                        <a:t>Type</a:t>
                      </a:r>
                    </a:p>
                  </a:txBody>
                  <a:tcPr/>
                </a:tc>
                <a:tc>
                  <a:txBody>
                    <a:bodyPr/>
                    <a:lstStyle/>
                    <a:p>
                      <a:pPr algn="ctr"/>
                      <a:r>
                        <a:rPr lang="en-US" dirty="0"/>
                        <a:t>Meaning</a:t>
                      </a:r>
                    </a:p>
                  </a:txBody>
                  <a:tcPr/>
                </a:tc>
                <a:extLst>
                  <a:ext uri="{0D108BD9-81ED-4DB2-BD59-A6C34878D82A}">
                    <a16:rowId xmlns:a16="http://schemas.microsoft.com/office/drawing/2014/main" val="3979532102"/>
                  </a:ext>
                </a:extLst>
              </a:tr>
              <a:tr h="370840">
                <a:tc>
                  <a:txBody>
                    <a:bodyPr/>
                    <a:lstStyle/>
                    <a:p>
                      <a:r>
                        <a:rPr lang="en-US" dirty="0"/>
                        <a:t>‘s’</a:t>
                      </a:r>
                    </a:p>
                  </a:txBody>
                  <a:tcPr/>
                </a:tc>
                <a:tc>
                  <a:txBody>
                    <a:bodyPr/>
                    <a:lstStyle/>
                    <a:p>
                      <a:pPr algn="ctr"/>
                      <a:r>
                        <a:rPr lang="en-US" dirty="0"/>
                        <a:t>string</a:t>
                      </a:r>
                    </a:p>
                  </a:txBody>
                  <a:tcPr/>
                </a:tc>
                <a:tc>
                  <a:txBody>
                    <a:bodyPr/>
                    <a:lstStyle/>
                    <a:p>
                      <a:r>
                        <a:rPr lang="en-US" sz="1800" b="0" i="0" kern="1200" dirty="0">
                          <a:solidFill>
                            <a:schemeClr val="dk1"/>
                          </a:solidFill>
                          <a:effectLst/>
                          <a:latin typeface="+mn-lt"/>
                          <a:ea typeface="+mn-ea"/>
                          <a:cs typeface="+mn-cs"/>
                        </a:rPr>
                        <a:t>String format. This is the default type for strings and may be omitted.</a:t>
                      </a:r>
                      <a:endParaRPr lang="en-US" dirty="0"/>
                    </a:p>
                  </a:txBody>
                  <a:tcPr/>
                </a:tc>
                <a:extLst>
                  <a:ext uri="{0D108BD9-81ED-4DB2-BD59-A6C34878D82A}">
                    <a16:rowId xmlns:a16="http://schemas.microsoft.com/office/drawing/2014/main" val="532453693"/>
                  </a:ext>
                </a:extLst>
              </a:tr>
              <a:tr h="370840">
                <a:tc>
                  <a:txBody>
                    <a:bodyPr/>
                    <a:lstStyle/>
                    <a:p>
                      <a:r>
                        <a:rPr lang="en-US" dirty="0"/>
                        <a:t>‘b’</a:t>
                      </a:r>
                    </a:p>
                  </a:txBody>
                  <a:tcPr/>
                </a:tc>
                <a:tc>
                  <a:txBody>
                    <a:bodyPr/>
                    <a:lstStyle/>
                    <a:p>
                      <a:pPr algn="ctr"/>
                      <a:r>
                        <a:rPr lang="en-US" dirty="0"/>
                        <a:t>integer</a:t>
                      </a:r>
                    </a:p>
                  </a:txBody>
                  <a:tcPr/>
                </a:tc>
                <a:tc>
                  <a:txBody>
                    <a:bodyPr/>
                    <a:lstStyle/>
                    <a:p>
                      <a:r>
                        <a:rPr lang="en-US" sz="1800" b="0" i="0" kern="1200" dirty="0">
                          <a:solidFill>
                            <a:schemeClr val="dk1"/>
                          </a:solidFill>
                          <a:effectLst/>
                          <a:latin typeface="+mn-lt"/>
                          <a:ea typeface="+mn-ea"/>
                          <a:cs typeface="+mn-cs"/>
                        </a:rPr>
                        <a:t>Binary format. Outputs the number in base 2.</a:t>
                      </a:r>
                      <a:endParaRPr lang="en-US" dirty="0"/>
                    </a:p>
                  </a:txBody>
                  <a:tcPr/>
                </a:tc>
                <a:extLst>
                  <a:ext uri="{0D108BD9-81ED-4DB2-BD59-A6C34878D82A}">
                    <a16:rowId xmlns:a16="http://schemas.microsoft.com/office/drawing/2014/main" val="404140450"/>
                  </a:ext>
                </a:extLst>
              </a:tr>
              <a:tr h="370840">
                <a:tc>
                  <a:txBody>
                    <a:bodyPr/>
                    <a:lstStyle/>
                    <a:p>
                      <a:r>
                        <a:rPr lang="en-US" dirty="0"/>
                        <a:t>‘c’</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integer</a:t>
                      </a:r>
                    </a:p>
                  </a:txBody>
                  <a:tcPr/>
                </a:tc>
                <a:tc>
                  <a:txBody>
                    <a:bodyPr/>
                    <a:lstStyle/>
                    <a:p>
                      <a:r>
                        <a:rPr lang="en-US" sz="1800" b="0" i="0" kern="1200" dirty="0">
                          <a:solidFill>
                            <a:schemeClr val="dk1"/>
                          </a:solidFill>
                          <a:effectLst/>
                          <a:latin typeface="+mn-lt"/>
                          <a:ea typeface="+mn-ea"/>
                          <a:cs typeface="+mn-cs"/>
                        </a:rPr>
                        <a:t>Character. Converts the integer to the corresponding </a:t>
                      </a:r>
                      <a:r>
                        <a:rPr lang="en-US" sz="1800" b="0" i="0" kern="1200" dirty="0" err="1">
                          <a:solidFill>
                            <a:schemeClr val="dk1"/>
                          </a:solidFill>
                          <a:effectLst/>
                          <a:latin typeface="+mn-lt"/>
                          <a:ea typeface="+mn-ea"/>
                          <a:cs typeface="+mn-cs"/>
                        </a:rPr>
                        <a:t>unicode</a:t>
                      </a:r>
                      <a:r>
                        <a:rPr lang="en-US" sz="1800" b="0" i="0" kern="1200" dirty="0">
                          <a:solidFill>
                            <a:schemeClr val="dk1"/>
                          </a:solidFill>
                          <a:effectLst/>
                          <a:latin typeface="+mn-lt"/>
                          <a:ea typeface="+mn-ea"/>
                          <a:cs typeface="+mn-cs"/>
                        </a:rPr>
                        <a:t> character before printing.</a:t>
                      </a:r>
                      <a:endParaRPr lang="en-US" dirty="0"/>
                    </a:p>
                  </a:txBody>
                  <a:tcPr/>
                </a:tc>
                <a:extLst>
                  <a:ext uri="{0D108BD9-81ED-4DB2-BD59-A6C34878D82A}">
                    <a16:rowId xmlns:a16="http://schemas.microsoft.com/office/drawing/2014/main" val="3325708768"/>
                  </a:ext>
                </a:extLst>
              </a:tr>
              <a:tr h="370840">
                <a:tc>
                  <a:txBody>
                    <a:bodyPr/>
                    <a:lstStyle/>
                    <a:p>
                      <a:r>
                        <a:rPr lang="en-US" dirty="0"/>
                        <a:t>‘d’</a:t>
                      </a:r>
                    </a:p>
                  </a:txBody>
                  <a:tcPr/>
                </a:tc>
                <a:tc>
                  <a:txBody>
                    <a:bodyPr/>
                    <a:lstStyle/>
                    <a:p>
                      <a:pPr algn="ctr"/>
                      <a:r>
                        <a:rPr lang="en-US" dirty="0"/>
                        <a:t>integer</a:t>
                      </a:r>
                    </a:p>
                  </a:txBody>
                  <a:tcPr/>
                </a:tc>
                <a:tc>
                  <a:txBody>
                    <a:bodyPr/>
                    <a:lstStyle/>
                    <a:p>
                      <a:r>
                        <a:rPr lang="en-US" sz="1800" b="0" i="0" kern="1200" dirty="0">
                          <a:solidFill>
                            <a:schemeClr val="dk1"/>
                          </a:solidFill>
                          <a:effectLst/>
                          <a:latin typeface="+mn-lt"/>
                          <a:ea typeface="+mn-ea"/>
                          <a:cs typeface="+mn-cs"/>
                        </a:rPr>
                        <a:t>Decimal Integer. Outputs the number in base 10.  Default if omitted</a:t>
                      </a:r>
                      <a:endParaRPr lang="en-US" dirty="0"/>
                    </a:p>
                  </a:txBody>
                  <a:tcPr/>
                </a:tc>
                <a:extLst>
                  <a:ext uri="{0D108BD9-81ED-4DB2-BD59-A6C34878D82A}">
                    <a16:rowId xmlns:a16="http://schemas.microsoft.com/office/drawing/2014/main" val="2221924584"/>
                  </a:ext>
                </a:extLst>
              </a:tr>
              <a:tr h="370840">
                <a:tc>
                  <a:txBody>
                    <a:bodyPr/>
                    <a:lstStyle/>
                    <a:p>
                      <a:r>
                        <a:rPr lang="en-US" dirty="0"/>
                        <a:t>‘o’</a:t>
                      </a:r>
                    </a:p>
                  </a:txBody>
                  <a:tcPr/>
                </a:tc>
                <a:tc>
                  <a:txBody>
                    <a:bodyPr/>
                    <a:lstStyle/>
                    <a:p>
                      <a:pPr algn="ctr"/>
                      <a:r>
                        <a:rPr lang="en-US" dirty="0"/>
                        <a:t>integer</a:t>
                      </a:r>
                    </a:p>
                  </a:txBody>
                  <a:tcPr/>
                </a:tc>
                <a:tc>
                  <a:txBody>
                    <a:bodyPr/>
                    <a:lstStyle/>
                    <a:p>
                      <a:r>
                        <a:rPr lang="en-US" sz="1800" b="0" i="0" kern="1200" dirty="0">
                          <a:solidFill>
                            <a:schemeClr val="dk1"/>
                          </a:solidFill>
                          <a:effectLst/>
                          <a:latin typeface="+mn-lt"/>
                          <a:ea typeface="+mn-ea"/>
                          <a:cs typeface="+mn-cs"/>
                        </a:rPr>
                        <a:t>Octal format. Outputs the number in base 8.</a:t>
                      </a:r>
                      <a:endParaRPr lang="en-US" dirty="0"/>
                    </a:p>
                  </a:txBody>
                  <a:tcPr/>
                </a:tc>
                <a:extLst>
                  <a:ext uri="{0D108BD9-81ED-4DB2-BD59-A6C34878D82A}">
                    <a16:rowId xmlns:a16="http://schemas.microsoft.com/office/drawing/2014/main" val="1344880732"/>
                  </a:ext>
                </a:extLst>
              </a:tr>
              <a:tr h="370840">
                <a:tc>
                  <a:txBody>
                    <a:bodyPr/>
                    <a:lstStyle/>
                    <a:p>
                      <a:r>
                        <a:rPr lang="en-US" dirty="0"/>
                        <a:t>‘x’</a:t>
                      </a:r>
                    </a:p>
                  </a:txBody>
                  <a:tcPr/>
                </a:tc>
                <a:tc>
                  <a:txBody>
                    <a:bodyPr/>
                    <a:lstStyle/>
                    <a:p>
                      <a:pPr algn="ctr"/>
                      <a:r>
                        <a:rPr lang="en-US" dirty="0"/>
                        <a:t>integer</a:t>
                      </a:r>
                    </a:p>
                  </a:txBody>
                  <a:tcPr/>
                </a:tc>
                <a:tc>
                  <a:txBody>
                    <a:bodyPr/>
                    <a:lstStyle/>
                    <a:p>
                      <a:pPr algn="just"/>
                      <a:r>
                        <a:rPr lang="en-US" dirty="0">
                          <a:effectLst/>
                        </a:rPr>
                        <a:t>Hex format. Outputs the number in base 16, using lower-case letters for the digits above 9.</a:t>
                      </a:r>
                    </a:p>
                  </a:txBody>
                  <a:tcPr anchor="ctr"/>
                </a:tc>
                <a:extLst>
                  <a:ext uri="{0D108BD9-81ED-4DB2-BD59-A6C34878D82A}">
                    <a16:rowId xmlns:a16="http://schemas.microsoft.com/office/drawing/2014/main" val="3629810401"/>
                  </a:ext>
                </a:extLst>
              </a:tr>
              <a:tr h="0">
                <a:tc>
                  <a:txBody>
                    <a:bodyPr/>
                    <a:lstStyle/>
                    <a:p>
                      <a:r>
                        <a:rPr lang="en-US" dirty="0"/>
                        <a:t>‘X’</a:t>
                      </a:r>
                    </a:p>
                  </a:txBody>
                  <a:tcPr/>
                </a:tc>
                <a:tc>
                  <a:txBody>
                    <a:bodyPr/>
                    <a:lstStyle/>
                    <a:p>
                      <a:pPr algn="ctr"/>
                      <a:r>
                        <a:rPr lang="en-US" dirty="0"/>
                        <a:t>integer</a:t>
                      </a:r>
                    </a:p>
                  </a:txBody>
                  <a:tcPr/>
                </a:tc>
                <a:tc>
                  <a:txBody>
                    <a:bodyPr/>
                    <a:lstStyle/>
                    <a:p>
                      <a:r>
                        <a:rPr lang="en-US" sz="1800" b="0" i="0" kern="1200" dirty="0">
                          <a:solidFill>
                            <a:schemeClr val="dk1"/>
                          </a:solidFill>
                          <a:effectLst/>
                          <a:latin typeface="+mn-lt"/>
                          <a:ea typeface="+mn-ea"/>
                          <a:cs typeface="+mn-cs"/>
                        </a:rPr>
                        <a:t>Hex format. Outputs the number in base 16, using upper-case letters for the digits above 9.</a:t>
                      </a:r>
                      <a:endParaRPr lang="en-US" dirty="0"/>
                    </a:p>
                  </a:txBody>
                  <a:tcPr/>
                </a:tc>
                <a:extLst>
                  <a:ext uri="{0D108BD9-81ED-4DB2-BD59-A6C34878D82A}">
                    <a16:rowId xmlns:a16="http://schemas.microsoft.com/office/drawing/2014/main" val="2076445954"/>
                  </a:ext>
                </a:extLst>
              </a:tr>
              <a:tr h="370840">
                <a:tc>
                  <a:txBody>
                    <a:bodyPr/>
                    <a:lstStyle/>
                    <a:p>
                      <a:r>
                        <a:rPr lang="en-US" dirty="0"/>
                        <a:t>‘n’</a:t>
                      </a:r>
                    </a:p>
                  </a:txBody>
                  <a:tcPr/>
                </a:tc>
                <a:tc>
                  <a:txBody>
                    <a:bodyPr/>
                    <a:lstStyle/>
                    <a:p>
                      <a:pPr algn="ctr"/>
                      <a:r>
                        <a:rPr lang="en-US" dirty="0"/>
                        <a:t>integer</a:t>
                      </a:r>
                    </a:p>
                  </a:txBody>
                  <a:tcPr/>
                </a:tc>
                <a:tc>
                  <a:txBody>
                    <a:bodyPr/>
                    <a:lstStyle/>
                    <a:p>
                      <a:r>
                        <a:rPr lang="en-US" sz="1800" b="0" i="0" kern="1200" dirty="0">
                          <a:solidFill>
                            <a:schemeClr val="dk1"/>
                          </a:solidFill>
                          <a:effectLst/>
                          <a:latin typeface="+mn-lt"/>
                          <a:ea typeface="+mn-ea"/>
                          <a:cs typeface="+mn-cs"/>
                        </a:rPr>
                        <a:t>Number. This is the same as </a:t>
                      </a:r>
                      <a:r>
                        <a:rPr lang="en-US" dirty="0">
                          <a:effectLst/>
                        </a:rPr>
                        <a:t>'d'</a:t>
                      </a:r>
                      <a:r>
                        <a:rPr lang="en-US" sz="1800" b="0" i="0" kern="1200" dirty="0">
                          <a:solidFill>
                            <a:schemeClr val="dk1"/>
                          </a:solidFill>
                          <a:effectLst/>
                          <a:latin typeface="+mn-lt"/>
                          <a:ea typeface="+mn-ea"/>
                          <a:cs typeface="+mn-cs"/>
                        </a:rPr>
                        <a:t>, except that it uses the current locale setting to insert the appropriate number separator characters.</a:t>
                      </a:r>
                      <a:endParaRPr lang="en-US" dirty="0"/>
                    </a:p>
                  </a:txBody>
                  <a:tcPr/>
                </a:tc>
                <a:extLst>
                  <a:ext uri="{0D108BD9-81ED-4DB2-BD59-A6C34878D82A}">
                    <a16:rowId xmlns:a16="http://schemas.microsoft.com/office/drawing/2014/main" val="802735985"/>
                  </a:ext>
                </a:extLst>
              </a:tr>
            </a:tbl>
          </a:graphicData>
        </a:graphic>
      </p:graphicFrame>
    </p:spTree>
    <p:extLst>
      <p:ext uri="{BB962C8B-B14F-4D97-AF65-F5344CB8AC3E}">
        <p14:creationId xmlns:p14="http://schemas.microsoft.com/office/powerpoint/2010/main" val="18531381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48F0C-93BD-A74B-8409-7023D3822F86}"/>
              </a:ext>
            </a:extLst>
          </p:cNvPr>
          <p:cNvSpPr>
            <a:spLocks noGrp="1"/>
          </p:cNvSpPr>
          <p:nvPr>
            <p:ph type="title"/>
          </p:nvPr>
        </p:nvSpPr>
        <p:spPr/>
        <p:txBody>
          <a:bodyPr/>
          <a:lstStyle/>
          <a:p>
            <a:r>
              <a:rPr lang="en-US" dirty="0"/>
              <a:t>Formatting Specifiers</a:t>
            </a:r>
          </a:p>
        </p:txBody>
      </p:sp>
      <p:graphicFrame>
        <p:nvGraphicFramePr>
          <p:cNvPr id="4" name="Content Placeholder 3">
            <a:extLst>
              <a:ext uri="{FF2B5EF4-FFF2-40B4-BE49-F238E27FC236}">
                <a16:creationId xmlns:a16="http://schemas.microsoft.com/office/drawing/2014/main" id="{A637D2B4-8D17-E642-B7EF-C2D6A4B111AF}"/>
              </a:ext>
            </a:extLst>
          </p:cNvPr>
          <p:cNvGraphicFramePr>
            <a:graphicFrameLocks noGrp="1"/>
          </p:cNvGraphicFramePr>
          <p:nvPr>
            <p:ph idx="1"/>
            <p:extLst>
              <p:ext uri="{D42A27DB-BD31-4B8C-83A1-F6EECF244321}">
                <p14:modId xmlns:p14="http://schemas.microsoft.com/office/powerpoint/2010/main" val="2409978279"/>
              </p:ext>
            </p:extLst>
          </p:nvPr>
        </p:nvGraphicFramePr>
        <p:xfrm>
          <a:off x="685799" y="1688473"/>
          <a:ext cx="10820401" cy="504091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661476291"/>
                    </a:ext>
                  </a:extLst>
                </a:gridCol>
                <a:gridCol w="979714">
                  <a:extLst>
                    <a:ext uri="{9D8B030D-6E8A-4147-A177-3AD203B41FA5}">
                      <a16:colId xmlns:a16="http://schemas.microsoft.com/office/drawing/2014/main" val="3517973987"/>
                    </a:ext>
                  </a:extLst>
                </a:gridCol>
                <a:gridCol w="8469087">
                  <a:extLst>
                    <a:ext uri="{9D8B030D-6E8A-4147-A177-3AD203B41FA5}">
                      <a16:colId xmlns:a16="http://schemas.microsoft.com/office/drawing/2014/main" val="88299501"/>
                    </a:ext>
                  </a:extLst>
                </a:gridCol>
              </a:tblGrid>
              <a:tr h="377470">
                <a:tc>
                  <a:txBody>
                    <a:bodyPr/>
                    <a:lstStyle/>
                    <a:p>
                      <a:pPr algn="ctr"/>
                      <a:r>
                        <a:rPr lang="en-US" dirty="0"/>
                        <a:t>Symbol</a:t>
                      </a:r>
                    </a:p>
                  </a:txBody>
                  <a:tcPr/>
                </a:tc>
                <a:tc>
                  <a:txBody>
                    <a:bodyPr/>
                    <a:lstStyle/>
                    <a:p>
                      <a:pPr algn="ctr"/>
                      <a:r>
                        <a:rPr lang="en-US" dirty="0"/>
                        <a:t>Type</a:t>
                      </a:r>
                    </a:p>
                  </a:txBody>
                  <a:tcPr/>
                </a:tc>
                <a:tc>
                  <a:txBody>
                    <a:bodyPr/>
                    <a:lstStyle/>
                    <a:p>
                      <a:pPr algn="ctr"/>
                      <a:r>
                        <a:rPr lang="en-US" dirty="0"/>
                        <a:t>Meaning</a:t>
                      </a:r>
                    </a:p>
                  </a:txBody>
                  <a:tcPr/>
                </a:tc>
                <a:extLst>
                  <a:ext uri="{0D108BD9-81ED-4DB2-BD59-A6C34878D82A}">
                    <a16:rowId xmlns:a16="http://schemas.microsoft.com/office/drawing/2014/main" val="3979532102"/>
                  </a:ext>
                </a:extLst>
              </a:tr>
              <a:tr h="370840">
                <a:tc>
                  <a:txBody>
                    <a:bodyPr/>
                    <a:lstStyle/>
                    <a:p>
                      <a:r>
                        <a:rPr lang="en-US" dirty="0"/>
                        <a:t>‘e’ or ‘E’</a:t>
                      </a:r>
                    </a:p>
                  </a:txBody>
                  <a:tcPr/>
                </a:tc>
                <a:tc>
                  <a:txBody>
                    <a:bodyPr/>
                    <a:lstStyle/>
                    <a:p>
                      <a:pPr algn="ctr"/>
                      <a:r>
                        <a:rPr lang="en-US" dirty="0"/>
                        <a:t>float</a:t>
                      </a:r>
                    </a:p>
                  </a:txBody>
                  <a:tcPr/>
                </a:tc>
                <a:tc>
                  <a:txBody>
                    <a:bodyPr/>
                    <a:lstStyle/>
                    <a:p>
                      <a:r>
                        <a:rPr lang="en-US" sz="1800" b="0" i="0" kern="1200" dirty="0">
                          <a:solidFill>
                            <a:schemeClr val="dk1"/>
                          </a:solidFill>
                          <a:effectLst/>
                          <a:latin typeface="+mn-lt"/>
                          <a:ea typeface="+mn-ea"/>
                          <a:cs typeface="+mn-cs"/>
                        </a:rPr>
                        <a:t>Exponent notation. Prints the number in scientific notation using the letter ‘e’ or ‘E’ to indicate the exponent. The default precision is </a:t>
                      </a:r>
                      <a:r>
                        <a:rPr lang="en-US" dirty="0">
                          <a:effectLst/>
                        </a:rPr>
                        <a:t>6</a:t>
                      </a:r>
                      <a:endParaRPr lang="en-US" dirty="0"/>
                    </a:p>
                  </a:txBody>
                  <a:tcPr/>
                </a:tc>
                <a:extLst>
                  <a:ext uri="{0D108BD9-81ED-4DB2-BD59-A6C34878D82A}">
                    <a16:rowId xmlns:a16="http://schemas.microsoft.com/office/drawing/2014/main" val="532453693"/>
                  </a:ext>
                </a:extLst>
              </a:tr>
              <a:tr h="370840">
                <a:tc>
                  <a:txBody>
                    <a:bodyPr/>
                    <a:lstStyle/>
                    <a:p>
                      <a:r>
                        <a:rPr lang="en-US" dirty="0"/>
                        <a:t>‘f’ or ‘F’</a:t>
                      </a:r>
                    </a:p>
                  </a:txBody>
                  <a:tcPr/>
                </a:tc>
                <a:tc>
                  <a:txBody>
                    <a:bodyPr/>
                    <a:lstStyle/>
                    <a:p>
                      <a:pPr algn="ctr"/>
                      <a:r>
                        <a:rPr lang="en-US" dirty="0"/>
                        <a:t>float</a:t>
                      </a:r>
                    </a:p>
                  </a:txBody>
                  <a:tcPr/>
                </a:tc>
                <a:tc>
                  <a:txBody>
                    <a:bodyPr/>
                    <a:lstStyle/>
                    <a:p>
                      <a:r>
                        <a:rPr lang="en-US" sz="1800" b="0" i="0" kern="1200" dirty="0">
                          <a:solidFill>
                            <a:schemeClr val="dk1"/>
                          </a:solidFill>
                          <a:effectLst/>
                          <a:latin typeface="+mn-lt"/>
                          <a:ea typeface="+mn-ea"/>
                          <a:cs typeface="+mn-cs"/>
                        </a:rPr>
                        <a:t>Fixed-point notation. Displays the number as a fixed-point number. The default precision is </a:t>
                      </a:r>
                      <a:r>
                        <a:rPr lang="en-US" dirty="0">
                          <a:effectLst/>
                        </a:rPr>
                        <a:t>6</a:t>
                      </a:r>
                      <a:r>
                        <a:rPr lang="en-US" sz="1800" b="0" i="0" kern="1200" dirty="0">
                          <a:solidFill>
                            <a:schemeClr val="dk1"/>
                          </a:solidFill>
                          <a:effectLst/>
                          <a:latin typeface="+mn-lt"/>
                          <a:ea typeface="+mn-ea"/>
                          <a:cs typeface="+mn-cs"/>
                        </a:rPr>
                        <a:t>.  Difference is in capitalization of nan and inf</a:t>
                      </a:r>
                      <a:endParaRPr lang="en-US" dirty="0"/>
                    </a:p>
                  </a:txBody>
                  <a:tcPr/>
                </a:tc>
                <a:extLst>
                  <a:ext uri="{0D108BD9-81ED-4DB2-BD59-A6C34878D82A}">
                    <a16:rowId xmlns:a16="http://schemas.microsoft.com/office/drawing/2014/main" val="404140450"/>
                  </a:ext>
                </a:extLst>
              </a:tr>
              <a:tr h="370840">
                <a:tc>
                  <a:txBody>
                    <a:bodyPr/>
                    <a:lstStyle/>
                    <a:p>
                      <a:r>
                        <a:rPr lang="en-US" dirty="0"/>
                        <a:t>’g’ or ‘G’</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float</a:t>
                      </a:r>
                    </a:p>
                  </a:txBody>
                  <a:tcPr/>
                </a:tc>
                <a:tc>
                  <a:txBody>
                    <a:bodyPr/>
                    <a:lstStyle/>
                    <a:p>
                      <a:r>
                        <a:rPr lang="en-US" dirty="0"/>
                        <a:t>General format.</a:t>
                      </a:r>
                      <a:r>
                        <a:rPr lang="en-US" sz="1800" b="0" i="0" kern="1200" dirty="0">
                          <a:solidFill>
                            <a:schemeClr val="dk1"/>
                          </a:solidFill>
                          <a:effectLst/>
                          <a:latin typeface="+mn-lt"/>
                          <a:ea typeface="+mn-ea"/>
                          <a:cs typeface="+mn-cs"/>
                        </a:rPr>
                        <a:t> Rounds the number to </a:t>
                      </a:r>
                      <a:r>
                        <a:rPr lang="en-US" sz="1800" b="0" i="0" kern="1200" dirty="0" err="1">
                          <a:solidFill>
                            <a:schemeClr val="dk1"/>
                          </a:solidFill>
                          <a:effectLst/>
                          <a:latin typeface="+mn-lt"/>
                          <a:ea typeface="+mn-ea"/>
                          <a:cs typeface="+mn-cs"/>
                        </a:rPr>
                        <a:t>specfied</a:t>
                      </a:r>
                      <a:r>
                        <a:rPr lang="en-US" sz="1800" b="0" i="0" kern="1200" dirty="0">
                          <a:solidFill>
                            <a:schemeClr val="dk1"/>
                          </a:solidFill>
                          <a:effectLst/>
                          <a:latin typeface="+mn-lt"/>
                          <a:ea typeface="+mn-ea"/>
                          <a:cs typeface="+mn-cs"/>
                        </a:rPr>
                        <a:t> significant digits and then formats the result in either fixed-point format or in scientific notation, depending on its magnitude.</a:t>
                      </a:r>
                      <a:endParaRPr lang="en-US" dirty="0"/>
                    </a:p>
                  </a:txBody>
                  <a:tcPr/>
                </a:tc>
                <a:extLst>
                  <a:ext uri="{0D108BD9-81ED-4DB2-BD59-A6C34878D82A}">
                    <a16:rowId xmlns:a16="http://schemas.microsoft.com/office/drawing/2014/main" val="3325708768"/>
                  </a:ext>
                </a:extLst>
              </a:tr>
              <a:tr h="370840">
                <a:tc>
                  <a:txBody>
                    <a:bodyPr/>
                    <a:lstStyle/>
                    <a:p>
                      <a:r>
                        <a:rPr lang="en-US" dirty="0"/>
                        <a:t>‘n’</a:t>
                      </a:r>
                    </a:p>
                  </a:txBody>
                  <a:tcPr/>
                </a:tc>
                <a:tc>
                  <a:txBody>
                    <a:bodyPr/>
                    <a:lstStyle/>
                    <a:p>
                      <a:pPr algn="ctr"/>
                      <a:r>
                        <a:rPr lang="en-US" dirty="0"/>
                        <a:t>float</a:t>
                      </a:r>
                    </a:p>
                  </a:txBody>
                  <a:tcPr/>
                </a:tc>
                <a:tc>
                  <a:txBody>
                    <a:bodyPr/>
                    <a:lstStyle/>
                    <a:p>
                      <a:r>
                        <a:rPr lang="en-US" sz="1800" b="0" i="0" kern="1200" dirty="0">
                          <a:solidFill>
                            <a:schemeClr val="dk1"/>
                          </a:solidFill>
                          <a:effectLst/>
                          <a:latin typeface="+mn-lt"/>
                          <a:ea typeface="+mn-ea"/>
                          <a:cs typeface="+mn-cs"/>
                        </a:rPr>
                        <a:t>Number. This is the same as </a:t>
                      </a:r>
                      <a:r>
                        <a:rPr lang="en-US" dirty="0">
                          <a:effectLst/>
                        </a:rPr>
                        <a:t>'g'</a:t>
                      </a:r>
                      <a:r>
                        <a:rPr lang="en-US" sz="1800" b="0" i="0" kern="1200" dirty="0">
                          <a:solidFill>
                            <a:schemeClr val="dk1"/>
                          </a:solidFill>
                          <a:effectLst/>
                          <a:latin typeface="+mn-lt"/>
                          <a:ea typeface="+mn-ea"/>
                          <a:cs typeface="+mn-cs"/>
                        </a:rPr>
                        <a:t>, except that it uses the current locale setting to insert the appropriate number separator characters.</a:t>
                      </a:r>
                      <a:endParaRPr lang="en-US" dirty="0"/>
                    </a:p>
                  </a:txBody>
                  <a:tcPr/>
                </a:tc>
                <a:extLst>
                  <a:ext uri="{0D108BD9-81ED-4DB2-BD59-A6C34878D82A}">
                    <a16:rowId xmlns:a16="http://schemas.microsoft.com/office/drawing/2014/main" val="2221924584"/>
                  </a:ext>
                </a:extLst>
              </a:tr>
              <a:tr h="370840">
                <a:tc>
                  <a:txBody>
                    <a:bodyPr/>
                    <a:lstStyle/>
                    <a:p>
                      <a:r>
                        <a:rPr lang="en-US" dirty="0"/>
                        <a:t>‘%’</a:t>
                      </a:r>
                    </a:p>
                  </a:txBody>
                  <a:tcPr/>
                </a:tc>
                <a:tc>
                  <a:txBody>
                    <a:bodyPr/>
                    <a:lstStyle/>
                    <a:p>
                      <a:pPr algn="ctr"/>
                      <a:r>
                        <a:rPr lang="en-US" dirty="0"/>
                        <a:t>float</a:t>
                      </a:r>
                    </a:p>
                  </a:txBody>
                  <a:tcPr/>
                </a:tc>
                <a:tc>
                  <a:txBody>
                    <a:bodyPr/>
                    <a:lstStyle/>
                    <a:p>
                      <a:r>
                        <a:rPr lang="en-US" sz="1800" b="0" i="0" kern="1200" dirty="0">
                          <a:solidFill>
                            <a:schemeClr val="dk1"/>
                          </a:solidFill>
                          <a:effectLst/>
                          <a:latin typeface="+mn-lt"/>
                          <a:ea typeface="+mn-ea"/>
                          <a:cs typeface="+mn-cs"/>
                        </a:rPr>
                        <a:t>Percentage. Multiplies the number by 100 and displays in fixed (</a:t>
                      </a:r>
                      <a:r>
                        <a:rPr lang="en-US" dirty="0">
                          <a:effectLst/>
                        </a:rPr>
                        <a:t>'f'</a:t>
                      </a:r>
                      <a:r>
                        <a:rPr lang="en-US" sz="1800" b="0" i="0" kern="1200" dirty="0">
                          <a:solidFill>
                            <a:schemeClr val="dk1"/>
                          </a:solidFill>
                          <a:effectLst/>
                          <a:latin typeface="+mn-lt"/>
                          <a:ea typeface="+mn-ea"/>
                          <a:cs typeface="+mn-cs"/>
                        </a:rPr>
                        <a:t>) format, followed by a percent sign.</a:t>
                      </a:r>
                      <a:endParaRPr lang="en-US" dirty="0"/>
                    </a:p>
                  </a:txBody>
                  <a:tcPr/>
                </a:tc>
                <a:extLst>
                  <a:ext uri="{0D108BD9-81ED-4DB2-BD59-A6C34878D82A}">
                    <a16:rowId xmlns:a16="http://schemas.microsoft.com/office/drawing/2014/main" val="1344880732"/>
                  </a:ext>
                </a:extLst>
              </a:tr>
              <a:tr h="370840">
                <a:tc>
                  <a:txBody>
                    <a:bodyPr/>
                    <a:lstStyle/>
                    <a:p>
                      <a:r>
                        <a:rPr lang="en-US" dirty="0"/>
                        <a:t>None</a:t>
                      </a:r>
                    </a:p>
                  </a:txBody>
                  <a:tcPr/>
                </a:tc>
                <a:tc>
                  <a:txBody>
                    <a:bodyPr/>
                    <a:lstStyle/>
                    <a:p>
                      <a:pPr algn="ctr"/>
                      <a:r>
                        <a:rPr lang="en-US" dirty="0"/>
                        <a:t>float</a:t>
                      </a:r>
                    </a:p>
                  </a:txBody>
                  <a:tcPr/>
                </a:tc>
                <a:tc>
                  <a:txBody>
                    <a:bodyPr/>
                    <a:lstStyle/>
                    <a:p>
                      <a:pPr algn="just"/>
                      <a:r>
                        <a:rPr lang="en-US" sz="1800" b="0" i="0" kern="1200" dirty="0">
                          <a:solidFill>
                            <a:schemeClr val="dk1"/>
                          </a:solidFill>
                          <a:effectLst/>
                          <a:latin typeface="+mn-lt"/>
                          <a:ea typeface="+mn-ea"/>
                          <a:cs typeface="+mn-cs"/>
                        </a:rPr>
                        <a:t>Similar to </a:t>
                      </a:r>
                      <a:r>
                        <a:rPr lang="en-US" dirty="0">
                          <a:effectLst/>
                        </a:rPr>
                        <a:t>'g'</a:t>
                      </a:r>
                      <a:r>
                        <a:rPr lang="en-US" sz="1800" b="0" i="0" kern="1200" dirty="0">
                          <a:solidFill>
                            <a:schemeClr val="dk1"/>
                          </a:solidFill>
                          <a:effectLst/>
                          <a:latin typeface="+mn-lt"/>
                          <a:ea typeface="+mn-ea"/>
                          <a:cs typeface="+mn-cs"/>
                        </a:rPr>
                        <a:t>, except that fixed-point notation, when used, has at least one digit past the decimal point. The default precision is as high as needed to represent the particular value. The overall effect is to match the output of </a:t>
                      </a:r>
                      <a:r>
                        <a:rPr lang="en-US" sz="1800" b="0" i="0" u="none" strike="noStrike" kern="1200" dirty="0">
                          <a:solidFill>
                            <a:schemeClr val="dk1"/>
                          </a:solidFill>
                          <a:effectLst/>
                          <a:latin typeface="+mn-lt"/>
                          <a:ea typeface="+mn-ea"/>
                          <a:cs typeface="+mn-cs"/>
                        </a:rPr>
                        <a:t>str()</a:t>
                      </a:r>
                      <a:r>
                        <a:rPr lang="en-US" sz="1800" b="0" i="0" kern="1200" dirty="0">
                          <a:solidFill>
                            <a:schemeClr val="dk1"/>
                          </a:solidFill>
                          <a:effectLst/>
                          <a:latin typeface="+mn-lt"/>
                          <a:ea typeface="+mn-ea"/>
                          <a:cs typeface="+mn-cs"/>
                        </a:rPr>
                        <a:t> as altered by the other format modifiers.</a:t>
                      </a:r>
                      <a:endParaRPr lang="en-US" dirty="0">
                        <a:effectLst/>
                      </a:endParaRPr>
                    </a:p>
                  </a:txBody>
                  <a:tcPr anchor="ctr"/>
                </a:tc>
                <a:extLst>
                  <a:ext uri="{0D108BD9-81ED-4DB2-BD59-A6C34878D82A}">
                    <a16:rowId xmlns:a16="http://schemas.microsoft.com/office/drawing/2014/main" val="3629810401"/>
                  </a:ext>
                </a:extLst>
              </a:tr>
            </a:tbl>
          </a:graphicData>
        </a:graphic>
      </p:graphicFrame>
    </p:spTree>
    <p:extLst>
      <p:ext uri="{BB962C8B-B14F-4D97-AF65-F5344CB8AC3E}">
        <p14:creationId xmlns:p14="http://schemas.microsoft.com/office/powerpoint/2010/main" val="31341200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39B7B-770A-7943-8873-28234BE7A839}"/>
              </a:ext>
            </a:extLst>
          </p:cNvPr>
          <p:cNvSpPr>
            <a:spLocks noGrp="1"/>
          </p:cNvSpPr>
          <p:nvPr>
            <p:ph type="title"/>
          </p:nvPr>
        </p:nvSpPr>
        <p:spPr/>
        <p:txBody>
          <a:bodyPr/>
          <a:lstStyle/>
          <a:p>
            <a:r>
              <a:rPr lang="en-US" dirty="0"/>
              <a:t>Examples</a:t>
            </a:r>
          </a:p>
        </p:txBody>
      </p:sp>
      <p:pic>
        <p:nvPicPr>
          <p:cNvPr id="10" name="Content Placeholder 9">
            <a:extLst>
              <a:ext uri="{FF2B5EF4-FFF2-40B4-BE49-F238E27FC236}">
                <a16:creationId xmlns:a16="http://schemas.microsoft.com/office/drawing/2014/main" id="{DEC6F6DE-227E-484F-8881-CEA76B1A8733}"/>
              </a:ext>
            </a:extLst>
          </p:cNvPr>
          <p:cNvPicPr>
            <a:picLocks noGrp="1" noChangeAspect="1"/>
          </p:cNvPicPr>
          <p:nvPr>
            <p:ph idx="1"/>
          </p:nvPr>
        </p:nvPicPr>
        <p:blipFill>
          <a:blip r:embed="rId3"/>
          <a:stretch>
            <a:fillRect/>
          </a:stretch>
        </p:blipFill>
        <p:spPr>
          <a:xfrm>
            <a:off x="2203450" y="3482341"/>
            <a:ext cx="7785100" cy="584200"/>
          </a:xfrm>
          <a:prstGeom prst="rect">
            <a:avLst/>
          </a:prstGeom>
        </p:spPr>
      </p:pic>
      <p:pic>
        <p:nvPicPr>
          <p:cNvPr id="9" name="Picture 8">
            <a:extLst>
              <a:ext uri="{FF2B5EF4-FFF2-40B4-BE49-F238E27FC236}">
                <a16:creationId xmlns:a16="http://schemas.microsoft.com/office/drawing/2014/main" id="{432C7E3E-FCEE-854F-B648-F7A5402FED40}"/>
              </a:ext>
            </a:extLst>
          </p:cNvPr>
          <p:cNvPicPr>
            <a:picLocks noChangeAspect="1"/>
          </p:cNvPicPr>
          <p:nvPr/>
        </p:nvPicPr>
        <p:blipFill>
          <a:blip r:embed="rId4"/>
          <a:stretch>
            <a:fillRect/>
          </a:stretch>
        </p:blipFill>
        <p:spPr>
          <a:xfrm>
            <a:off x="685800" y="2194560"/>
            <a:ext cx="4076700" cy="889000"/>
          </a:xfrm>
          <a:prstGeom prst="rect">
            <a:avLst/>
          </a:prstGeom>
        </p:spPr>
      </p:pic>
      <p:pic>
        <p:nvPicPr>
          <p:cNvPr id="11" name="Picture 10">
            <a:extLst>
              <a:ext uri="{FF2B5EF4-FFF2-40B4-BE49-F238E27FC236}">
                <a16:creationId xmlns:a16="http://schemas.microsoft.com/office/drawing/2014/main" id="{896C13D8-DC1E-C047-A5C9-492CC7237911}"/>
              </a:ext>
            </a:extLst>
          </p:cNvPr>
          <p:cNvPicPr>
            <a:picLocks noChangeAspect="1"/>
          </p:cNvPicPr>
          <p:nvPr/>
        </p:nvPicPr>
        <p:blipFill>
          <a:blip r:embed="rId5"/>
          <a:stretch>
            <a:fillRect/>
          </a:stretch>
        </p:blipFill>
        <p:spPr>
          <a:xfrm>
            <a:off x="2895600" y="4508500"/>
            <a:ext cx="9131300" cy="622300"/>
          </a:xfrm>
          <a:prstGeom prst="rect">
            <a:avLst/>
          </a:prstGeom>
        </p:spPr>
      </p:pic>
    </p:spTree>
    <p:extLst>
      <p:ext uri="{BB962C8B-B14F-4D97-AF65-F5344CB8AC3E}">
        <p14:creationId xmlns:p14="http://schemas.microsoft.com/office/powerpoint/2010/main" val="232838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D8FEB-909B-9E4D-B17C-742A84D50F06}"/>
              </a:ext>
            </a:extLst>
          </p:cNvPr>
          <p:cNvSpPr>
            <a:spLocks noGrp="1"/>
          </p:cNvSpPr>
          <p:nvPr>
            <p:ph type="title"/>
          </p:nvPr>
        </p:nvSpPr>
        <p:spPr/>
        <p:txBody>
          <a:bodyPr/>
          <a:lstStyle/>
          <a:p>
            <a:r>
              <a:rPr lang="en-US" dirty="0"/>
              <a:t>Who am I?</a:t>
            </a:r>
          </a:p>
        </p:txBody>
      </p:sp>
      <p:sp>
        <p:nvSpPr>
          <p:cNvPr id="3" name="Content Placeholder 2">
            <a:extLst>
              <a:ext uri="{FF2B5EF4-FFF2-40B4-BE49-F238E27FC236}">
                <a16:creationId xmlns:a16="http://schemas.microsoft.com/office/drawing/2014/main" id="{D90C31AB-38BC-5B4F-8C8A-8FE57FE564A6}"/>
              </a:ext>
            </a:extLst>
          </p:cNvPr>
          <p:cNvSpPr>
            <a:spLocks noGrp="1"/>
          </p:cNvSpPr>
          <p:nvPr>
            <p:ph idx="1"/>
          </p:nvPr>
        </p:nvSpPr>
        <p:spPr/>
        <p:txBody>
          <a:bodyPr/>
          <a:lstStyle/>
          <a:p>
            <a:r>
              <a:rPr lang="en-US" dirty="0"/>
              <a:t>Long time software engineer</a:t>
            </a:r>
          </a:p>
          <a:p>
            <a:r>
              <a:rPr lang="en-US" dirty="0"/>
              <a:t>More recently bridged to Application Security</a:t>
            </a:r>
          </a:p>
          <a:p>
            <a:r>
              <a:rPr lang="en-US" dirty="0"/>
              <a:t>Only third time  to </a:t>
            </a:r>
            <a:r>
              <a:rPr lang="en-US" dirty="0" err="1"/>
              <a:t>SaintCon</a:t>
            </a:r>
            <a:endParaRPr lang="en-US" dirty="0"/>
          </a:p>
        </p:txBody>
      </p:sp>
    </p:spTree>
    <p:extLst>
      <p:ext uri="{BB962C8B-B14F-4D97-AF65-F5344CB8AC3E}">
        <p14:creationId xmlns:p14="http://schemas.microsoft.com/office/powerpoint/2010/main" val="35679684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39B7B-770A-7943-8873-28234BE7A839}"/>
              </a:ext>
            </a:extLst>
          </p:cNvPr>
          <p:cNvSpPr>
            <a:spLocks noGrp="1"/>
          </p:cNvSpPr>
          <p:nvPr>
            <p:ph type="title"/>
          </p:nvPr>
        </p:nvSpPr>
        <p:spPr/>
        <p:txBody>
          <a:bodyPr/>
          <a:lstStyle/>
          <a:p>
            <a:r>
              <a:rPr lang="en-US" dirty="0"/>
              <a:t>Examples</a:t>
            </a:r>
          </a:p>
        </p:txBody>
      </p:sp>
      <p:pic>
        <p:nvPicPr>
          <p:cNvPr id="5" name="Content Placeholder 4">
            <a:extLst>
              <a:ext uri="{FF2B5EF4-FFF2-40B4-BE49-F238E27FC236}">
                <a16:creationId xmlns:a16="http://schemas.microsoft.com/office/drawing/2014/main" id="{7B2D696C-ADE0-B74D-AE30-346FC15360CF}"/>
              </a:ext>
            </a:extLst>
          </p:cNvPr>
          <p:cNvPicPr>
            <a:picLocks noGrp="1" noChangeAspect="1"/>
          </p:cNvPicPr>
          <p:nvPr>
            <p:ph idx="1"/>
          </p:nvPr>
        </p:nvPicPr>
        <p:blipFill>
          <a:blip r:embed="rId3"/>
          <a:stretch>
            <a:fillRect/>
          </a:stretch>
        </p:blipFill>
        <p:spPr>
          <a:xfrm>
            <a:off x="897165" y="2057401"/>
            <a:ext cx="5041900" cy="1092200"/>
          </a:xfrm>
          <a:prstGeom prst="rect">
            <a:avLst/>
          </a:prstGeom>
        </p:spPr>
      </p:pic>
      <p:pic>
        <p:nvPicPr>
          <p:cNvPr id="6" name="Picture 5">
            <a:extLst>
              <a:ext uri="{FF2B5EF4-FFF2-40B4-BE49-F238E27FC236}">
                <a16:creationId xmlns:a16="http://schemas.microsoft.com/office/drawing/2014/main" id="{889C140E-D309-E644-92C2-683C83425760}"/>
              </a:ext>
            </a:extLst>
          </p:cNvPr>
          <p:cNvPicPr>
            <a:picLocks noChangeAspect="1"/>
          </p:cNvPicPr>
          <p:nvPr/>
        </p:nvPicPr>
        <p:blipFill>
          <a:blip r:embed="rId4"/>
          <a:stretch>
            <a:fillRect/>
          </a:stretch>
        </p:blipFill>
        <p:spPr>
          <a:xfrm>
            <a:off x="7606393" y="2260601"/>
            <a:ext cx="3314700" cy="685800"/>
          </a:xfrm>
          <a:prstGeom prst="rect">
            <a:avLst/>
          </a:prstGeom>
        </p:spPr>
      </p:pic>
      <p:pic>
        <p:nvPicPr>
          <p:cNvPr id="7" name="Picture 6">
            <a:extLst>
              <a:ext uri="{FF2B5EF4-FFF2-40B4-BE49-F238E27FC236}">
                <a16:creationId xmlns:a16="http://schemas.microsoft.com/office/drawing/2014/main" id="{608AE037-9DF7-1542-8939-4E992F202D1A}"/>
              </a:ext>
            </a:extLst>
          </p:cNvPr>
          <p:cNvPicPr>
            <a:picLocks noChangeAspect="1"/>
          </p:cNvPicPr>
          <p:nvPr/>
        </p:nvPicPr>
        <p:blipFill>
          <a:blip r:embed="rId5"/>
          <a:stretch>
            <a:fillRect/>
          </a:stretch>
        </p:blipFill>
        <p:spPr>
          <a:xfrm>
            <a:off x="3773715" y="3829957"/>
            <a:ext cx="4330700" cy="889000"/>
          </a:xfrm>
          <a:prstGeom prst="rect">
            <a:avLst/>
          </a:prstGeom>
        </p:spPr>
      </p:pic>
      <p:pic>
        <p:nvPicPr>
          <p:cNvPr id="8" name="Picture 7">
            <a:extLst>
              <a:ext uri="{FF2B5EF4-FFF2-40B4-BE49-F238E27FC236}">
                <a16:creationId xmlns:a16="http://schemas.microsoft.com/office/drawing/2014/main" id="{2CBC9C84-D73A-4342-83AF-EA5E78B89A14}"/>
              </a:ext>
            </a:extLst>
          </p:cNvPr>
          <p:cNvPicPr>
            <a:picLocks noChangeAspect="1"/>
          </p:cNvPicPr>
          <p:nvPr/>
        </p:nvPicPr>
        <p:blipFill>
          <a:blip r:embed="rId6"/>
          <a:stretch>
            <a:fillRect/>
          </a:stretch>
        </p:blipFill>
        <p:spPr>
          <a:xfrm>
            <a:off x="3009900" y="5069113"/>
            <a:ext cx="6172200" cy="1422400"/>
          </a:xfrm>
          <a:prstGeom prst="rect">
            <a:avLst/>
          </a:prstGeom>
        </p:spPr>
      </p:pic>
    </p:spTree>
    <p:extLst>
      <p:ext uri="{BB962C8B-B14F-4D97-AF65-F5344CB8AC3E}">
        <p14:creationId xmlns:p14="http://schemas.microsoft.com/office/powerpoint/2010/main" val="35194874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58C68-DD6E-5448-A066-7A791C83D179}"/>
              </a:ext>
            </a:extLst>
          </p:cNvPr>
          <p:cNvSpPr>
            <a:spLocks noGrp="1"/>
          </p:cNvSpPr>
          <p:nvPr>
            <p:ph type="title"/>
          </p:nvPr>
        </p:nvSpPr>
        <p:spPr/>
        <p:txBody>
          <a:bodyPr/>
          <a:lstStyle/>
          <a:p>
            <a:r>
              <a:rPr lang="en-US" dirty="0"/>
              <a:t>Formatting strings exercises </a:t>
            </a:r>
          </a:p>
        </p:txBody>
      </p:sp>
      <p:sp>
        <p:nvSpPr>
          <p:cNvPr id="3" name="Content Placeholder 2">
            <a:extLst>
              <a:ext uri="{FF2B5EF4-FFF2-40B4-BE49-F238E27FC236}">
                <a16:creationId xmlns:a16="http://schemas.microsoft.com/office/drawing/2014/main" id="{54396560-8710-B843-B820-7865BD1FB664}"/>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21ABB20B-7E11-2A4F-8B4A-29EB1BE95AE5}"/>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7581953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9A22DDE2-FB2D-421B-B377-F9AD495CE9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useBgFill="1">
        <p:nvSpPr>
          <p:cNvPr id="21" name="Rectangle 20">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3144CE2B-CB5D-754C-AC69-34A010758DE7}"/>
              </a:ext>
            </a:extLst>
          </p:cNvPr>
          <p:cNvSpPr>
            <a:spLocks noGrp="1"/>
          </p:cNvSpPr>
          <p:nvPr>
            <p:ph type="title"/>
          </p:nvPr>
        </p:nvSpPr>
        <p:spPr>
          <a:xfrm>
            <a:off x="683609" y="764372"/>
            <a:ext cx="3173688" cy="5216013"/>
          </a:xfrm>
        </p:spPr>
        <p:txBody>
          <a:bodyPr vert="horz" lIns="91440" tIns="45720" rIns="91440" bIns="45720" rtlCol="0" anchor="ctr">
            <a:normAutofit/>
          </a:bodyPr>
          <a:lstStyle/>
          <a:p>
            <a:pPr algn="r"/>
            <a:r>
              <a:rPr lang="en-US" sz="4000" kern="1200" cap="all" baseline="0" dirty="0">
                <a:solidFill>
                  <a:schemeClr val="tx1"/>
                </a:solidFill>
                <a:latin typeface="+mj-lt"/>
                <a:ea typeface="+mj-ea"/>
                <a:cs typeface="+mj-cs"/>
              </a:rPr>
              <a:t>Module 4</a:t>
            </a:r>
          </a:p>
        </p:txBody>
      </p:sp>
      <p:cxnSp>
        <p:nvCxnSpPr>
          <p:cNvPr id="23" name="Straight Connector 22">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218F3B8B-7B20-D44D-BB4E-C0FDA6C1D84D}"/>
              </a:ext>
            </a:extLst>
          </p:cNvPr>
          <p:cNvSpPr>
            <a:spLocks noGrp="1"/>
          </p:cNvSpPr>
          <p:nvPr>
            <p:ph type="body" sz="half" idx="2"/>
          </p:nvPr>
        </p:nvSpPr>
        <p:spPr>
          <a:xfrm>
            <a:off x="4370138" y="764372"/>
            <a:ext cx="7086600" cy="5216013"/>
          </a:xfrm>
        </p:spPr>
        <p:txBody>
          <a:bodyPr vert="horz" lIns="91440" tIns="45720" rIns="91440" bIns="45720" rtlCol="0" anchor="ctr">
            <a:normAutofit/>
          </a:bodyPr>
          <a:lstStyle/>
          <a:p>
            <a:r>
              <a:rPr lang="en-US" sz="4000" dirty="0">
                <a:latin typeface="+mj-lt"/>
              </a:rPr>
              <a:t>zip(), map(), </a:t>
            </a:r>
          </a:p>
          <a:p>
            <a:r>
              <a:rPr lang="en-US" sz="4000" dirty="0">
                <a:latin typeface="+mj-lt"/>
              </a:rPr>
              <a:t>filter(), and reduce()</a:t>
            </a:r>
            <a:endParaRPr lang="en-US" sz="4000" kern="1200" dirty="0">
              <a:solidFill>
                <a:schemeClr val="tx1"/>
              </a:solidFill>
              <a:latin typeface="+mj-lt"/>
              <a:ea typeface="+mn-ea"/>
              <a:cs typeface="+mn-cs"/>
            </a:endParaRPr>
          </a:p>
        </p:txBody>
      </p:sp>
    </p:spTree>
    <p:extLst>
      <p:ext uri="{BB962C8B-B14F-4D97-AF65-F5344CB8AC3E}">
        <p14:creationId xmlns:p14="http://schemas.microsoft.com/office/powerpoint/2010/main" val="33905235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07431-DE65-E342-A818-B1B51B2958B3}"/>
              </a:ext>
            </a:extLst>
          </p:cNvPr>
          <p:cNvSpPr>
            <a:spLocks noGrp="1"/>
          </p:cNvSpPr>
          <p:nvPr>
            <p:ph type="title"/>
          </p:nvPr>
        </p:nvSpPr>
        <p:spPr/>
        <p:txBody>
          <a:bodyPr>
            <a:normAutofit fontScale="90000"/>
          </a:bodyPr>
          <a:lstStyle/>
          <a:p>
            <a:r>
              <a:rPr lang="en-US" dirty="0"/>
              <a:t>Some terms that will help with this section.  </a:t>
            </a:r>
            <a:br>
              <a:rPr lang="en-US" dirty="0"/>
            </a:br>
            <a:endParaRPr lang="en-US" dirty="0"/>
          </a:p>
        </p:txBody>
      </p:sp>
      <p:sp>
        <p:nvSpPr>
          <p:cNvPr id="3" name="Content Placeholder 2">
            <a:extLst>
              <a:ext uri="{FF2B5EF4-FFF2-40B4-BE49-F238E27FC236}">
                <a16:creationId xmlns:a16="http://schemas.microsoft.com/office/drawing/2014/main" id="{AFB4894A-32D3-C049-9BDA-25FFCDE5273B}"/>
              </a:ext>
            </a:extLst>
          </p:cNvPr>
          <p:cNvSpPr>
            <a:spLocks noGrp="1"/>
          </p:cNvSpPr>
          <p:nvPr>
            <p:ph idx="1"/>
          </p:nvPr>
        </p:nvSpPr>
        <p:spPr/>
        <p:txBody>
          <a:bodyPr/>
          <a:lstStyle/>
          <a:p>
            <a:r>
              <a:rPr lang="en-US" dirty="0"/>
              <a:t>Iterate is defined in the dictionary as 'perform repeatedly.’ </a:t>
            </a:r>
          </a:p>
          <a:p>
            <a:endParaRPr lang="en-US" dirty="0"/>
          </a:p>
          <a:p>
            <a:r>
              <a:rPr lang="en-US" dirty="0"/>
              <a:t>An </a:t>
            </a:r>
            <a:r>
              <a:rPr lang="en-US" dirty="0" err="1"/>
              <a:t>iterable</a:t>
            </a:r>
            <a:r>
              <a:rPr lang="en-US" dirty="0"/>
              <a:t> is anything that can be looped over.</a:t>
            </a:r>
          </a:p>
          <a:p>
            <a:endParaRPr lang="en-US" dirty="0"/>
          </a:p>
          <a:p>
            <a:r>
              <a:rPr lang="en-US" dirty="0"/>
              <a:t>An iterator is an object with state that remembers where it is in during an iteration.</a:t>
            </a:r>
          </a:p>
          <a:p>
            <a:endParaRPr lang="en-US" dirty="0"/>
          </a:p>
        </p:txBody>
      </p:sp>
    </p:spTree>
    <p:extLst>
      <p:ext uri="{BB962C8B-B14F-4D97-AF65-F5344CB8AC3E}">
        <p14:creationId xmlns:p14="http://schemas.microsoft.com/office/powerpoint/2010/main" val="28752489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5295E-D4F3-7C4D-8BA4-84976B6BF4B7}"/>
              </a:ext>
            </a:extLst>
          </p:cNvPr>
          <p:cNvSpPr>
            <a:spLocks noGrp="1"/>
          </p:cNvSpPr>
          <p:nvPr>
            <p:ph type="title"/>
          </p:nvPr>
        </p:nvSpPr>
        <p:spPr/>
        <p:txBody>
          <a:bodyPr/>
          <a:lstStyle/>
          <a:p>
            <a:r>
              <a:rPr lang="en-US" dirty="0"/>
              <a:t>Zip()</a:t>
            </a:r>
          </a:p>
        </p:txBody>
      </p:sp>
      <p:sp>
        <p:nvSpPr>
          <p:cNvPr id="3" name="Content Placeholder 2">
            <a:extLst>
              <a:ext uri="{FF2B5EF4-FFF2-40B4-BE49-F238E27FC236}">
                <a16:creationId xmlns:a16="http://schemas.microsoft.com/office/drawing/2014/main" id="{49B807F5-C8E5-334C-B3D0-2CFB02F1D3E8}"/>
              </a:ext>
            </a:extLst>
          </p:cNvPr>
          <p:cNvSpPr>
            <a:spLocks noGrp="1"/>
          </p:cNvSpPr>
          <p:nvPr>
            <p:ph sz="half" idx="1"/>
          </p:nvPr>
        </p:nvSpPr>
        <p:spPr/>
        <p:txBody>
          <a:bodyPr/>
          <a:lstStyle/>
          <a:p>
            <a:endParaRPr lang="en-US" dirty="0"/>
          </a:p>
        </p:txBody>
      </p:sp>
      <p:sp>
        <p:nvSpPr>
          <p:cNvPr id="4" name="Content Placeholder 3">
            <a:extLst>
              <a:ext uri="{FF2B5EF4-FFF2-40B4-BE49-F238E27FC236}">
                <a16:creationId xmlns:a16="http://schemas.microsoft.com/office/drawing/2014/main" id="{C765599B-7064-2D45-BAE7-55D051553860}"/>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02A8AF28-898A-6747-89E5-E6CD49905454}"/>
              </a:ext>
            </a:extLst>
          </p:cNvPr>
          <p:cNvPicPr>
            <a:picLocks noChangeAspect="1"/>
          </p:cNvPicPr>
          <p:nvPr/>
        </p:nvPicPr>
        <p:blipFill>
          <a:blip r:embed="rId3"/>
          <a:stretch>
            <a:fillRect/>
          </a:stretch>
        </p:blipFill>
        <p:spPr>
          <a:xfrm>
            <a:off x="1917700" y="2403221"/>
            <a:ext cx="8204200" cy="3606800"/>
          </a:xfrm>
          <a:prstGeom prst="rect">
            <a:avLst/>
          </a:prstGeom>
        </p:spPr>
      </p:pic>
    </p:spTree>
    <p:extLst>
      <p:ext uri="{BB962C8B-B14F-4D97-AF65-F5344CB8AC3E}">
        <p14:creationId xmlns:p14="http://schemas.microsoft.com/office/powerpoint/2010/main" val="17259998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5295E-D4F3-7C4D-8BA4-84976B6BF4B7}"/>
              </a:ext>
            </a:extLst>
          </p:cNvPr>
          <p:cNvSpPr>
            <a:spLocks noGrp="1"/>
          </p:cNvSpPr>
          <p:nvPr>
            <p:ph type="title"/>
          </p:nvPr>
        </p:nvSpPr>
        <p:spPr/>
        <p:txBody>
          <a:bodyPr/>
          <a:lstStyle/>
          <a:p>
            <a:r>
              <a:rPr lang="en-US" dirty="0"/>
              <a:t>Zip()</a:t>
            </a:r>
          </a:p>
        </p:txBody>
      </p:sp>
      <p:sp>
        <p:nvSpPr>
          <p:cNvPr id="3" name="Content Placeholder 2">
            <a:extLst>
              <a:ext uri="{FF2B5EF4-FFF2-40B4-BE49-F238E27FC236}">
                <a16:creationId xmlns:a16="http://schemas.microsoft.com/office/drawing/2014/main" id="{49B807F5-C8E5-334C-B3D0-2CFB02F1D3E8}"/>
              </a:ext>
            </a:extLst>
          </p:cNvPr>
          <p:cNvSpPr>
            <a:spLocks noGrp="1"/>
          </p:cNvSpPr>
          <p:nvPr>
            <p:ph sz="half" idx="1"/>
          </p:nvPr>
        </p:nvSpPr>
        <p:spPr/>
        <p:txBody>
          <a:bodyPr/>
          <a:lstStyle/>
          <a:p>
            <a:endParaRPr lang="en-US" dirty="0"/>
          </a:p>
        </p:txBody>
      </p:sp>
      <p:sp>
        <p:nvSpPr>
          <p:cNvPr id="4" name="Content Placeholder 3">
            <a:extLst>
              <a:ext uri="{FF2B5EF4-FFF2-40B4-BE49-F238E27FC236}">
                <a16:creationId xmlns:a16="http://schemas.microsoft.com/office/drawing/2014/main" id="{C765599B-7064-2D45-BAE7-55D051553860}"/>
              </a:ext>
            </a:extLst>
          </p:cNvPr>
          <p:cNvSpPr>
            <a:spLocks noGrp="1"/>
          </p:cNvSpPr>
          <p:nvPr>
            <p:ph sz="half" idx="2"/>
          </p:nvPr>
        </p:nvSpPr>
        <p:spPr/>
        <p:txBody>
          <a:bodyPr/>
          <a:lstStyle/>
          <a:p>
            <a:endParaRPr lang="en-US"/>
          </a:p>
        </p:txBody>
      </p:sp>
      <p:pic>
        <p:nvPicPr>
          <p:cNvPr id="6" name="Picture 5">
            <a:extLst>
              <a:ext uri="{FF2B5EF4-FFF2-40B4-BE49-F238E27FC236}">
                <a16:creationId xmlns:a16="http://schemas.microsoft.com/office/drawing/2014/main" id="{EA943ACD-904C-C34A-B5AC-D3DDC67CBE2A}"/>
              </a:ext>
            </a:extLst>
          </p:cNvPr>
          <p:cNvPicPr>
            <a:picLocks noChangeAspect="1"/>
          </p:cNvPicPr>
          <p:nvPr/>
        </p:nvPicPr>
        <p:blipFill>
          <a:blip r:embed="rId3"/>
          <a:stretch>
            <a:fillRect/>
          </a:stretch>
        </p:blipFill>
        <p:spPr>
          <a:xfrm>
            <a:off x="3308350" y="3106964"/>
            <a:ext cx="5575300" cy="1460500"/>
          </a:xfrm>
          <a:prstGeom prst="rect">
            <a:avLst/>
          </a:prstGeom>
        </p:spPr>
      </p:pic>
    </p:spTree>
    <p:extLst>
      <p:ext uri="{BB962C8B-B14F-4D97-AF65-F5344CB8AC3E}">
        <p14:creationId xmlns:p14="http://schemas.microsoft.com/office/powerpoint/2010/main" val="9249253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5295E-D4F3-7C4D-8BA4-84976B6BF4B7}"/>
              </a:ext>
            </a:extLst>
          </p:cNvPr>
          <p:cNvSpPr>
            <a:spLocks noGrp="1"/>
          </p:cNvSpPr>
          <p:nvPr>
            <p:ph type="title"/>
          </p:nvPr>
        </p:nvSpPr>
        <p:spPr/>
        <p:txBody>
          <a:bodyPr/>
          <a:lstStyle/>
          <a:p>
            <a:r>
              <a:rPr lang="en-US" dirty="0"/>
              <a:t>Zip()</a:t>
            </a:r>
          </a:p>
        </p:txBody>
      </p:sp>
      <p:pic>
        <p:nvPicPr>
          <p:cNvPr id="6" name="Content Placeholder 5">
            <a:extLst>
              <a:ext uri="{FF2B5EF4-FFF2-40B4-BE49-F238E27FC236}">
                <a16:creationId xmlns:a16="http://schemas.microsoft.com/office/drawing/2014/main" id="{DD91EB8C-0D09-F84A-8B02-EA829FC49CFC}"/>
              </a:ext>
            </a:extLst>
          </p:cNvPr>
          <p:cNvPicPr>
            <a:picLocks noGrp="1" noChangeAspect="1"/>
          </p:cNvPicPr>
          <p:nvPr>
            <p:ph sz="half" idx="1"/>
          </p:nvPr>
        </p:nvPicPr>
        <p:blipFill>
          <a:blip r:embed="rId3"/>
          <a:stretch>
            <a:fillRect/>
          </a:stretch>
        </p:blipFill>
        <p:spPr>
          <a:xfrm>
            <a:off x="685800" y="3039635"/>
            <a:ext cx="5334000" cy="2332892"/>
          </a:xfrm>
          <a:prstGeom prst="rect">
            <a:avLst/>
          </a:prstGeom>
        </p:spPr>
      </p:pic>
      <p:sp>
        <p:nvSpPr>
          <p:cNvPr id="4" name="Content Placeholder 3">
            <a:extLst>
              <a:ext uri="{FF2B5EF4-FFF2-40B4-BE49-F238E27FC236}">
                <a16:creationId xmlns:a16="http://schemas.microsoft.com/office/drawing/2014/main" id="{C765599B-7064-2D45-BAE7-55D051553860}"/>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7158262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5295E-D4F3-7C4D-8BA4-84976B6BF4B7}"/>
              </a:ext>
            </a:extLst>
          </p:cNvPr>
          <p:cNvSpPr>
            <a:spLocks noGrp="1"/>
          </p:cNvSpPr>
          <p:nvPr>
            <p:ph type="title"/>
          </p:nvPr>
        </p:nvSpPr>
        <p:spPr/>
        <p:txBody>
          <a:bodyPr/>
          <a:lstStyle/>
          <a:p>
            <a:r>
              <a:rPr lang="en-US" dirty="0"/>
              <a:t>Map()</a:t>
            </a:r>
          </a:p>
        </p:txBody>
      </p:sp>
      <p:sp>
        <p:nvSpPr>
          <p:cNvPr id="3" name="Content Placeholder 2">
            <a:extLst>
              <a:ext uri="{FF2B5EF4-FFF2-40B4-BE49-F238E27FC236}">
                <a16:creationId xmlns:a16="http://schemas.microsoft.com/office/drawing/2014/main" id="{49B807F5-C8E5-334C-B3D0-2CFB02F1D3E8}"/>
              </a:ext>
            </a:extLst>
          </p:cNvPr>
          <p:cNvSpPr>
            <a:spLocks noGrp="1"/>
          </p:cNvSpPr>
          <p:nvPr>
            <p:ph sz="half" idx="1"/>
          </p:nvPr>
        </p:nvSpPr>
        <p:spPr>
          <a:xfrm>
            <a:off x="685800" y="2194559"/>
            <a:ext cx="10820400" cy="4024125"/>
          </a:xfrm>
        </p:spPr>
        <p:txBody>
          <a:bodyPr/>
          <a:lstStyle/>
          <a:p>
            <a:pPr marL="0" indent="0">
              <a:buNone/>
            </a:pPr>
            <a:r>
              <a:rPr lang="en-US" dirty="0"/>
              <a:t>Method that will call a specified function with each element in an </a:t>
            </a:r>
            <a:r>
              <a:rPr lang="en-US" dirty="0" err="1"/>
              <a:t>iterable</a:t>
            </a:r>
            <a:r>
              <a:rPr lang="en-US" dirty="0"/>
              <a:t>.  The results returned from the map() function is a list containing the results the function on each item of the </a:t>
            </a:r>
            <a:r>
              <a:rPr lang="en-US" dirty="0" err="1"/>
              <a:t>iterable</a:t>
            </a:r>
            <a:r>
              <a:rPr lang="en-US" dirty="0"/>
              <a:t>.</a:t>
            </a:r>
          </a:p>
          <a:p>
            <a:pPr marL="0" indent="0">
              <a:buNone/>
            </a:pPr>
            <a:endParaRPr lang="en-US" dirty="0"/>
          </a:p>
        </p:txBody>
      </p:sp>
      <p:pic>
        <p:nvPicPr>
          <p:cNvPr id="5" name="Picture 4">
            <a:extLst>
              <a:ext uri="{FF2B5EF4-FFF2-40B4-BE49-F238E27FC236}">
                <a16:creationId xmlns:a16="http://schemas.microsoft.com/office/drawing/2014/main" id="{A75DEF6B-F4A0-F84F-9AA5-C6963924123C}"/>
              </a:ext>
            </a:extLst>
          </p:cNvPr>
          <p:cNvPicPr>
            <a:picLocks noChangeAspect="1"/>
          </p:cNvPicPr>
          <p:nvPr/>
        </p:nvPicPr>
        <p:blipFill>
          <a:blip r:embed="rId2"/>
          <a:stretch>
            <a:fillRect/>
          </a:stretch>
        </p:blipFill>
        <p:spPr>
          <a:xfrm>
            <a:off x="3917950" y="3631293"/>
            <a:ext cx="4356100" cy="2273300"/>
          </a:xfrm>
          <a:prstGeom prst="rect">
            <a:avLst/>
          </a:prstGeom>
        </p:spPr>
      </p:pic>
    </p:spTree>
    <p:extLst>
      <p:ext uri="{BB962C8B-B14F-4D97-AF65-F5344CB8AC3E}">
        <p14:creationId xmlns:p14="http://schemas.microsoft.com/office/powerpoint/2010/main" val="13416786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5295E-D4F3-7C4D-8BA4-84976B6BF4B7}"/>
              </a:ext>
            </a:extLst>
          </p:cNvPr>
          <p:cNvSpPr>
            <a:spLocks noGrp="1"/>
          </p:cNvSpPr>
          <p:nvPr>
            <p:ph type="title"/>
          </p:nvPr>
        </p:nvSpPr>
        <p:spPr/>
        <p:txBody>
          <a:bodyPr/>
          <a:lstStyle/>
          <a:p>
            <a:r>
              <a:rPr lang="en-US" dirty="0"/>
              <a:t>Map()</a:t>
            </a:r>
          </a:p>
        </p:txBody>
      </p:sp>
      <p:sp>
        <p:nvSpPr>
          <p:cNvPr id="3" name="Content Placeholder 2">
            <a:extLst>
              <a:ext uri="{FF2B5EF4-FFF2-40B4-BE49-F238E27FC236}">
                <a16:creationId xmlns:a16="http://schemas.microsoft.com/office/drawing/2014/main" id="{49B807F5-C8E5-334C-B3D0-2CFB02F1D3E8}"/>
              </a:ext>
            </a:extLst>
          </p:cNvPr>
          <p:cNvSpPr>
            <a:spLocks noGrp="1"/>
          </p:cNvSpPr>
          <p:nvPr>
            <p:ph sz="half" idx="1"/>
          </p:nvPr>
        </p:nvSpPr>
        <p:spPr>
          <a:xfrm>
            <a:off x="685800" y="2194559"/>
            <a:ext cx="10820400" cy="4024125"/>
          </a:xfrm>
        </p:spPr>
        <p:txBody>
          <a:bodyPr/>
          <a:lstStyle/>
          <a:p>
            <a:pPr marL="0" indent="0">
              <a:buNone/>
            </a:pPr>
            <a:r>
              <a:rPr lang="en-US" dirty="0"/>
              <a:t>Working with multiple arguments is possible but tedious.  Here is an example without any special considerations.  We will learn a better way later.</a:t>
            </a:r>
          </a:p>
          <a:p>
            <a:pPr marL="0" indent="0">
              <a:buNone/>
            </a:pPr>
            <a:endParaRPr lang="en-US" dirty="0"/>
          </a:p>
        </p:txBody>
      </p:sp>
      <p:pic>
        <p:nvPicPr>
          <p:cNvPr id="4" name="Picture 3">
            <a:extLst>
              <a:ext uri="{FF2B5EF4-FFF2-40B4-BE49-F238E27FC236}">
                <a16:creationId xmlns:a16="http://schemas.microsoft.com/office/drawing/2014/main" id="{B6297B77-BCD6-FC42-B1A5-6F028A4EF94E}"/>
              </a:ext>
            </a:extLst>
          </p:cNvPr>
          <p:cNvPicPr>
            <a:picLocks noChangeAspect="1"/>
          </p:cNvPicPr>
          <p:nvPr/>
        </p:nvPicPr>
        <p:blipFill>
          <a:blip r:embed="rId2"/>
          <a:stretch>
            <a:fillRect/>
          </a:stretch>
        </p:blipFill>
        <p:spPr>
          <a:xfrm>
            <a:off x="3797300" y="3325027"/>
            <a:ext cx="4597400" cy="2768600"/>
          </a:xfrm>
          <a:prstGeom prst="rect">
            <a:avLst/>
          </a:prstGeom>
        </p:spPr>
      </p:pic>
    </p:spTree>
    <p:extLst>
      <p:ext uri="{BB962C8B-B14F-4D97-AF65-F5344CB8AC3E}">
        <p14:creationId xmlns:p14="http://schemas.microsoft.com/office/powerpoint/2010/main" val="37706034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5295E-D4F3-7C4D-8BA4-84976B6BF4B7}"/>
              </a:ext>
            </a:extLst>
          </p:cNvPr>
          <p:cNvSpPr>
            <a:spLocks noGrp="1"/>
          </p:cNvSpPr>
          <p:nvPr>
            <p:ph type="title"/>
          </p:nvPr>
        </p:nvSpPr>
        <p:spPr/>
        <p:txBody>
          <a:bodyPr/>
          <a:lstStyle/>
          <a:p>
            <a:r>
              <a:rPr lang="en-US" dirty="0"/>
              <a:t>Filter()</a:t>
            </a:r>
          </a:p>
        </p:txBody>
      </p:sp>
      <p:sp>
        <p:nvSpPr>
          <p:cNvPr id="3" name="Content Placeholder 2">
            <a:extLst>
              <a:ext uri="{FF2B5EF4-FFF2-40B4-BE49-F238E27FC236}">
                <a16:creationId xmlns:a16="http://schemas.microsoft.com/office/drawing/2014/main" id="{49B807F5-C8E5-334C-B3D0-2CFB02F1D3E8}"/>
              </a:ext>
            </a:extLst>
          </p:cNvPr>
          <p:cNvSpPr>
            <a:spLocks noGrp="1"/>
          </p:cNvSpPr>
          <p:nvPr>
            <p:ph sz="half" idx="1"/>
          </p:nvPr>
        </p:nvSpPr>
        <p:spPr>
          <a:xfrm>
            <a:off x="685800" y="2194559"/>
            <a:ext cx="5334000" cy="4024125"/>
          </a:xfrm>
        </p:spPr>
        <p:txBody>
          <a:bodyPr/>
          <a:lstStyle/>
          <a:p>
            <a:r>
              <a:rPr lang="en-US" dirty="0"/>
              <a:t>Method that will extract values that meet criteria from an </a:t>
            </a:r>
            <a:r>
              <a:rPr lang="en-US" dirty="0" err="1"/>
              <a:t>iterable</a:t>
            </a:r>
            <a:r>
              <a:rPr lang="en-US" dirty="0"/>
              <a:t>.     </a:t>
            </a:r>
          </a:p>
          <a:p>
            <a:r>
              <a:rPr lang="en-US" dirty="0"/>
              <a:t>The resulting list returned from this   will return an iterator that contains   the values that returned true.  </a:t>
            </a:r>
          </a:p>
        </p:txBody>
      </p:sp>
      <p:sp>
        <p:nvSpPr>
          <p:cNvPr id="4" name="Content Placeholder 3">
            <a:extLst>
              <a:ext uri="{FF2B5EF4-FFF2-40B4-BE49-F238E27FC236}">
                <a16:creationId xmlns:a16="http://schemas.microsoft.com/office/drawing/2014/main" id="{C765599B-7064-2D45-BAE7-55D051553860}"/>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2432CA59-80E7-EA4B-A473-4A0156367E82}"/>
              </a:ext>
            </a:extLst>
          </p:cNvPr>
          <p:cNvPicPr>
            <a:picLocks noChangeAspect="1"/>
          </p:cNvPicPr>
          <p:nvPr/>
        </p:nvPicPr>
        <p:blipFill>
          <a:blip r:embed="rId3"/>
          <a:stretch>
            <a:fillRect/>
          </a:stretch>
        </p:blipFill>
        <p:spPr>
          <a:xfrm>
            <a:off x="6121400" y="2194559"/>
            <a:ext cx="5384800" cy="2489200"/>
          </a:xfrm>
          <a:prstGeom prst="rect">
            <a:avLst/>
          </a:prstGeom>
        </p:spPr>
      </p:pic>
    </p:spTree>
    <p:extLst>
      <p:ext uri="{BB962C8B-B14F-4D97-AF65-F5344CB8AC3E}">
        <p14:creationId xmlns:p14="http://schemas.microsoft.com/office/powerpoint/2010/main" val="1426809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9A22DDE2-FB2D-421B-B377-F9AD495CE9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useBgFill="1">
        <p:nvSpPr>
          <p:cNvPr id="21" name="Rectangle 20">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3144CE2B-CB5D-754C-AC69-34A010758DE7}"/>
              </a:ext>
            </a:extLst>
          </p:cNvPr>
          <p:cNvSpPr>
            <a:spLocks noGrp="1"/>
          </p:cNvSpPr>
          <p:nvPr>
            <p:ph type="title"/>
          </p:nvPr>
        </p:nvSpPr>
        <p:spPr>
          <a:xfrm>
            <a:off x="683609" y="764372"/>
            <a:ext cx="3173688" cy="5216013"/>
          </a:xfrm>
        </p:spPr>
        <p:txBody>
          <a:bodyPr vert="horz" lIns="91440" tIns="45720" rIns="91440" bIns="45720" rtlCol="0" anchor="ctr">
            <a:normAutofit/>
          </a:bodyPr>
          <a:lstStyle/>
          <a:p>
            <a:pPr algn="r"/>
            <a:r>
              <a:rPr lang="en-US" sz="4000" kern="1200" cap="all" baseline="0" dirty="0">
                <a:solidFill>
                  <a:schemeClr val="tx1"/>
                </a:solidFill>
                <a:latin typeface="+mj-lt"/>
                <a:ea typeface="+mj-ea"/>
                <a:cs typeface="+mj-cs"/>
              </a:rPr>
              <a:t>Module 1</a:t>
            </a:r>
          </a:p>
        </p:txBody>
      </p:sp>
      <p:cxnSp>
        <p:nvCxnSpPr>
          <p:cNvPr id="23" name="Straight Connector 22">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218F3B8B-7B20-D44D-BB4E-C0FDA6C1D84D}"/>
              </a:ext>
            </a:extLst>
          </p:cNvPr>
          <p:cNvSpPr>
            <a:spLocks noGrp="1"/>
          </p:cNvSpPr>
          <p:nvPr>
            <p:ph type="body" sz="half" idx="2"/>
          </p:nvPr>
        </p:nvSpPr>
        <p:spPr>
          <a:xfrm>
            <a:off x="4370138" y="764372"/>
            <a:ext cx="7086600" cy="5216013"/>
          </a:xfrm>
        </p:spPr>
        <p:txBody>
          <a:bodyPr vert="horz" lIns="91440" tIns="45720" rIns="91440" bIns="45720" rtlCol="0" anchor="ctr">
            <a:normAutofit/>
          </a:bodyPr>
          <a:lstStyle/>
          <a:p>
            <a:r>
              <a:rPr lang="en-US" sz="4000" kern="1200" dirty="0">
                <a:solidFill>
                  <a:schemeClr val="tx1"/>
                </a:solidFill>
                <a:latin typeface="+mj-lt"/>
                <a:ea typeface="+mn-ea"/>
                <a:cs typeface="+mn-cs"/>
              </a:rPr>
              <a:t>Start your engines</a:t>
            </a:r>
          </a:p>
        </p:txBody>
      </p:sp>
    </p:spTree>
    <p:extLst>
      <p:ext uri="{BB962C8B-B14F-4D97-AF65-F5344CB8AC3E}">
        <p14:creationId xmlns:p14="http://schemas.microsoft.com/office/powerpoint/2010/main" val="40052068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5295E-D4F3-7C4D-8BA4-84976B6BF4B7}"/>
              </a:ext>
            </a:extLst>
          </p:cNvPr>
          <p:cNvSpPr>
            <a:spLocks noGrp="1"/>
          </p:cNvSpPr>
          <p:nvPr>
            <p:ph type="title"/>
          </p:nvPr>
        </p:nvSpPr>
        <p:spPr/>
        <p:txBody>
          <a:bodyPr/>
          <a:lstStyle/>
          <a:p>
            <a:r>
              <a:rPr lang="en-US" dirty="0"/>
              <a:t>Reduce()</a:t>
            </a:r>
          </a:p>
        </p:txBody>
      </p:sp>
      <p:sp>
        <p:nvSpPr>
          <p:cNvPr id="3" name="Content Placeholder 2">
            <a:extLst>
              <a:ext uri="{FF2B5EF4-FFF2-40B4-BE49-F238E27FC236}">
                <a16:creationId xmlns:a16="http://schemas.microsoft.com/office/drawing/2014/main" id="{49B807F5-C8E5-334C-B3D0-2CFB02F1D3E8}"/>
              </a:ext>
            </a:extLst>
          </p:cNvPr>
          <p:cNvSpPr>
            <a:spLocks noGrp="1"/>
          </p:cNvSpPr>
          <p:nvPr>
            <p:ph sz="half" idx="1"/>
          </p:nvPr>
        </p:nvSpPr>
        <p:spPr>
          <a:xfrm>
            <a:off x="685800" y="2194559"/>
            <a:ext cx="10820400" cy="4024125"/>
          </a:xfrm>
        </p:spPr>
        <p:txBody>
          <a:bodyPr>
            <a:normAutofit/>
          </a:bodyPr>
          <a:lstStyle/>
          <a:p>
            <a:pPr marL="0" indent="0">
              <a:buNone/>
            </a:pPr>
            <a:r>
              <a:rPr lang="en-US" dirty="0"/>
              <a:t>Method that will perform cumulative tasks on an </a:t>
            </a:r>
            <a:r>
              <a:rPr lang="en-US" dirty="0" err="1"/>
              <a:t>iterable</a:t>
            </a:r>
            <a:r>
              <a:rPr lang="en-US" dirty="0"/>
              <a:t>. Where map() applies individually to each item passed into the </a:t>
            </a:r>
            <a:r>
              <a:rPr lang="en-US" dirty="0" err="1"/>
              <a:t>iterable</a:t>
            </a:r>
            <a:r>
              <a:rPr lang="en-US" dirty="0"/>
              <a:t>, reduce() will:</a:t>
            </a:r>
          </a:p>
          <a:p>
            <a:endParaRPr lang="en-US" dirty="0"/>
          </a:p>
          <a:p>
            <a:pPr lvl="1"/>
            <a:r>
              <a:rPr lang="en-US" dirty="0"/>
              <a:t>During the first step it will take the first two elements and apply it to the function.</a:t>
            </a:r>
          </a:p>
          <a:p>
            <a:pPr lvl="1"/>
            <a:endParaRPr lang="en-US" dirty="0"/>
          </a:p>
          <a:p>
            <a:pPr lvl="1"/>
            <a:r>
              <a:rPr lang="en-US" dirty="0"/>
              <a:t>For the second iteration it will take the results of the first call and the third item in the </a:t>
            </a:r>
            <a:r>
              <a:rPr lang="en-US" dirty="0" err="1"/>
              <a:t>iterable</a:t>
            </a:r>
            <a:r>
              <a:rPr lang="en-US" dirty="0"/>
              <a:t> and call the function.</a:t>
            </a:r>
          </a:p>
          <a:p>
            <a:pPr marL="457200" lvl="1" indent="0">
              <a:buNone/>
            </a:pPr>
            <a:endParaRPr lang="en-US" dirty="0"/>
          </a:p>
          <a:p>
            <a:pPr lvl="1"/>
            <a:r>
              <a:rPr lang="en-US" dirty="0"/>
              <a:t>The process continues until there are no more items and the final result is returned.</a:t>
            </a:r>
          </a:p>
        </p:txBody>
      </p:sp>
    </p:spTree>
    <p:extLst>
      <p:ext uri="{BB962C8B-B14F-4D97-AF65-F5344CB8AC3E}">
        <p14:creationId xmlns:p14="http://schemas.microsoft.com/office/powerpoint/2010/main" val="42384736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4BCC8-3BA2-3E40-AEB3-62649AA98475}"/>
              </a:ext>
            </a:extLst>
          </p:cNvPr>
          <p:cNvSpPr>
            <a:spLocks noGrp="1"/>
          </p:cNvSpPr>
          <p:nvPr>
            <p:ph type="title"/>
          </p:nvPr>
        </p:nvSpPr>
        <p:spPr/>
        <p:txBody>
          <a:bodyPr/>
          <a:lstStyle/>
          <a:p>
            <a:r>
              <a:rPr lang="en-US" dirty="0"/>
              <a:t>Map example</a:t>
            </a:r>
          </a:p>
        </p:txBody>
      </p:sp>
      <p:sp>
        <p:nvSpPr>
          <p:cNvPr id="3" name="Content Placeholder 2">
            <a:extLst>
              <a:ext uri="{FF2B5EF4-FFF2-40B4-BE49-F238E27FC236}">
                <a16:creationId xmlns:a16="http://schemas.microsoft.com/office/drawing/2014/main" id="{EBA6E60F-6471-8E4B-8D04-71A2582B5547}"/>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9E771F2B-8119-B844-B031-28576C9C03E3}"/>
              </a:ext>
            </a:extLst>
          </p:cNvPr>
          <p:cNvPicPr>
            <a:picLocks noChangeAspect="1"/>
          </p:cNvPicPr>
          <p:nvPr/>
        </p:nvPicPr>
        <p:blipFill>
          <a:blip r:embed="rId2"/>
          <a:stretch>
            <a:fillRect/>
          </a:stretch>
        </p:blipFill>
        <p:spPr>
          <a:xfrm>
            <a:off x="3524250" y="2851150"/>
            <a:ext cx="5143500" cy="1155700"/>
          </a:xfrm>
          <a:prstGeom prst="rect">
            <a:avLst/>
          </a:prstGeom>
        </p:spPr>
      </p:pic>
    </p:spTree>
    <p:extLst>
      <p:ext uri="{BB962C8B-B14F-4D97-AF65-F5344CB8AC3E}">
        <p14:creationId xmlns:p14="http://schemas.microsoft.com/office/powerpoint/2010/main" val="5469527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9A22DDE2-FB2D-421B-B377-F9AD495CE9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useBgFill="1">
        <p:nvSpPr>
          <p:cNvPr id="21" name="Rectangle 20">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3144CE2B-CB5D-754C-AC69-34A010758DE7}"/>
              </a:ext>
            </a:extLst>
          </p:cNvPr>
          <p:cNvSpPr>
            <a:spLocks noGrp="1"/>
          </p:cNvSpPr>
          <p:nvPr>
            <p:ph type="title"/>
          </p:nvPr>
        </p:nvSpPr>
        <p:spPr>
          <a:xfrm>
            <a:off x="683609" y="764372"/>
            <a:ext cx="3173688" cy="5216013"/>
          </a:xfrm>
        </p:spPr>
        <p:txBody>
          <a:bodyPr vert="horz" lIns="91440" tIns="45720" rIns="91440" bIns="45720" rtlCol="0" anchor="ctr">
            <a:normAutofit/>
          </a:bodyPr>
          <a:lstStyle/>
          <a:p>
            <a:pPr algn="r"/>
            <a:r>
              <a:rPr lang="en-US" sz="4000" kern="1200" cap="all" baseline="0" dirty="0">
                <a:solidFill>
                  <a:schemeClr val="tx1"/>
                </a:solidFill>
                <a:latin typeface="+mj-lt"/>
                <a:ea typeface="+mj-ea"/>
                <a:cs typeface="+mj-cs"/>
              </a:rPr>
              <a:t>Module 5</a:t>
            </a:r>
          </a:p>
        </p:txBody>
      </p:sp>
      <p:cxnSp>
        <p:nvCxnSpPr>
          <p:cNvPr id="23" name="Straight Connector 22">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218F3B8B-7B20-D44D-BB4E-C0FDA6C1D84D}"/>
              </a:ext>
            </a:extLst>
          </p:cNvPr>
          <p:cNvSpPr>
            <a:spLocks noGrp="1"/>
          </p:cNvSpPr>
          <p:nvPr>
            <p:ph type="body" sz="half" idx="2"/>
          </p:nvPr>
        </p:nvSpPr>
        <p:spPr>
          <a:xfrm>
            <a:off x="4370138" y="764372"/>
            <a:ext cx="7086600" cy="5216013"/>
          </a:xfrm>
        </p:spPr>
        <p:txBody>
          <a:bodyPr vert="horz" lIns="91440" tIns="45720" rIns="91440" bIns="45720" rtlCol="0" anchor="ctr">
            <a:normAutofit/>
          </a:bodyPr>
          <a:lstStyle/>
          <a:p>
            <a:r>
              <a:rPr lang="en-US" sz="4000" kern="1200" dirty="0">
                <a:solidFill>
                  <a:schemeClr val="tx1"/>
                </a:solidFill>
                <a:latin typeface="+mj-lt"/>
                <a:ea typeface="+mn-ea"/>
                <a:cs typeface="+mn-cs"/>
              </a:rPr>
              <a:t>Lambdas and List</a:t>
            </a:r>
          </a:p>
          <a:p>
            <a:r>
              <a:rPr lang="en-US" sz="4000" dirty="0">
                <a:latin typeface="+mj-lt"/>
              </a:rPr>
              <a:t>Comprehensions</a:t>
            </a:r>
            <a:endParaRPr lang="en-US" sz="4000" kern="1200" dirty="0">
              <a:solidFill>
                <a:schemeClr val="tx1"/>
              </a:solidFill>
              <a:latin typeface="+mj-lt"/>
              <a:ea typeface="+mn-ea"/>
              <a:cs typeface="+mn-cs"/>
            </a:endParaRPr>
          </a:p>
        </p:txBody>
      </p:sp>
    </p:spTree>
    <p:extLst>
      <p:ext uri="{BB962C8B-B14F-4D97-AF65-F5344CB8AC3E}">
        <p14:creationId xmlns:p14="http://schemas.microsoft.com/office/powerpoint/2010/main" val="25290472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FCF75-4CA6-224C-81BD-4D6F80E173D7}"/>
              </a:ext>
            </a:extLst>
          </p:cNvPr>
          <p:cNvSpPr>
            <a:spLocks noGrp="1"/>
          </p:cNvSpPr>
          <p:nvPr>
            <p:ph type="title"/>
          </p:nvPr>
        </p:nvSpPr>
        <p:spPr/>
        <p:txBody>
          <a:bodyPr/>
          <a:lstStyle/>
          <a:p>
            <a:r>
              <a:rPr lang="en-US" dirty="0"/>
              <a:t>Lambdas</a:t>
            </a:r>
          </a:p>
        </p:txBody>
      </p:sp>
      <p:sp>
        <p:nvSpPr>
          <p:cNvPr id="3" name="Content Placeholder 2">
            <a:extLst>
              <a:ext uri="{FF2B5EF4-FFF2-40B4-BE49-F238E27FC236}">
                <a16:creationId xmlns:a16="http://schemas.microsoft.com/office/drawing/2014/main" id="{35D4755C-A3CE-6847-A556-5652CA59F463}"/>
              </a:ext>
            </a:extLst>
          </p:cNvPr>
          <p:cNvSpPr>
            <a:spLocks noGrp="1"/>
          </p:cNvSpPr>
          <p:nvPr>
            <p:ph idx="1"/>
          </p:nvPr>
        </p:nvSpPr>
        <p:spPr/>
        <p:txBody>
          <a:bodyPr/>
          <a:lstStyle/>
          <a:p>
            <a:r>
              <a:rPr lang="en-US" dirty="0"/>
              <a:t>Lambdas are small anonymous functions</a:t>
            </a:r>
          </a:p>
          <a:p>
            <a:r>
              <a:rPr lang="en-US" dirty="0"/>
              <a:t>These a anonymous functions are defined by the </a:t>
            </a:r>
            <a:r>
              <a:rPr lang="en-US" i="1" dirty="0"/>
              <a:t>*variables*</a:t>
            </a:r>
            <a:r>
              <a:rPr lang="en-US" dirty="0"/>
              <a:t> they require and the </a:t>
            </a:r>
            <a:r>
              <a:rPr lang="en-US" i="1" dirty="0"/>
              <a:t>*expression*</a:t>
            </a:r>
            <a:r>
              <a:rPr lang="en-US" dirty="0"/>
              <a:t> that represents the function. </a:t>
            </a:r>
          </a:p>
          <a:p>
            <a:endParaRPr lang="en-US" dirty="0"/>
          </a:p>
          <a:p>
            <a:endParaRPr lang="en-US" dirty="0"/>
          </a:p>
          <a:p>
            <a:endParaRPr lang="en-US" dirty="0"/>
          </a:p>
          <a:p>
            <a:endParaRPr lang="en-US" dirty="0"/>
          </a:p>
        </p:txBody>
      </p:sp>
      <p:sp>
        <p:nvSpPr>
          <p:cNvPr id="4" name="Rectangle 3">
            <a:extLst>
              <a:ext uri="{FF2B5EF4-FFF2-40B4-BE49-F238E27FC236}">
                <a16:creationId xmlns:a16="http://schemas.microsoft.com/office/drawing/2014/main" id="{2F3DEF5D-6111-4A42-BC07-1CD011554A65}"/>
              </a:ext>
            </a:extLst>
          </p:cNvPr>
          <p:cNvSpPr/>
          <p:nvPr/>
        </p:nvSpPr>
        <p:spPr>
          <a:xfrm>
            <a:off x="1285875" y="4206622"/>
            <a:ext cx="3219450" cy="923330"/>
          </a:xfrm>
          <a:prstGeom prst="rect">
            <a:avLst/>
          </a:prstGeom>
        </p:spPr>
        <p:txBody>
          <a:bodyPr wrap="square">
            <a:spAutoFit/>
          </a:bodyPr>
          <a:lstStyle/>
          <a:p>
            <a:r>
              <a:rPr lang="en-US" dirty="0">
                <a:solidFill>
                  <a:srgbClr val="D4D4D4"/>
                </a:solidFill>
                <a:latin typeface="Menlo" panose="020B0609030804020204" pitchFamily="49" charset="0"/>
              </a:rPr>
              <a:t>l = </a:t>
            </a:r>
            <a:r>
              <a:rPr lang="en-US" dirty="0">
                <a:solidFill>
                  <a:srgbClr val="569CD6"/>
                </a:solidFill>
                <a:latin typeface="Menlo" panose="020B0609030804020204" pitchFamily="49" charset="0"/>
              </a:rPr>
              <a:t>lambda</a:t>
            </a:r>
            <a:r>
              <a:rPr lang="en-US" dirty="0">
                <a:solidFill>
                  <a:srgbClr val="D4D4D4"/>
                </a:solidFill>
                <a:latin typeface="Menlo" panose="020B0609030804020204" pitchFamily="49" charset="0"/>
              </a:rPr>
              <a:t> </a:t>
            </a:r>
            <a:r>
              <a:rPr lang="en-US" dirty="0">
                <a:solidFill>
                  <a:srgbClr val="9CDCFE"/>
                </a:solidFill>
                <a:latin typeface="Menlo" panose="020B0609030804020204" pitchFamily="49" charset="0"/>
              </a:rPr>
              <a:t>n</a:t>
            </a:r>
            <a:r>
              <a:rPr lang="en-US" dirty="0">
                <a:solidFill>
                  <a:srgbClr val="D4D4D4"/>
                </a:solidFill>
                <a:latin typeface="Menlo" panose="020B0609030804020204" pitchFamily="49" charset="0"/>
              </a:rPr>
              <a:t> : n * </a:t>
            </a:r>
            <a:r>
              <a:rPr lang="en-US" dirty="0">
                <a:solidFill>
                  <a:srgbClr val="B5CEA8"/>
                </a:solidFill>
                <a:latin typeface="Menlo" panose="020B0609030804020204" pitchFamily="49" charset="0"/>
              </a:rPr>
              <a:t>2</a:t>
            </a:r>
            <a:endParaRPr lang="en-US" dirty="0">
              <a:solidFill>
                <a:srgbClr val="D4D4D4"/>
              </a:solidFill>
              <a:latin typeface="Menlo" panose="020B0609030804020204" pitchFamily="49" charset="0"/>
            </a:endParaRPr>
          </a:p>
          <a:p>
            <a:r>
              <a:rPr lang="en-US" dirty="0">
                <a:solidFill>
                  <a:srgbClr val="6A9955"/>
                </a:solidFill>
                <a:latin typeface="Menlo" panose="020B0609030804020204" pitchFamily="49" charset="0"/>
              </a:rPr>
              <a:t># will print 4</a:t>
            </a:r>
            <a:endParaRPr lang="en-US" dirty="0">
              <a:solidFill>
                <a:srgbClr val="D4D4D4"/>
              </a:solidFill>
              <a:latin typeface="Menlo" panose="020B0609030804020204" pitchFamily="49" charset="0"/>
            </a:endParaRPr>
          </a:p>
          <a:p>
            <a:r>
              <a:rPr lang="en-US" dirty="0">
                <a:solidFill>
                  <a:srgbClr val="DCDCAA"/>
                </a:solidFill>
                <a:latin typeface="Menlo" panose="020B0609030804020204" pitchFamily="49" charset="0"/>
              </a:rPr>
              <a:t>print</a:t>
            </a:r>
            <a:r>
              <a:rPr lang="en-US" dirty="0">
                <a:solidFill>
                  <a:srgbClr val="D4D4D4"/>
                </a:solidFill>
                <a:latin typeface="Menlo" panose="020B0609030804020204" pitchFamily="49" charset="0"/>
              </a:rPr>
              <a:t>(l(</a:t>
            </a:r>
            <a:r>
              <a:rPr lang="en-US" dirty="0">
                <a:solidFill>
                  <a:srgbClr val="B5CEA8"/>
                </a:solidFill>
                <a:latin typeface="Menlo" panose="020B0609030804020204" pitchFamily="49" charset="0"/>
              </a:rPr>
              <a:t>2</a:t>
            </a:r>
            <a:r>
              <a:rPr lang="en-US" dirty="0">
                <a:solidFill>
                  <a:srgbClr val="D4D4D4"/>
                </a:solidFill>
                <a:latin typeface="Menlo" panose="020B0609030804020204" pitchFamily="49" charset="0"/>
              </a:rPr>
              <a:t>)) </a:t>
            </a:r>
            <a:endParaRPr lang="en-US" b="0" dirty="0">
              <a:solidFill>
                <a:srgbClr val="D4D4D4"/>
              </a:solidFill>
              <a:effectLst/>
              <a:latin typeface="Menlo" panose="020B0609030804020204" pitchFamily="49" charset="0"/>
            </a:endParaRPr>
          </a:p>
        </p:txBody>
      </p:sp>
      <p:sp>
        <p:nvSpPr>
          <p:cNvPr id="5" name="Rectangle 4">
            <a:extLst>
              <a:ext uri="{FF2B5EF4-FFF2-40B4-BE49-F238E27FC236}">
                <a16:creationId xmlns:a16="http://schemas.microsoft.com/office/drawing/2014/main" id="{A8970FD6-1AE4-944B-BA0F-48958D86C0FB}"/>
              </a:ext>
            </a:extLst>
          </p:cNvPr>
          <p:cNvSpPr/>
          <p:nvPr/>
        </p:nvSpPr>
        <p:spPr>
          <a:xfrm>
            <a:off x="7200900" y="4206622"/>
            <a:ext cx="4476750" cy="923330"/>
          </a:xfrm>
          <a:prstGeom prst="rect">
            <a:avLst/>
          </a:prstGeom>
        </p:spPr>
        <p:txBody>
          <a:bodyPr wrap="square">
            <a:spAutoFit/>
          </a:bodyPr>
          <a:lstStyle/>
          <a:p>
            <a:r>
              <a:rPr lang="en-US" dirty="0">
                <a:solidFill>
                  <a:srgbClr val="D4D4D4"/>
                </a:solidFill>
                <a:latin typeface="Menlo" panose="020B0609030804020204" pitchFamily="49" charset="0"/>
              </a:rPr>
              <a:t>l = </a:t>
            </a:r>
            <a:r>
              <a:rPr lang="en-US" dirty="0">
                <a:solidFill>
                  <a:srgbClr val="569CD6"/>
                </a:solidFill>
                <a:latin typeface="Menlo" panose="020B0609030804020204" pitchFamily="49" charset="0"/>
              </a:rPr>
              <a:t>lambda</a:t>
            </a:r>
            <a:r>
              <a:rPr lang="en-US" dirty="0">
                <a:solidFill>
                  <a:srgbClr val="D4D4D4"/>
                </a:solidFill>
                <a:latin typeface="Menlo" panose="020B0609030804020204" pitchFamily="49" charset="0"/>
              </a:rPr>
              <a:t> </a:t>
            </a:r>
            <a:r>
              <a:rPr lang="en-US" dirty="0">
                <a:solidFill>
                  <a:srgbClr val="9CDCFE"/>
                </a:solidFill>
                <a:latin typeface="Menlo" panose="020B0609030804020204" pitchFamily="49" charset="0"/>
              </a:rPr>
              <a:t>a</a:t>
            </a:r>
            <a:r>
              <a:rPr lang="en-US" dirty="0">
                <a:solidFill>
                  <a:srgbClr val="D4D4D4"/>
                </a:solidFill>
                <a:latin typeface="Menlo" panose="020B0609030804020204" pitchFamily="49" charset="0"/>
              </a:rPr>
              <a:t>, </a:t>
            </a:r>
            <a:r>
              <a:rPr lang="en-US" dirty="0">
                <a:solidFill>
                  <a:srgbClr val="9CDCFE"/>
                </a:solidFill>
                <a:latin typeface="Menlo" panose="020B0609030804020204" pitchFamily="49" charset="0"/>
              </a:rPr>
              <a:t>b</a:t>
            </a:r>
            <a:r>
              <a:rPr lang="en-US" dirty="0">
                <a:solidFill>
                  <a:srgbClr val="D4D4D4"/>
                </a:solidFill>
                <a:latin typeface="Menlo" panose="020B0609030804020204" pitchFamily="49" charset="0"/>
              </a:rPr>
              <a:t>, </a:t>
            </a:r>
            <a:r>
              <a:rPr lang="en-US" dirty="0">
                <a:solidFill>
                  <a:srgbClr val="9CDCFE"/>
                </a:solidFill>
                <a:latin typeface="Menlo" panose="020B0609030804020204" pitchFamily="49" charset="0"/>
              </a:rPr>
              <a:t>c</a:t>
            </a:r>
            <a:r>
              <a:rPr lang="en-US" dirty="0">
                <a:solidFill>
                  <a:srgbClr val="D4D4D4"/>
                </a:solidFill>
                <a:latin typeface="Menlo" panose="020B0609030804020204" pitchFamily="49" charset="0"/>
              </a:rPr>
              <a:t>: a + b + c</a:t>
            </a:r>
          </a:p>
          <a:p>
            <a:r>
              <a:rPr lang="en-US" dirty="0">
                <a:solidFill>
                  <a:srgbClr val="6A9955"/>
                </a:solidFill>
                <a:latin typeface="Menlo" panose="020B0609030804020204" pitchFamily="49" charset="0"/>
              </a:rPr>
              <a:t># will print 9  </a:t>
            </a:r>
            <a:endParaRPr lang="en-US" dirty="0">
              <a:solidFill>
                <a:srgbClr val="D4D4D4"/>
              </a:solidFill>
              <a:latin typeface="Menlo" panose="020B0609030804020204" pitchFamily="49" charset="0"/>
            </a:endParaRPr>
          </a:p>
          <a:p>
            <a:r>
              <a:rPr lang="en-US" dirty="0">
                <a:solidFill>
                  <a:srgbClr val="DCDCAA"/>
                </a:solidFill>
                <a:latin typeface="Menlo" panose="020B0609030804020204" pitchFamily="49" charset="0"/>
              </a:rPr>
              <a:t>print</a:t>
            </a:r>
            <a:r>
              <a:rPr lang="en-US" dirty="0">
                <a:solidFill>
                  <a:srgbClr val="D4D4D4"/>
                </a:solidFill>
                <a:latin typeface="Menlo" panose="020B0609030804020204" pitchFamily="49" charset="0"/>
              </a:rPr>
              <a:t>(l(</a:t>
            </a:r>
            <a:r>
              <a:rPr lang="en-US" dirty="0">
                <a:solidFill>
                  <a:srgbClr val="B5CEA8"/>
                </a:solidFill>
                <a:latin typeface="Menlo" panose="020B0609030804020204" pitchFamily="49" charset="0"/>
              </a:rPr>
              <a:t>2</a:t>
            </a:r>
            <a:r>
              <a:rPr lang="en-US" dirty="0">
                <a:solidFill>
                  <a:srgbClr val="D4D4D4"/>
                </a:solidFill>
                <a:latin typeface="Menlo" panose="020B0609030804020204" pitchFamily="49" charset="0"/>
              </a:rPr>
              <a:t>, </a:t>
            </a:r>
            <a:r>
              <a:rPr lang="en-US" dirty="0">
                <a:solidFill>
                  <a:srgbClr val="B5CEA8"/>
                </a:solidFill>
                <a:latin typeface="Menlo" panose="020B0609030804020204" pitchFamily="49" charset="0"/>
              </a:rPr>
              <a:t>3</a:t>
            </a:r>
            <a:r>
              <a:rPr lang="en-US" dirty="0">
                <a:solidFill>
                  <a:srgbClr val="D4D4D4"/>
                </a:solidFill>
                <a:latin typeface="Menlo" panose="020B0609030804020204" pitchFamily="49" charset="0"/>
              </a:rPr>
              <a:t>, </a:t>
            </a:r>
            <a:r>
              <a:rPr lang="en-US" dirty="0">
                <a:solidFill>
                  <a:srgbClr val="B5CEA8"/>
                </a:solidFill>
                <a:latin typeface="Menlo" panose="020B0609030804020204" pitchFamily="49" charset="0"/>
              </a:rPr>
              <a:t>4</a:t>
            </a:r>
            <a:r>
              <a:rPr lang="en-US" dirty="0">
                <a:solidFill>
                  <a:srgbClr val="D4D4D4"/>
                </a:solidFill>
                <a:latin typeface="Menlo" panose="020B0609030804020204" pitchFamily="49" charset="0"/>
              </a:rPr>
              <a:t>))       </a:t>
            </a:r>
            <a:endParaRPr lang="en-US"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1876023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16B34-07F0-2240-9AF9-469386C90E7D}"/>
              </a:ext>
            </a:extLst>
          </p:cNvPr>
          <p:cNvSpPr>
            <a:spLocks noGrp="1"/>
          </p:cNvSpPr>
          <p:nvPr>
            <p:ph type="title"/>
          </p:nvPr>
        </p:nvSpPr>
        <p:spPr/>
        <p:txBody>
          <a:bodyPr/>
          <a:lstStyle/>
          <a:p>
            <a:endParaRPr lang="en-US"/>
          </a:p>
        </p:txBody>
      </p:sp>
      <p:sp>
        <p:nvSpPr>
          <p:cNvPr id="5" name="Rectangle 4">
            <a:extLst>
              <a:ext uri="{FF2B5EF4-FFF2-40B4-BE49-F238E27FC236}">
                <a16:creationId xmlns:a16="http://schemas.microsoft.com/office/drawing/2014/main" id="{9BCF4AAA-3CA7-F244-8A52-168B7F22664B}"/>
              </a:ext>
            </a:extLst>
          </p:cNvPr>
          <p:cNvSpPr/>
          <p:nvPr/>
        </p:nvSpPr>
        <p:spPr>
          <a:xfrm>
            <a:off x="685800" y="1569312"/>
            <a:ext cx="10820400" cy="5078313"/>
          </a:xfrm>
          <a:prstGeom prst="rect">
            <a:avLst/>
          </a:prstGeom>
        </p:spPr>
        <p:txBody>
          <a:bodyPr wrap="square">
            <a:spAutoFit/>
          </a:bodyPr>
          <a:lstStyle/>
          <a:p>
            <a:r>
              <a:rPr lang="en-US" dirty="0">
                <a:solidFill>
                  <a:srgbClr val="569CD6"/>
                </a:solidFill>
                <a:latin typeface="Menlo" panose="020B0609030804020204" pitchFamily="49" charset="0"/>
              </a:rPr>
              <a:t>def</a:t>
            </a:r>
            <a:r>
              <a:rPr lang="en-US" dirty="0">
                <a:solidFill>
                  <a:srgbClr val="D4D4D4"/>
                </a:solidFill>
                <a:latin typeface="Menlo" panose="020B0609030804020204" pitchFamily="49" charset="0"/>
              </a:rPr>
              <a:t> </a:t>
            </a:r>
            <a:r>
              <a:rPr lang="en-US" dirty="0">
                <a:solidFill>
                  <a:srgbClr val="DCDCAA"/>
                </a:solidFill>
                <a:latin typeface="Menlo" panose="020B0609030804020204" pitchFamily="49" charset="0"/>
              </a:rPr>
              <a:t>square</a:t>
            </a:r>
            <a:r>
              <a:rPr lang="en-US" dirty="0">
                <a:solidFill>
                  <a:srgbClr val="D4D4D4"/>
                </a:solidFill>
                <a:latin typeface="Menlo" panose="020B0609030804020204" pitchFamily="49" charset="0"/>
              </a:rPr>
              <a:t>(</a:t>
            </a:r>
            <a:r>
              <a:rPr lang="en-US" dirty="0">
                <a:solidFill>
                  <a:srgbClr val="9CDCFE"/>
                </a:solidFill>
                <a:latin typeface="Menlo" panose="020B0609030804020204" pitchFamily="49" charset="0"/>
              </a:rPr>
              <a:t>n</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a:solidFill>
                  <a:srgbClr val="C586C0"/>
                </a:solidFill>
                <a:latin typeface="Menlo" panose="020B0609030804020204" pitchFamily="49" charset="0"/>
              </a:rPr>
              <a:t>return</a:t>
            </a:r>
            <a:r>
              <a:rPr lang="en-US" dirty="0">
                <a:solidFill>
                  <a:srgbClr val="D4D4D4"/>
                </a:solidFill>
                <a:latin typeface="Menlo" panose="020B0609030804020204" pitchFamily="49" charset="0"/>
              </a:rPr>
              <a:t> n ** </a:t>
            </a:r>
            <a:r>
              <a:rPr lang="en-US" dirty="0">
                <a:solidFill>
                  <a:srgbClr val="B5CEA8"/>
                </a:solidFill>
                <a:latin typeface="Menlo" panose="020B0609030804020204" pitchFamily="49" charset="0"/>
              </a:rPr>
              <a:t>2</a:t>
            </a:r>
            <a:endParaRPr lang="en-US" dirty="0">
              <a:solidFill>
                <a:srgbClr val="D4D4D4"/>
              </a:solidFill>
              <a:latin typeface="Menlo" panose="020B0609030804020204" pitchFamily="49" charset="0"/>
            </a:endParaRPr>
          </a:p>
          <a:p>
            <a:br>
              <a:rPr lang="en-US" dirty="0">
                <a:solidFill>
                  <a:srgbClr val="D4D4D4"/>
                </a:solidFill>
                <a:latin typeface="Menlo" panose="020B0609030804020204" pitchFamily="49" charset="0"/>
              </a:rPr>
            </a:br>
            <a:br>
              <a:rPr lang="en-US" dirty="0">
                <a:solidFill>
                  <a:srgbClr val="D4D4D4"/>
                </a:solidFill>
                <a:latin typeface="Menlo" panose="020B0609030804020204" pitchFamily="49" charset="0"/>
              </a:rPr>
            </a:br>
            <a:r>
              <a:rPr lang="en-US" dirty="0">
                <a:solidFill>
                  <a:srgbClr val="D4D4D4"/>
                </a:solidFill>
                <a:latin typeface="Menlo" panose="020B0609030804020204" pitchFamily="49" charset="0"/>
              </a:rPr>
              <a:t>numbers = [</a:t>
            </a:r>
            <a:r>
              <a:rPr lang="en-US" dirty="0">
                <a:solidFill>
                  <a:srgbClr val="B5CEA8"/>
                </a:solidFill>
                <a:latin typeface="Menlo" panose="020B0609030804020204" pitchFamily="49" charset="0"/>
              </a:rPr>
              <a:t>1</a:t>
            </a:r>
            <a:r>
              <a:rPr lang="en-US" dirty="0">
                <a:solidFill>
                  <a:srgbClr val="D4D4D4"/>
                </a:solidFill>
                <a:latin typeface="Menlo" panose="020B0609030804020204" pitchFamily="49" charset="0"/>
              </a:rPr>
              <a:t>, </a:t>
            </a:r>
            <a:r>
              <a:rPr lang="en-US" dirty="0">
                <a:solidFill>
                  <a:srgbClr val="B5CEA8"/>
                </a:solidFill>
                <a:latin typeface="Menlo" panose="020B0609030804020204" pitchFamily="49" charset="0"/>
              </a:rPr>
              <a:t>2</a:t>
            </a:r>
            <a:r>
              <a:rPr lang="en-US" dirty="0">
                <a:solidFill>
                  <a:srgbClr val="D4D4D4"/>
                </a:solidFill>
                <a:latin typeface="Menlo" panose="020B0609030804020204" pitchFamily="49" charset="0"/>
              </a:rPr>
              <a:t>, </a:t>
            </a:r>
            <a:r>
              <a:rPr lang="en-US" dirty="0">
                <a:solidFill>
                  <a:srgbClr val="B5CEA8"/>
                </a:solidFill>
                <a:latin typeface="Menlo" panose="020B0609030804020204" pitchFamily="49" charset="0"/>
              </a:rPr>
              <a:t>3</a:t>
            </a:r>
            <a:r>
              <a:rPr lang="en-US" dirty="0">
                <a:solidFill>
                  <a:srgbClr val="D4D4D4"/>
                </a:solidFill>
                <a:latin typeface="Menlo" panose="020B0609030804020204" pitchFamily="49" charset="0"/>
              </a:rPr>
              <a:t>, </a:t>
            </a:r>
            <a:r>
              <a:rPr lang="en-US" dirty="0">
                <a:solidFill>
                  <a:srgbClr val="B5CEA8"/>
                </a:solidFill>
                <a:latin typeface="Menlo" panose="020B0609030804020204" pitchFamily="49" charset="0"/>
              </a:rPr>
              <a:t>4</a:t>
            </a:r>
            <a:r>
              <a:rPr lang="en-US" dirty="0">
                <a:solidFill>
                  <a:srgbClr val="D4D4D4"/>
                </a:solidFill>
                <a:latin typeface="Menlo" panose="020B0609030804020204" pitchFamily="49" charset="0"/>
              </a:rPr>
              <a:t>, </a:t>
            </a:r>
            <a:r>
              <a:rPr lang="en-US" dirty="0">
                <a:solidFill>
                  <a:srgbClr val="B5CEA8"/>
                </a:solidFill>
                <a:latin typeface="Menlo" panose="020B0609030804020204" pitchFamily="49" charset="0"/>
              </a:rPr>
              <a:t>5</a:t>
            </a:r>
            <a:r>
              <a:rPr lang="en-US" dirty="0">
                <a:solidFill>
                  <a:srgbClr val="D4D4D4"/>
                </a:solidFill>
                <a:latin typeface="Menlo" panose="020B0609030804020204" pitchFamily="49" charset="0"/>
              </a:rPr>
              <a:t>, </a:t>
            </a:r>
            <a:r>
              <a:rPr lang="en-US" dirty="0">
                <a:solidFill>
                  <a:srgbClr val="B5CEA8"/>
                </a:solidFill>
                <a:latin typeface="Menlo" panose="020B0609030804020204" pitchFamily="49" charset="0"/>
              </a:rPr>
              <a:t>6</a:t>
            </a:r>
            <a:r>
              <a:rPr lang="en-US" dirty="0">
                <a:solidFill>
                  <a:srgbClr val="D4D4D4"/>
                </a:solidFill>
                <a:latin typeface="Menlo" panose="020B0609030804020204" pitchFamily="49" charset="0"/>
              </a:rPr>
              <a:t>, </a:t>
            </a:r>
            <a:r>
              <a:rPr lang="en-US" dirty="0">
                <a:solidFill>
                  <a:srgbClr val="B5CEA8"/>
                </a:solidFill>
                <a:latin typeface="Menlo" panose="020B0609030804020204" pitchFamily="49" charset="0"/>
              </a:rPr>
              <a:t>7</a:t>
            </a:r>
            <a:r>
              <a:rPr lang="en-US" dirty="0">
                <a:solidFill>
                  <a:srgbClr val="D4D4D4"/>
                </a:solidFill>
                <a:latin typeface="Menlo" panose="020B0609030804020204" pitchFamily="49" charset="0"/>
              </a:rPr>
              <a:t>, </a:t>
            </a:r>
            <a:r>
              <a:rPr lang="en-US" dirty="0">
                <a:solidFill>
                  <a:srgbClr val="B5CEA8"/>
                </a:solidFill>
                <a:latin typeface="Menlo" panose="020B0609030804020204" pitchFamily="49" charset="0"/>
              </a:rPr>
              <a:t>8</a:t>
            </a:r>
            <a:r>
              <a:rPr lang="en-US" dirty="0">
                <a:solidFill>
                  <a:srgbClr val="D4D4D4"/>
                </a:solidFill>
                <a:latin typeface="Menlo" panose="020B0609030804020204" pitchFamily="49" charset="0"/>
              </a:rPr>
              <a:t>, </a:t>
            </a:r>
            <a:r>
              <a:rPr lang="en-US" dirty="0">
                <a:solidFill>
                  <a:srgbClr val="B5CEA8"/>
                </a:solidFill>
                <a:latin typeface="Menlo" panose="020B0609030804020204" pitchFamily="49" charset="0"/>
              </a:rPr>
              <a:t>9</a:t>
            </a:r>
            <a:r>
              <a:rPr lang="en-US" dirty="0">
                <a:solidFill>
                  <a:srgbClr val="D4D4D4"/>
                </a:solidFill>
                <a:latin typeface="Menlo" panose="020B0609030804020204" pitchFamily="49" charset="0"/>
              </a:rPr>
              <a:t>, </a:t>
            </a:r>
            <a:r>
              <a:rPr lang="en-US" dirty="0">
                <a:solidFill>
                  <a:srgbClr val="B5CEA8"/>
                </a:solidFill>
                <a:latin typeface="Menlo" panose="020B0609030804020204" pitchFamily="49" charset="0"/>
              </a:rPr>
              <a:t>10</a:t>
            </a:r>
            <a:r>
              <a:rPr lang="en-US" dirty="0">
                <a:solidFill>
                  <a:srgbClr val="D4D4D4"/>
                </a:solidFill>
                <a:latin typeface="Menlo" panose="020B0609030804020204" pitchFamily="49" charset="0"/>
              </a:rPr>
              <a:t>]</a:t>
            </a:r>
          </a:p>
          <a:p>
            <a:br>
              <a:rPr lang="en-US" dirty="0">
                <a:solidFill>
                  <a:srgbClr val="D4D4D4"/>
                </a:solidFill>
                <a:latin typeface="Menlo" panose="020B0609030804020204" pitchFamily="49" charset="0"/>
              </a:rPr>
            </a:br>
            <a:r>
              <a:rPr lang="en-US" dirty="0">
                <a:solidFill>
                  <a:srgbClr val="6A9955"/>
                </a:solidFill>
                <a:latin typeface="Menlo" panose="020B0609030804020204" pitchFamily="49" charset="0"/>
              </a:rPr>
              <a:t># procedural code</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squares = []</a:t>
            </a:r>
          </a:p>
          <a:p>
            <a:r>
              <a:rPr lang="en-US" dirty="0">
                <a:solidFill>
                  <a:srgbClr val="C586C0"/>
                </a:solidFill>
                <a:latin typeface="Menlo" panose="020B0609030804020204" pitchFamily="49" charset="0"/>
              </a:rPr>
              <a:t>for</a:t>
            </a:r>
            <a:r>
              <a:rPr lang="en-US" dirty="0">
                <a:solidFill>
                  <a:srgbClr val="D4D4D4"/>
                </a:solidFill>
                <a:latin typeface="Menlo" panose="020B0609030804020204" pitchFamily="49" charset="0"/>
              </a:rPr>
              <a:t> n </a:t>
            </a:r>
            <a:r>
              <a:rPr lang="en-US" dirty="0">
                <a:solidFill>
                  <a:srgbClr val="569CD6"/>
                </a:solidFill>
                <a:latin typeface="Menlo" panose="020B0609030804020204" pitchFamily="49" charset="0"/>
              </a:rPr>
              <a:t>in</a:t>
            </a:r>
            <a:r>
              <a:rPr lang="en-US" dirty="0">
                <a:solidFill>
                  <a:srgbClr val="D4D4D4"/>
                </a:solidFill>
                <a:latin typeface="Menlo" panose="020B0609030804020204" pitchFamily="49" charset="0"/>
              </a:rPr>
              <a:t> numbers:</a:t>
            </a:r>
          </a:p>
          <a:p>
            <a:r>
              <a:rPr lang="en-US" dirty="0">
                <a:solidFill>
                  <a:srgbClr val="D4D4D4"/>
                </a:solidFill>
                <a:latin typeface="Menlo" panose="020B0609030804020204" pitchFamily="49" charset="0"/>
              </a:rPr>
              <a:t>    </a:t>
            </a:r>
            <a:r>
              <a:rPr lang="en-US" dirty="0" err="1">
                <a:solidFill>
                  <a:srgbClr val="D4D4D4"/>
                </a:solidFill>
                <a:latin typeface="Menlo" panose="020B0609030804020204" pitchFamily="49" charset="0"/>
              </a:rPr>
              <a:t>squares.append</a:t>
            </a:r>
            <a:r>
              <a:rPr lang="en-US" dirty="0">
                <a:solidFill>
                  <a:srgbClr val="D4D4D4"/>
                </a:solidFill>
                <a:latin typeface="Menlo" panose="020B0609030804020204" pitchFamily="49" charset="0"/>
              </a:rPr>
              <a:t>(square(n))</a:t>
            </a:r>
          </a:p>
          <a:p>
            <a:br>
              <a:rPr lang="en-US" dirty="0">
                <a:solidFill>
                  <a:srgbClr val="D4D4D4"/>
                </a:solidFill>
                <a:latin typeface="Menlo" panose="020B0609030804020204" pitchFamily="49" charset="0"/>
              </a:rPr>
            </a:br>
            <a:r>
              <a:rPr lang="en-US" dirty="0">
                <a:solidFill>
                  <a:srgbClr val="6A9955"/>
                </a:solidFill>
                <a:latin typeface="Menlo" panose="020B0609030804020204" pitchFamily="49" charset="0"/>
              </a:rPr>
              <a:t># using map</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squares = </a:t>
            </a:r>
            <a:r>
              <a:rPr lang="en-US" dirty="0">
                <a:solidFill>
                  <a:srgbClr val="4EC9B0"/>
                </a:solidFill>
                <a:latin typeface="Menlo" panose="020B0609030804020204" pitchFamily="49" charset="0"/>
              </a:rPr>
              <a:t>list</a:t>
            </a:r>
            <a:r>
              <a:rPr lang="en-US" dirty="0">
                <a:solidFill>
                  <a:srgbClr val="D4D4D4"/>
                </a:solidFill>
                <a:latin typeface="Menlo" panose="020B0609030804020204" pitchFamily="49" charset="0"/>
              </a:rPr>
              <a:t>(</a:t>
            </a:r>
            <a:r>
              <a:rPr lang="en-US" dirty="0">
                <a:solidFill>
                  <a:srgbClr val="DCDCAA"/>
                </a:solidFill>
                <a:latin typeface="Menlo" panose="020B0609030804020204" pitchFamily="49" charset="0"/>
              </a:rPr>
              <a:t>map</a:t>
            </a:r>
            <a:r>
              <a:rPr lang="en-US" dirty="0">
                <a:solidFill>
                  <a:srgbClr val="D4D4D4"/>
                </a:solidFill>
                <a:latin typeface="Menlo" panose="020B0609030804020204" pitchFamily="49" charset="0"/>
              </a:rPr>
              <a:t>(</a:t>
            </a:r>
            <a:r>
              <a:rPr lang="en-US" dirty="0">
                <a:solidFill>
                  <a:srgbClr val="569CD6"/>
                </a:solidFill>
                <a:latin typeface="Menlo" panose="020B0609030804020204" pitchFamily="49" charset="0"/>
              </a:rPr>
              <a:t>lambda</a:t>
            </a:r>
            <a:r>
              <a:rPr lang="en-US" dirty="0">
                <a:solidFill>
                  <a:srgbClr val="D4D4D4"/>
                </a:solidFill>
                <a:latin typeface="Menlo" panose="020B0609030804020204" pitchFamily="49" charset="0"/>
              </a:rPr>
              <a:t> </a:t>
            </a:r>
            <a:r>
              <a:rPr lang="en-US" dirty="0">
                <a:solidFill>
                  <a:srgbClr val="9CDCFE"/>
                </a:solidFill>
                <a:latin typeface="Menlo" panose="020B0609030804020204" pitchFamily="49" charset="0"/>
              </a:rPr>
              <a:t>x</a:t>
            </a:r>
            <a:r>
              <a:rPr lang="en-US" dirty="0">
                <a:solidFill>
                  <a:srgbClr val="D4D4D4"/>
                </a:solidFill>
                <a:latin typeface="Menlo" panose="020B0609030804020204" pitchFamily="49" charset="0"/>
              </a:rPr>
              <a:t>: square(x), numbers))</a:t>
            </a:r>
          </a:p>
          <a:p>
            <a:br>
              <a:rPr lang="en-US" dirty="0">
                <a:solidFill>
                  <a:srgbClr val="D4D4D4"/>
                </a:solidFill>
                <a:latin typeface="Menlo" panose="020B0609030804020204" pitchFamily="49" charset="0"/>
              </a:rPr>
            </a:br>
            <a:r>
              <a:rPr lang="en-US" dirty="0">
                <a:solidFill>
                  <a:srgbClr val="6A9955"/>
                </a:solidFill>
                <a:latin typeface="Menlo" panose="020B0609030804020204" pitchFamily="49" charset="0"/>
              </a:rPr>
              <a:t># list comprehension</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squares = [square(n) </a:t>
            </a:r>
            <a:r>
              <a:rPr lang="en-US" dirty="0">
                <a:solidFill>
                  <a:srgbClr val="C586C0"/>
                </a:solidFill>
                <a:latin typeface="Menlo" panose="020B0609030804020204" pitchFamily="49" charset="0"/>
              </a:rPr>
              <a:t>for</a:t>
            </a:r>
            <a:r>
              <a:rPr lang="en-US" dirty="0">
                <a:solidFill>
                  <a:srgbClr val="D4D4D4"/>
                </a:solidFill>
                <a:latin typeface="Menlo" panose="020B0609030804020204" pitchFamily="49" charset="0"/>
              </a:rPr>
              <a:t> n </a:t>
            </a:r>
            <a:r>
              <a:rPr lang="en-US" dirty="0">
                <a:solidFill>
                  <a:srgbClr val="569CD6"/>
                </a:solidFill>
                <a:latin typeface="Menlo" panose="020B0609030804020204" pitchFamily="49" charset="0"/>
              </a:rPr>
              <a:t>in</a:t>
            </a:r>
            <a:r>
              <a:rPr lang="en-US" dirty="0">
                <a:solidFill>
                  <a:srgbClr val="D4D4D4"/>
                </a:solidFill>
                <a:latin typeface="Menlo" panose="020B0609030804020204" pitchFamily="49" charset="0"/>
              </a:rPr>
              <a:t> numbers]</a:t>
            </a:r>
          </a:p>
          <a:p>
            <a:r>
              <a:rPr lang="en-US" dirty="0"/>
              <a:t>squares = [n**2 for n in numbers]</a:t>
            </a:r>
          </a:p>
          <a:p>
            <a:endParaRPr lang="en-US"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715702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DBFCA-9E4F-F04F-A821-6AE7CF4C8BC1}"/>
              </a:ext>
            </a:extLst>
          </p:cNvPr>
          <p:cNvSpPr>
            <a:spLocks noGrp="1"/>
          </p:cNvSpPr>
          <p:nvPr>
            <p:ph type="title"/>
          </p:nvPr>
        </p:nvSpPr>
        <p:spPr/>
        <p:txBody>
          <a:bodyPr/>
          <a:lstStyle/>
          <a:p>
            <a:r>
              <a:rPr lang="en-US" dirty="0"/>
              <a:t>List Comprehension</a:t>
            </a:r>
            <a:br>
              <a:rPr lang="en-US" dirty="0"/>
            </a:br>
            <a:r>
              <a:rPr lang="en-US" dirty="0"/>
              <a:t>for a </a:t>
            </a:r>
            <a:r>
              <a:rPr lang="en-US" dirty="0" err="1"/>
              <a:t>sublist</a:t>
            </a:r>
            <a:r>
              <a:rPr lang="en-US" dirty="0"/>
              <a:t> </a:t>
            </a:r>
          </a:p>
        </p:txBody>
      </p:sp>
      <p:sp>
        <p:nvSpPr>
          <p:cNvPr id="5" name="Rectangle 4">
            <a:extLst>
              <a:ext uri="{FF2B5EF4-FFF2-40B4-BE49-F238E27FC236}">
                <a16:creationId xmlns:a16="http://schemas.microsoft.com/office/drawing/2014/main" id="{42DA5C04-BA49-CA4F-B94E-C0CB78652084}"/>
              </a:ext>
            </a:extLst>
          </p:cNvPr>
          <p:cNvSpPr/>
          <p:nvPr/>
        </p:nvSpPr>
        <p:spPr>
          <a:xfrm>
            <a:off x="1924050" y="3166586"/>
            <a:ext cx="8343900" cy="1200329"/>
          </a:xfrm>
          <a:prstGeom prst="rect">
            <a:avLst/>
          </a:prstGeom>
        </p:spPr>
        <p:txBody>
          <a:bodyPr wrap="square">
            <a:spAutoFit/>
          </a:bodyPr>
          <a:lstStyle/>
          <a:p>
            <a:r>
              <a:rPr lang="en-US" dirty="0">
                <a:solidFill>
                  <a:srgbClr val="D4D4D4"/>
                </a:solidFill>
                <a:latin typeface="Menlo" panose="020B0609030804020204" pitchFamily="49" charset="0"/>
              </a:rPr>
              <a:t>numbers = [</a:t>
            </a:r>
            <a:r>
              <a:rPr lang="en-US" dirty="0">
                <a:solidFill>
                  <a:srgbClr val="B5CEA8"/>
                </a:solidFill>
                <a:latin typeface="Menlo" panose="020B0609030804020204" pitchFamily="49" charset="0"/>
              </a:rPr>
              <a:t>1</a:t>
            </a:r>
            <a:r>
              <a:rPr lang="en-US" dirty="0">
                <a:solidFill>
                  <a:srgbClr val="D4D4D4"/>
                </a:solidFill>
                <a:latin typeface="Menlo" panose="020B0609030804020204" pitchFamily="49" charset="0"/>
              </a:rPr>
              <a:t>, </a:t>
            </a:r>
            <a:r>
              <a:rPr lang="en-US" dirty="0">
                <a:solidFill>
                  <a:srgbClr val="B5CEA8"/>
                </a:solidFill>
                <a:latin typeface="Menlo" panose="020B0609030804020204" pitchFamily="49" charset="0"/>
              </a:rPr>
              <a:t>2</a:t>
            </a:r>
            <a:r>
              <a:rPr lang="en-US" dirty="0">
                <a:solidFill>
                  <a:srgbClr val="D4D4D4"/>
                </a:solidFill>
                <a:latin typeface="Menlo" panose="020B0609030804020204" pitchFamily="49" charset="0"/>
              </a:rPr>
              <a:t>, </a:t>
            </a:r>
            <a:r>
              <a:rPr lang="en-US" dirty="0">
                <a:solidFill>
                  <a:srgbClr val="B5CEA8"/>
                </a:solidFill>
                <a:latin typeface="Menlo" panose="020B0609030804020204" pitchFamily="49" charset="0"/>
              </a:rPr>
              <a:t>3</a:t>
            </a:r>
            <a:r>
              <a:rPr lang="en-US" dirty="0">
                <a:solidFill>
                  <a:srgbClr val="D4D4D4"/>
                </a:solidFill>
                <a:latin typeface="Menlo" panose="020B0609030804020204" pitchFamily="49" charset="0"/>
              </a:rPr>
              <a:t>, </a:t>
            </a:r>
            <a:r>
              <a:rPr lang="en-US" dirty="0">
                <a:solidFill>
                  <a:srgbClr val="B5CEA8"/>
                </a:solidFill>
                <a:latin typeface="Menlo" panose="020B0609030804020204" pitchFamily="49" charset="0"/>
              </a:rPr>
              <a:t>4</a:t>
            </a:r>
            <a:r>
              <a:rPr lang="en-US" dirty="0">
                <a:solidFill>
                  <a:srgbClr val="D4D4D4"/>
                </a:solidFill>
                <a:latin typeface="Menlo" panose="020B0609030804020204" pitchFamily="49" charset="0"/>
              </a:rPr>
              <a:t>, </a:t>
            </a:r>
            <a:r>
              <a:rPr lang="en-US" dirty="0">
                <a:solidFill>
                  <a:srgbClr val="B5CEA8"/>
                </a:solidFill>
                <a:latin typeface="Menlo" panose="020B0609030804020204" pitchFamily="49" charset="0"/>
              </a:rPr>
              <a:t>5</a:t>
            </a:r>
            <a:r>
              <a:rPr lang="en-US" dirty="0">
                <a:solidFill>
                  <a:srgbClr val="D4D4D4"/>
                </a:solidFill>
                <a:latin typeface="Menlo" panose="020B0609030804020204" pitchFamily="49" charset="0"/>
              </a:rPr>
              <a:t>, </a:t>
            </a:r>
            <a:r>
              <a:rPr lang="en-US" dirty="0">
                <a:solidFill>
                  <a:srgbClr val="B5CEA8"/>
                </a:solidFill>
                <a:latin typeface="Menlo" panose="020B0609030804020204" pitchFamily="49" charset="0"/>
              </a:rPr>
              <a:t>6</a:t>
            </a:r>
            <a:r>
              <a:rPr lang="en-US" dirty="0">
                <a:solidFill>
                  <a:srgbClr val="D4D4D4"/>
                </a:solidFill>
                <a:latin typeface="Menlo" panose="020B0609030804020204" pitchFamily="49" charset="0"/>
              </a:rPr>
              <a:t>, </a:t>
            </a:r>
            <a:r>
              <a:rPr lang="en-US" dirty="0">
                <a:solidFill>
                  <a:srgbClr val="B5CEA8"/>
                </a:solidFill>
                <a:latin typeface="Menlo" panose="020B0609030804020204" pitchFamily="49" charset="0"/>
              </a:rPr>
              <a:t>7</a:t>
            </a:r>
            <a:r>
              <a:rPr lang="en-US" dirty="0">
                <a:solidFill>
                  <a:srgbClr val="D4D4D4"/>
                </a:solidFill>
                <a:latin typeface="Menlo" panose="020B0609030804020204" pitchFamily="49" charset="0"/>
              </a:rPr>
              <a:t>, </a:t>
            </a:r>
            <a:r>
              <a:rPr lang="en-US" dirty="0">
                <a:solidFill>
                  <a:srgbClr val="B5CEA8"/>
                </a:solidFill>
                <a:latin typeface="Menlo" panose="020B0609030804020204" pitchFamily="49" charset="0"/>
              </a:rPr>
              <a:t>8</a:t>
            </a:r>
            <a:r>
              <a:rPr lang="en-US" dirty="0">
                <a:solidFill>
                  <a:srgbClr val="D4D4D4"/>
                </a:solidFill>
                <a:latin typeface="Menlo" panose="020B0609030804020204" pitchFamily="49" charset="0"/>
              </a:rPr>
              <a:t>, </a:t>
            </a:r>
            <a:r>
              <a:rPr lang="en-US" dirty="0">
                <a:solidFill>
                  <a:srgbClr val="B5CEA8"/>
                </a:solidFill>
                <a:latin typeface="Menlo" panose="020B0609030804020204" pitchFamily="49" charset="0"/>
              </a:rPr>
              <a:t>9</a:t>
            </a:r>
            <a:r>
              <a:rPr lang="en-US" dirty="0">
                <a:solidFill>
                  <a:srgbClr val="D4D4D4"/>
                </a:solidFill>
                <a:latin typeface="Menlo" panose="020B0609030804020204" pitchFamily="49" charset="0"/>
              </a:rPr>
              <a:t>, </a:t>
            </a:r>
            <a:r>
              <a:rPr lang="en-US" dirty="0">
                <a:solidFill>
                  <a:srgbClr val="B5CEA8"/>
                </a:solidFill>
                <a:latin typeface="Menlo" panose="020B0609030804020204" pitchFamily="49" charset="0"/>
              </a:rPr>
              <a:t>10</a:t>
            </a:r>
            <a:r>
              <a:rPr lang="en-US" dirty="0">
                <a:solidFill>
                  <a:srgbClr val="D4D4D4"/>
                </a:solidFill>
                <a:latin typeface="Menlo" panose="020B0609030804020204" pitchFamily="49" charset="0"/>
              </a:rPr>
              <a:t>]</a:t>
            </a:r>
          </a:p>
          <a:p>
            <a:r>
              <a:rPr lang="en-US" dirty="0" err="1">
                <a:solidFill>
                  <a:srgbClr val="D4D4D4"/>
                </a:solidFill>
                <a:latin typeface="Menlo" panose="020B0609030804020204" pitchFamily="49" charset="0"/>
              </a:rPr>
              <a:t>even_squares</a:t>
            </a:r>
            <a:r>
              <a:rPr lang="en-US" dirty="0">
                <a:solidFill>
                  <a:srgbClr val="D4D4D4"/>
                </a:solidFill>
                <a:latin typeface="Menlo" panose="020B0609030804020204" pitchFamily="49" charset="0"/>
              </a:rPr>
              <a:t> = [square(n) </a:t>
            </a:r>
            <a:r>
              <a:rPr lang="en-US" dirty="0">
                <a:solidFill>
                  <a:srgbClr val="C586C0"/>
                </a:solidFill>
                <a:latin typeface="Menlo" panose="020B0609030804020204" pitchFamily="49" charset="0"/>
              </a:rPr>
              <a:t>for</a:t>
            </a:r>
            <a:r>
              <a:rPr lang="en-US" dirty="0">
                <a:solidFill>
                  <a:srgbClr val="D4D4D4"/>
                </a:solidFill>
                <a:latin typeface="Menlo" panose="020B0609030804020204" pitchFamily="49" charset="0"/>
              </a:rPr>
              <a:t> n </a:t>
            </a:r>
            <a:r>
              <a:rPr lang="en-US" dirty="0">
                <a:solidFill>
                  <a:srgbClr val="569CD6"/>
                </a:solidFill>
                <a:latin typeface="Menlo" panose="020B0609030804020204" pitchFamily="49" charset="0"/>
              </a:rPr>
              <a:t>in</a:t>
            </a:r>
            <a:r>
              <a:rPr lang="en-US" dirty="0">
                <a:solidFill>
                  <a:srgbClr val="D4D4D4"/>
                </a:solidFill>
                <a:latin typeface="Menlo" panose="020B0609030804020204" pitchFamily="49" charset="0"/>
              </a:rPr>
              <a:t> numbers </a:t>
            </a:r>
            <a:r>
              <a:rPr lang="en-US" dirty="0">
                <a:solidFill>
                  <a:srgbClr val="C586C0"/>
                </a:solidFill>
                <a:latin typeface="Menlo" panose="020B0609030804020204" pitchFamily="49" charset="0"/>
              </a:rPr>
              <a:t>if</a:t>
            </a:r>
            <a:r>
              <a:rPr lang="en-US" dirty="0">
                <a:solidFill>
                  <a:srgbClr val="D4D4D4"/>
                </a:solidFill>
                <a:latin typeface="Menlo" panose="020B0609030804020204" pitchFamily="49" charset="0"/>
              </a:rPr>
              <a:t> n % </a:t>
            </a:r>
            <a:r>
              <a:rPr lang="en-US" dirty="0">
                <a:solidFill>
                  <a:srgbClr val="B5CEA8"/>
                </a:solidFill>
                <a:latin typeface="Menlo" panose="020B0609030804020204" pitchFamily="49" charset="0"/>
              </a:rPr>
              <a:t>2</a:t>
            </a:r>
            <a:r>
              <a:rPr lang="en-US" dirty="0">
                <a:solidFill>
                  <a:srgbClr val="D4D4D4"/>
                </a:solidFill>
                <a:latin typeface="Menlo" panose="020B0609030804020204" pitchFamily="49" charset="0"/>
              </a:rPr>
              <a:t> == </a:t>
            </a:r>
            <a:r>
              <a:rPr lang="en-US" dirty="0">
                <a:solidFill>
                  <a:srgbClr val="B5CEA8"/>
                </a:solidFill>
                <a:latin typeface="Menlo" panose="020B0609030804020204" pitchFamily="49" charset="0"/>
              </a:rPr>
              <a:t>0</a:t>
            </a:r>
            <a:r>
              <a:rPr lang="en-US" dirty="0">
                <a:solidFill>
                  <a:srgbClr val="D4D4D4"/>
                </a:solidFill>
                <a:latin typeface="Menlo" panose="020B0609030804020204" pitchFamily="49" charset="0"/>
              </a:rPr>
              <a:t>]</a:t>
            </a:r>
          </a:p>
          <a:p>
            <a:r>
              <a:rPr lang="en-US" dirty="0">
                <a:solidFill>
                  <a:srgbClr val="6A9955"/>
                </a:solidFill>
                <a:latin typeface="Menlo" panose="020B0609030804020204" pitchFamily="49" charset="0"/>
              </a:rPr>
              <a:t># while print [4, 16, 36, 64, 100]</a:t>
            </a:r>
            <a:endParaRPr lang="en-US" dirty="0">
              <a:solidFill>
                <a:srgbClr val="D4D4D4"/>
              </a:solidFill>
              <a:latin typeface="Menlo" panose="020B0609030804020204" pitchFamily="49" charset="0"/>
            </a:endParaRPr>
          </a:p>
          <a:p>
            <a:r>
              <a:rPr lang="en-US" dirty="0">
                <a:solidFill>
                  <a:srgbClr val="DCDCAA"/>
                </a:solidFill>
                <a:latin typeface="Menlo" panose="020B0609030804020204" pitchFamily="49" charset="0"/>
              </a:rPr>
              <a:t>print</a:t>
            </a:r>
            <a:r>
              <a:rPr lang="en-US" dirty="0">
                <a:solidFill>
                  <a:srgbClr val="D4D4D4"/>
                </a:solidFill>
                <a:latin typeface="Menlo" panose="020B0609030804020204" pitchFamily="49" charset="0"/>
              </a:rPr>
              <a:t>(</a:t>
            </a:r>
            <a:r>
              <a:rPr lang="en-US" dirty="0" err="1">
                <a:solidFill>
                  <a:srgbClr val="D4D4D4"/>
                </a:solidFill>
                <a:latin typeface="Menlo" panose="020B0609030804020204" pitchFamily="49" charset="0"/>
              </a:rPr>
              <a:t>even_squares</a:t>
            </a:r>
            <a:r>
              <a:rPr lang="en-US" dirty="0">
                <a:solidFill>
                  <a:srgbClr val="D4D4D4"/>
                </a:solidFill>
                <a:latin typeface="Menlo" panose="020B0609030804020204" pitchFamily="49" charset="0"/>
              </a:rPr>
              <a:t>) </a:t>
            </a:r>
            <a:endParaRPr lang="en-US"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23390409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20BE9-CA43-8F4B-99E7-7164FD275608}"/>
              </a:ext>
            </a:extLst>
          </p:cNvPr>
          <p:cNvSpPr>
            <a:spLocks noGrp="1"/>
          </p:cNvSpPr>
          <p:nvPr>
            <p:ph type="title"/>
          </p:nvPr>
        </p:nvSpPr>
        <p:spPr/>
        <p:txBody>
          <a:bodyPr/>
          <a:lstStyle/>
          <a:p>
            <a:endParaRPr lang="en-US"/>
          </a:p>
        </p:txBody>
      </p:sp>
      <p:graphicFrame>
        <p:nvGraphicFramePr>
          <p:cNvPr id="4" name="Content Placeholder 3">
            <a:extLst>
              <a:ext uri="{FF2B5EF4-FFF2-40B4-BE49-F238E27FC236}">
                <a16:creationId xmlns:a16="http://schemas.microsoft.com/office/drawing/2014/main" id="{C1BDE3B7-F9D3-084D-9CB5-F7E15A9EB6E6}"/>
              </a:ext>
            </a:extLst>
          </p:cNvPr>
          <p:cNvGraphicFramePr>
            <a:graphicFrameLocks noGrp="1"/>
          </p:cNvGraphicFramePr>
          <p:nvPr>
            <p:ph idx="1"/>
            <p:extLst>
              <p:ext uri="{D42A27DB-BD31-4B8C-83A1-F6EECF244321}">
                <p14:modId xmlns:p14="http://schemas.microsoft.com/office/powerpoint/2010/main" val="562120933"/>
              </p:ext>
            </p:extLst>
          </p:nvPr>
        </p:nvGraphicFramePr>
        <p:xfrm>
          <a:off x="1476375" y="2813526"/>
          <a:ext cx="9239250" cy="2586990"/>
        </p:xfrm>
        <a:graphic>
          <a:graphicData uri="http://schemas.openxmlformats.org/drawingml/2006/table">
            <a:tbl>
              <a:tblPr/>
              <a:tblGrid>
                <a:gridCol w="2171700">
                  <a:extLst>
                    <a:ext uri="{9D8B030D-6E8A-4147-A177-3AD203B41FA5}">
                      <a16:colId xmlns:a16="http://schemas.microsoft.com/office/drawing/2014/main" val="1970936666"/>
                    </a:ext>
                  </a:extLst>
                </a:gridCol>
                <a:gridCol w="7067550">
                  <a:extLst>
                    <a:ext uri="{9D8B030D-6E8A-4147-A177-3AD203B41FA5}">
                      <a16:colId xmlns:a16="http://schemas.microsoft.com/office/drawing/2014/main" val="323019688"/>
                    </a:ext>
                  </a:extLst>
                </a:gridCol>
              </a:tblGrid>
              <a:tr h="0">
                <a:tc>
                  <a:txBody>
                    <a:bodyPr/>
                    <a:lstStyle/>
                    <a:p>
                      <a:pPr algn="l"/>
                      <a:r>
                        <a:rPr lang="en-US">
                          <a:effectLst/>
                        </a:rPr>
                        <a:t>portion</a:t>
                      </a:r>
                    </a:p>
                  </a:txBody>
                  <a:tcPr marL="95250" marR="95250" marT="47625" marB="47625" anchor="ctr">
                    <a:lnL>
                      <a:noFill/>
                    </a:lnL>
                    <a:lnR>
                      <a:noFill/>
                    </a:lnR>
                    <a:lnT>
                      <a:noFill/>
                    </a:lnT>
                    <a:lnB>
                      <a:noFill/>
                    </a:lnB>
                  </a:tcPr>
                </a:tc>
                <a:tc>
                  <a:txBody>
                    <a:bodyPr/>
                    <a:lstStyle/>
                    <a:p>
                      <a:pPr algn="l"/>
                      <a:r>
                        <a:rPr lang="en-US">
                          <a:effectLst/>
                        </a:rPr>
                        <a:t>purpose</a:t>
                      </a:r>
                    </a:p>
                  </a:txBody>
                  <a:tcPr marL="95250" marR="95250" marT="47625" marB="47625" anchor="ctr">
                    <a:lnL>
                      <a:noFill/>
                    </a:lnL>
                    <a:lnR>
                      <a:noFill/>
                    </a:lnR>
                    <a:lnT>
                      <a:noFill/>
                    </a:lnT>
                    <a:lnB>
                      <a:noFill/>
                    </a:lnB>
                  </a:tcPr>
                </a:tc>
                <a:extLst>
                  <a:ext uri="{0D108BD9-81ED-4DB2-BD59-A6C34878D82A}">
                    <a16:rowId xmlns:a16="http://schemas.microsoft.com/office/drawing/2014/main" val="3345034443"/>
                  </a:ext>
                </a:extLst>
              </a:tr>
              <a:tr h="0">
                <a:tc>
                  <a:txBody>
                    <a:bodyPr/>
                    <a:lstStyle/>
                    <a:p>
                      <a:r>
                        <a:rPr lang="en-US">
                          <a:effectLst/>
                        </a:rPr>
                        <a:t>even_squares</a:t>
                      </a:r>
                    </a:p>
                  </a:txBody>
                  <a:tcPr marL="95250" marR="95250" marT="47625" marB="47625" anchor="ctr">
                    <a:lnL>
                      <a:noFill/>
                    </a:lnL>
                    <a:lnR>
                      <a:noFill/>
                    </a:lnR>
                    <a:lnT>
                      <a:noFill/>
                    </a:lnT>
                    <a:lnB>
                      <a:noFill/>
                    </a:lnB>
                  </a:tcPr>
                </a:tc>
                <a:tc>
                  <a:txBody>
                    <a:bodyPr/>
                    <a:lstStyle/>
                    <a:p>
                      <a:r>
                        <a:rPr lang="en-US">
                          <a:effectLst/>
                        </a:rPr>
                        <a:t>the variable that will hold the results of the list comprehension</a:t>
                      </a:r>
                    </a:p>
                  </a:txBody>
                  <a:tcPr marL="95250" marR="95250" marT="47625" marB="47625" anchor="ctr">
                    <a:lnL>
                      <a:noFill/>
                    </a:lnL>
                    <a:lnR>
                      <a:noFill/>
                    </a:lnR>
                    <a:lnT>
                      <a:noFill/>
                    </a:lnT>
                    <a:lnB>
                      <a:noFill/>
                    </a:lnB>
                  </a:tcPr>
                </a:tc>
                <a:extLst>
                  <a:ext uri="{0D108BD9-81ED-4DB2-BD59-A6C34878D82A}">
                    <a16:rowId xmlns:a16="http://schemas.microsoft.com/office/drawing/2014/main" val="303552417"/>
                  </a:ext>
                </a:extLst>
              </a:tr>
              <a:tr h="0">
                <a:tc>
                  <a:txBody>
                    <a:bodyPr/>
                    <a:lstStyle/>
                    <a:p>
                      <a:r>
                        <a:rPr lang="en-US">
                          <a:effectLst/>
                        </a:rPr>
                        <a:t>[</a:t>
                      </a:r>
                    </a:p>
                  </a:txBody>
                  <a:tcPr marL="95250" marR="95250" marT="47625" marB="47625" anchor="ctr">
                    <a:lnL>
                      <a:noFill/>
                    </a:lnL>
                    <a:lnR>
                      <a:noFill/>
                    </a:lnR>
                    <a:lnT>
                      <a:noFill/>
                    </a:lnT>
                    <a:lnB>
                      <a:noFill/>
                    </a:lnB>
                  </a:tcPr>
                </a:tc>
                <a:tc>
                  <a:txBody>
                    <a:bodyPr/>
                    <a:lstStyle/>
                    <a:p>
                      <a:r>
                        <a:rPr lang="en-US">
                          <a:effectLst/>
                        </a:rPr>
                        <a:t>marks the beginning of the list comprehension</a:t>
                      </a:r>
                    </a:p>
                  </a:txBody>
                  <a:tcPr marL="95250" marR="95250" marT="47625" marB="47625" anchor="ctr">
                    <a:lnL>
                      <a:noFill/>
                    </a:lnL>
                    <a:lnR>
                      <a:noFill/>
                    </a:lnR>
                    <a:lnT>
                      <a:noFill/>
                    </a:lnT>
                    <a:lnB>
                      <a:noFill/>
                    </a:lnB>
                  </a:tcPr>
                </a:tc>
                <a:extLst>
                  <a:ext uri="{0D108BD9-81ED-4DB2-BD59-A6C34878D82A}">
                    <a16:rowId xmlns:a16="http://schemas.microsoft.com/office/drawing/2014/main" val="1868848935"/>
                  </a:ext>
                </a:extLst>
              </a:tr>
              <a:tr h="0">
                <a:tc>
                  <a:txBody>
                    <a:bodyPr/>
                    <a:lstStyle/>
                    <a:p>
                      <a:r>
                        <a:rPr lang="en-US">
                          <a:effectLst/>
                        </a:rPr>
                        <a:t>square(n)</a:t>
                      </a:r>
                    </a:p>
                  </a:txBody>
                  <a:tcPr marL="95250" marR="95250" marT="47625" marB="47625" anchor="ctr">
                    <a:lnL>
                      <a:noFill/>
                    </a:lnL>
                    <a:lnR>
                      <a:noFill/>
                    </a:lnR>
                    <a:lnT>
                      <a:noFill/>
                    </a:lnT>
                    <a:lnB>
                      <a:noFill/>
                    </a:lnB>
                  </a:tcPr>
                </a:tc>
                <a:tc>
                  <a:txBody>
                    <a:bodyPr/>
                    <a:lstStyle/>
                    <a:p>
                      <a:r>
                        <a:rPr lang="en-US">
                          <a:effectLst/>
                        </a:rPr>
                        <a:t>the expression to perform on the list</a:t>
                      </a:r>
                    </a:p>
                  </a:txBody>
                  <a:tcPr marL="95250" marR="95250" marT="47625" marB="47625" anchor="ctr">
                    <a:lnL>
                      <a:noFill/>
                    </a:lnL>
                    <a:lnR>
                      <a:noFill/>
                    </a:lnR>
                    <a:lnT>
                      <a:noFill/>
                    </a:lnT>
                    <a:lnB>
                      <a:noFill/>
                    </a:lnB>
                  </a:tcPr>
                </a:tc>
                <a:extLst>
                  <a:ext uri="{0D108BD9-81ED-4DB2-BD59-A6C34878D82A}">
                    <a16:rowId xmlns:a16="http://schemas.microsoft.com/office/drawing/2014/main" val="2976946671"/>
                  </a:ext>
                </a:extLst>
              </a:tr>
              <a:tr h="0">
                <a:tc>
                  <a:txBody>
                    <a:bodyPr/>
                    <a:lstStyle/>
                    <a:p>
                      <a:r>
                        <a:rPr lang="en-US">
                          <a:effectLst/>
                        </a:rPr>
                        <a:t>for n in numbers</a:t>
                      </a:r>
                    </a:p>
                  </a:txBody>
                  <a:tcPr marL="95250" marR="95250" marT="47625" marB="47625" anchor="ctr">
                    <a:lnL>
                      <a:noFill/>
                    </a:lnL>
                    <a:lnR>
                      <a:noFill/>
                    </a:lnR>
                    <a:lnT>
                      <a:noFill/>
                    </a:lnT>
                    <a:lnB>
                      <a:noFill/>
                    </a:lnB>
                  </a:tcPr>
                </a:tc>
                <a:tc>
                  <a:txBody>
                    <a:bodyPr/>
                    <a:lstStyle/>
                    <a:p>
                      <a:r>
                        <a:rPr lang="en-US">
                          <a:effectLst/>
                        </a:rPr>
                        <a:t>for variable in originating list</a:t>
                      </a:r>
                    </a:p>
                  </a:txBody>
                  <a:tcPr marL="95250" marR="95250" marT="47625" marB="47625" anchor="ctr">
                    <a:lnL>
                      <a:noFill/>
                    </a:lnL>
                    <a:lnR>
                      <a:noFill/>
                    </a:lnR>
                    <a:lnT>
                      <a:noFill/>
                    </a:lnT>
                    <a:lnB>
                      <a:noFill/>
                    </a:lnB>
                  </a:tcPr>
                </a:tc>
                <a:extLst>
                  <a:ext uri="{0D108BD9-81ED-4DB2-BD59-A6C34878D82A}">
                    <a16:rowId xmlns:a16="http://schemas.microsoft.com/office/drawing/2014/main" val="1023531053"/>
                  </a:ext>
                </a:extLst>
              </a:tr>
              <a:tr h="0">
                <a:tc>
                  <a:txBody>
                    <a:bodyPr/>
                    <a:lstStyle/>
                    <a:p>
                      <a:r>
                        <a:rPr lang="en-US">
                          <a:effectLst/>
                        </a:rPr>
                        <a:t>if n % 2 == 0</a:t>
                      </a:r>
                    </a:p>
                  </a:txBody>
                  <a:tcPr marL="95250" marR="95250" marT="47625" marB="47625" anchor="ctr">
                    <a:lnL>
                      <a:noFill/>
                    </a:lnL>
                    <a:lnR>
                      <a:noFill/>
                    </a:lnR>
                    <a:lnT>
                      <a:noFill/>
                    </a:lnT>
                    <a:lnB>
                      <a:noFill/>
                    </a:lnB>
                  </a:tcPr>
                </a:tc>
                <a:tc>
                  <a:txBody>
                    <a:bodyPr/>
                    <a:lstStyle/>
                    <a:p>
                      <a:r>
                        <a:rPr lang="en-US">
                          <a:effectLst/>
                        </a:rPr>
                        <a:t>An optional predicate to sort the list</a:t>
                      </a:r>
                    </a:p>
                  </a:txBody>
                  <a:tcPr marL="95250" marR="95250" marT="47625" marB="47625" anchor="ctr">
                    <a:lnL>
                      <a:noFill/>
                    </a:lnL>
                    <a:lnR>
                      <a:noFill/>
                    </a:lnR>
                    <a:lnT>
                      <a:noFill/>
                    </a:lnT>
                    <a:lnB>
                      <a:noFill/>
                    </a:lnB>
                  </a:tcPr>
                </a:tc>
                <a:extLst>
                  <a:ext uri="{0D108BD9-81ED-4DB2-BD59-A6C34878D82A}">
                    <a16:rowId xmlns:a16="http://schemas.microsoft.com/office/drawing/2014/main" val="567205987"/>
                  </a:ext>
                </a:extLst>
              </a:tr>
              <a:tr h="0">
                <a:tc>
                  <a:txBody>
                    <a:bodyPr/>
                    <a:lstStyle/>
                    <a:p>
                      <a:r>
                        <a:rPr lang="en-US">
                          <a:effectLst/>
                        </a:rPr>
                        <a:t>]</a:t>
                      </a:r>
                    </a:p>
                  </a:txBody>
                  <a:tcPr marL="95250" marR="95250" marT="47625" marB="47625" anchor="ctr">
                    <a:lnL>
                      <a:noFill/>
                    </a:lnL>
                    <a:lnR>
                      <a:noFill/>
                    </a:lnR>
                    <a:lnT>
                      <a:noFill/>
                    </a:lnT>
                    <a:lnB>
                      <a:noFill/>
                    </a:lnB>
                  </a:tcPr>
                </a:tc>
                <a:tc>
                  <a:txBody>
                    <a:bodyPr/>
                    <a:lstStyle/>
                    <a:p>
                      <a:r>
                        <a:rPr lang="en-US" dirty="0">
                          <a:effectLst/>
                        </a:rPr>
                        <a:t>marks the end of the list comprehension</a:t>
                      </a:r>
                    </a:p>
                  </a:txBody>
                  <a:tcPr marL="95250" marR="95250" marT="47625" marB="47625" anchor="ctr">
                    <a:lnL>
                      <a:noFill/>
                    </a:lnL>
                    <a:lnR>
                      <a:noFill/>
                    </a:lnR>
                    <a:lnT>
                      <a:noFill/>
                    </a:lnT>
                    <a:lnB>
                      <a:noFill/>
                    </a:lnB>
                  </a:tcPr>
                </a:tc>
                <a:extLst>
                  <a:ext uri="{0D108BD9-81ED-4DB2-BD59-A6C34878D82A}">
                    <a16:rowId xmlns:a16="http://schemas.microsoft.com/office/drawing/2014/main" val="2290170862"/>
                  </a:ext>
                </a:extLst>
              </a:tr>
            </a:tbl>
          </a:graphicData>
        </a:graphic>
      </p:graphicFrame>
    </p:spTree>
    <p:extLst>
      <p:ext uri="{BB962C8B-B14F-4D97-AF65-F5344CB8AC3E}">
        <p14:creationId xmlns:p14="http://schemas.microsoft.com/office/powerpoint/2010/main" val="3410363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9A22DDE2-FB2D-421B-B377-F9AD495CE9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useBgFill="1">
        <p:nvSpPr>
          <p:cNvPr id="21" name="Rectangle 20">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3144CE2B-CB5D-754C-AC69-34A010758DE7}"/>
              </a:ext>
            </a:extLst>
          </p:cNvPr>
          <p:cNvSpPr>
            <a:spLocks noGrp="1"/>
          </p:cNvSpPr>
          <p:nvPr>
            <p:ph type="title"/>
          </p:nvPr>
        </p:nvSpPr>
        <p:spPr>
          <a:xfrm>
            <a:off x="683609" y="764372"/>
            <a:ext cx="3173688" cy="5216013"/>
          </a:xfrm>
        </p:spPr>
        <p:txBody>
          <a:bodyPr vert="horz" lIns="91440" tIns="45720" rIns="91440" bIns="45720" rtlCol="0" anchor="ctr">
            <a:normAutofit/>
          </a:bodyPr>
          <a:lstStyle/>
          <a:p>
            <a:pPr algn="r"/>
            <a:r>
              <a:rPr lang="en-US" sz="4000" kern="1200" cap="all" baseline="0" dirty="0">
                <a:solidFill>
                  <a:schemeClr val="tx1"/>
                </a:solidFill>
                <a:latin typeface="+mj-lt"/>
                <a:ea typeface="+mj-ea"/>
                <a:cs typeface="+mj-cs"/>
              </a:rPr>
              <a:t>Module 6</a:t>
            </a:r>
          </a:p>
        </p:txBody>
      </p:sp>
      <p:cxnSp>
        <p:nvCxnSpPr>
          <p:cNvPr id="23" name="Straight Connector 22">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218F3B8B-7B20-D44D-BB4E-C0FDA6C1D84D}"/>
              </a:ext>
            </a:extLst>
          </p:cNvPr>
          <p:cNvSpPr>
            <a:spLocks noGrp="1"/>
          </p:cNvSpPr>
          <p:nvPr>
            <p:ph type="body" sz="half" idx="2"/>
          </p:nvPr>
        </p:nvSpPr>
        <p:spPr>
          <a:xfrm>
            <a:off x="4370138" y="764372"/>
            <a:ext cx="7086600" cy="5216013"/>
          </a:xfrm>
        </p:spPr>
        <p:txBody>
          <a:bodyPr vert="horz" lIns="91440" tIns="45720" rIns="91440" bIns="45720" rtlCol="0" anchor="ctr">
            <a:normAutofit/>
          </a:bodyPr>
          <a:lstStyle/>
          <a:p>
            <a:r>
              <a:rPr lang="en-US" sz="4000" kern="1200" dirty="0">
                <a:solidFill>
                  <a:schemeClr val="tx1"/>
                </a:solidFill>
                <a:latin typeface="+mj-lt"/>
                <a:ea typeface="+mn-ea"/>
                <a:cs typeface="+mn-cs"/>
              </a:rPr>
              <a:t>Functions</a:t>
            </a:r>
          </a:p>
        </p:txBody>
      </p:sp>
    </p:spTree>
    <p:extLst>
      <p:ext uri="{BB962C8B-B14F-4D97-AF65-F5344CB8AC3E}">
        <p14:creationId xmlns:p14="http://schemas.microsoft.com/office/powerpoint/2010/main" val="27033512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149C0-0097-5844-803B-BC6084CA76D1}"/>
              </a:ext>
            </a:extLst>
          </p:cNvPr>
          <p:cNvSpPr>
            <a:spLocks noGrp="1"/>
          </p:cNvSpPr>
          <p:nvPr>
            <p:ph type="title"/>
          </p:nvPr>
        </p:nvSpPr>
        <p:spPr/>
        <p:txBody>
          <a:bodyPr/>
          <a:lstStyle/>
          <a:p>
            <a:r>
              <a:rPr lang="en-US" dirty="0"/>
              <a:t>Scope</a:t>
            </a:r>
          </a:p>
        </p:txBody>
      </p:sp>
      <p:sp>
        <p:nvSpPr>
          <p:cNvPr id="3" name="Content Placeholder 2">
            <a:extLst>
              <a:ext uri="{FF2B5EF4-FFF2-40B4-BE49-F238E27FC236}">
                <a16:creationId xmlns:a16="http://schemas.microsoft.com/office/drawing/2014/main" id="{50BA9217-7711-F040-9456-2B2282A1E55B}"/>
              </a:ext>
            </a:extLst>
          </p:cNvPr>
          <p:cNvSpPr>
            <a:spLocks noGrp="1"/>
          </p:cNvSpPr>
          <p:nvPr>
            <p:ph idx="1"/>
          </p:nvPr>
        </p:nvSpPr>
        <p:spPr/>
        <p:txBody>
          <a:bodyPr/>
          <a:lstStyle/>
          <a:p>
            <a:r>
              <a:rPr lang="en-US" dirty="0"/>
              <a:t>Also referred to as namespace</a:t>
            </a:r>
          </a:p>
          <a:p>
            <a:r>
              <a:rPr lang="en-US" dirty="0"/>
              <a:t>A container for mapping names to objects whether they are variables, functions, or classes</a:t>
            </a:r>
          </a:p>
          <a:p>
            <a:r>
              <a:rPr lang="en-US" dirty="0"/>
              <a:t>Four Scopes in Python</a:t>
            </a:r>
          </a:p>
          <a:p>
            <a:pPr lvl="1"/>
            <a:r>
              <a:rPr lang="en-US" dirty="0"/>
              <a:t>Local</a:t>
            </a:r>
          </a:p>
          <a:p>
            <a:pPr lvl="1"/>
            <a:r>
              <a:rPr lang="en-US" dirty="0"/>
              <a:t>Enclosing </a:t>
            </a:r>
          </a:p>
          <a:p>
            <a:pPr lvl="1"/>
            <a:r>
              <a:rPr lang="en-US" dirty="0"/>
              <a:t>Global</a:t>
            </a:r>
          </a:p>
          <a:p>
            <a:pPr lvl="1"/>
            <a:r>
              <a:rPr lang="en-US" dirty="0"/>
              <a:t>Built-in</a:t>
            </a:r>
          </a:p>
          <a:p>
            <a:endParaRPr lang="en-US" dirty="0"/>
          </a:p>
          <a:p>
            <a:endParaRPr lang="en-US" dirty="0"/>
          </a:p>
          <a:p>
            <a:endParaRPr lang="en-US" dirty="0"/>
          </a:p>
        </p:txBody>
      </p:sp>
    </p:spTree>
    <p:extLst>
      <p:ext uri="{BB962C8B-B14F-4D97-AF65-F5344CB8AC3E}">
        <p14:creationId xmlns:p14="http://schemas.microsoft.com/office/powerpoint/2010/main" val="199163522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ED679-76FA-9C4A-B22B-92D8A3B93724}"/>
              </a:ext>
            </a:extLst>
          </p:cNvPr>
          <p:cNvSpPr>
            <a:spLocks noGrp="1"/>
          </p:cNvSpPr>
          <p:nvPr>
            <p:ph type="title"/>
          </p:nvPr>
        </p:nvSpPr>
        <p:spPr/>
        <p:txBody>
          <a:bodyPr/>
          <a:lstStyle/>
          <a:p>
            <a:r>
              <a:rPr lang="en-US" dirty="0"/>
              <a:t>Local scope Demo</a:t>
            </a:r>
          </a:p>
        </p:txBody>
      </p:sp>
      <p:sp>
        <p:nvSpPr>
          <p:cNvPr id="3" name="Text Placeholder 2">
            <a:extLst>
              <a:ext uri="{FF2B5EF4-FFF2-40B4-BE49-F238E27FC236}">
                <a16:creationId xmlns:a16="http://schemas.microsoft.com/office/drawing/2014/main" id="{F2FC3BD2-9D8F-7746-A624-9DC62B3BDAF1}"/>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899032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C2264-6138-FA4A-A104-C463990D19BF}"/>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9037DEA0-4ACC-C640-9BB2-217A8E677603}"/>
              </a:ext>
            </a:extLst>
          </p:cNvPr>
          <p:cNvPicPr>
            <a:picLocks noGrp="1" noChangeAspect="1"/>
          </p:cNvPicPr>
          <p:nvPr>
            <p:ph idx="1"/>
          </p:nvPr>
        </p:nvPicPr>
        <p:blipFill>
          <a:blip r:embed="rId2"/>
          <a:stretch>
            <a:fillRect/>
          </a:stretch>
        </p:blipFill>
        <p:spPr>
          <a:xfrm>
            <a:off x="335168" y="1470016"/>
            <a:ext cx="3396565" cy="4024313"/>
          </a:xfrm>
        </p:spPr>
      </p:pic>
      <p:pic>
        <p:nvPicPr>
          <p:cNvPr id="7" name="Picture 6">
            <a:extLst>
              <a:ext uri="{FF2B5EF4-FFF2-40B4-BE49-F238E27FC236}">
                <a16:creationId xmlns:a16="http://schemas.microsoft.com/office/drawing/2014/main" id="{7731D35E-80C6-1349-9501-C572759997EF}"/>
              </a:ext>
            </a:extLst>
          </p:cNvPr>
          <p:cNvPicPr>
            <a:picLocks noChangeAspect="1"/>
          </p:cNvPicPr>
          <p:nvPr/>
        </p:nvPicPr>
        <p:blipFill>
          <a:blip r:embed="rId3"/>
          <a:stretch>
            <a:fillRect/>
          </a:stretch>
        </p:blipFill>
        <p:spPr>
          <a:xfrm>
            <a:off x="4028439" y="764373"/>
            <a:ext cx="7975600" cy="5435600"/>
          </a:xfrm>
          <a:prstGeom prst="rect">
            <a:avLst/>
          </a:prstGeom>
        </p:spPr>
      </p:pic>
    </p:spTree>
    <p:extLst>
      <p:ext uri="{BB962C8B-B14F-4D97-AF65-F5344CB8AC3E}">
        <p14:creationId xmlns:p14="http://schemas.microsoft.com/office/powerpoint/2010/main" val="41548361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70D72-6605-0E4E-849A-41A4D38E93E2}"/>
              </a:ext>
            </a:extLst>
          </p:cNvPr>
          <p:cNvSpPr>
            <a:spLocks noGrp="1"/>
          </p:cNvSpPr>
          <p:nvPr>
            <p:ph type="title"/>
          </p:nvPr>
        </p:nvSpPr>
        <p:spPr/>
        <p:txBody>
          <a:bodyPr/>
          <a:lstStyle/>
          <a:p>
            <a:r>
              <a:rPr lang="en-US" dirty="0"/>
              <a:t>Functions</a:t>
            </a:r>
          </a:p>
        </p:txBody>
      </p:sp>
      <p:sp>
        <p:nvSpPr>
          <p:cNvPr id="3" name="Content Placeholder 2">
            <a:extLst>
              <a:ext uri="{FF2B5EF4-FFF2-40B4-BE49-F238E27FC236}">
                <a16:creationId xmlns:a16="http://schemas.microsoft.com/office/drawing/2014/main" id="{9F4DC0B2-53DE-3541-ACE6-4635CA594296}"/>
              </a:ext>
            </a:extLst>
          </p:cNvPr>
          <p:cNvSpPr>
            <a:spLocks noGrp="1"/>
          </p:cNvSpPr>
          <p:nvPr>
            <p:ph idx="1"/>
          </p:nvPr>
        </p:nvSpPr>
        <p:spPr/>
        <p:txBody>
          <a:bodyPr/>
          <a:lstStyle/>
          <a:p>
            <a:r>
              <a:rPr lang="en-US" dirty="0"/>
              <a:t>Simply allow you to create small reusable sections of code</a:t>
            </a:r>
          </a:p>
          <a:p>
            <a:r>
              <a:rPr lang="en-US" dirty="0"/>
              <a:t>Customizable through the use of parameters</a:t>
            </a:r>
          </a:p>
          <a:p>
            <a:r>
              <a:rPr lang="en-US" dirty="0"/>
              <a:t>Have the ability to return results if desired</a:t>
            </a:r>
          </a:p>
          <a:p>
            <a:r>
              <a:rPr lang="en-US" dirty="0"/>
              <a:t>Functions are defined by </a:t>
            </a:r>
          </a:p>
          <a:p>
            <a:pPr lvl="1"/>
            <a:r>
              <a:rPr lang="en-US" dirty="0"/>
              <a:t>the </a:t>
            </a:r>
            <a:r>
              <a:rPr lang="en-US" i="1" dirty="0"/>
              <a:t>def</a:t>
            </a:r>
            <a:r>
              <a:rPr lang="en-US" dirty="0"/>
              <a:t> keyword, </a:t>
            </a:r>
          </a:p>
          <a:p>
            <a:pPr lvl="1"/>
            <a:r>
              <a:rPr lang="en-US" dirty="0"/>
              <a:t>followed by the name of the function </a:t>
            </a:r>
          </a:p>
          <a:p>
            <a:pPr lvl="1"/>
            <a:r>
              <a:rPr lang="en-US" dirty="0"/>
              <a:t>some parameters and a colon.</a:t>
            </a:r>
          </a:p>
          <a:p>
            <a:endParaRPr lang="en-US" dirty="0"/>
          </a:p>
        </p:txBody>
      </p:sp>
      <p:pic>
        <p:nvPicPr>
          <p:cNvPr id="4" name="Picture 3">
            <a:extLst>
              <a:ext uri="{FF2B5EF4-FFF2-40B4-BE49-F238E27FC236}">
                <a16:creationId xmlns:a16="http://schemas.microsoft.com/office/drawing/2014/main" id="{749AB5C2-58F6-D244-A860-DF3B43FD85FA}"/>
              </a:ext>
            </a:extLst>
          </p:cNvPr>
          <p:cNvPicPr>
            <a:picLocks noChangeAspect="1"/>
          </p:cNvPicPr>
          <p:nvPr/>
        </p:nvPicPr>
        <p:blipFill>
          <a:blip r:embed="rId2"/>
          <a:stretch>
            <a:fillRect/>
          </a:stretch>
        </p:blipFill>
        <p:spPr>
          <a:xfrm>
            <a:off x="1524000" y="5062985"/>
            <a:ext cx="9144000" cy="1155700"/>
          </a:xfrm>
          <a:prstGeom prst="rect">
            <a:avLst/>
          </a:prstGeom>
        </p:spPr>
      </p:pic>
    </p:spTree>
    <p:extLst>
      <p:ext uri="{BB962C8B-B14F-4D97-AF65-F5344CB8AC3E}">
        <p14:creationId xmlns:p14="http://schemas.microsoft.com/office/powerpoint/2010/main" val="24944757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152DC-D5A8-A54A-A7F1-1DF7D3037DD4}"/>
              </a:ext>
            </a:extLst>
          </p:cNvPr>
          <p:cNvSpPr>
            <a:spLocks noGrp="1"/>
          </p:cNvSpPr>
          <p:nvPr>
            <p:ph type="title"/>
          </p:nvPr>
        </p:nvSpPr>
        <p:spPr/>
        <p:txBody>
          <a:bodyPr/>
          <a:lstStyle/>
          <a:p>
            <a:r>
              <a:rPr lang="en-US" dirty="0"/>
              <a:t>Example Function Definitions</a:t>
            </a:r>
          </a:p>
        </p:txBody>
      </p:sp>
      <p:pic>
        <p:nvPicPr>
          <p:cNvPr id="4" name="Content Placeholder 3">
            <a:extLst>
              <a:ext uri="{FF2B5EF4-FFF2-40B4-BE49-F238E27FC236}">
                <a16:creationId xmlns:a16="http://schemas.microsoft.com/office/drawing/2014/main" id="{E816905A-F45D-9F45-BE0E-EB1AFAA15321}"/>
              </a:ext>
            </a:extLst>
          </p:cNvPr>
          <p:cNvPicPr>
            <a:picLocks noGrp="1" noChangeAspect="1"/>
          </p:cNvPicPr>
          <p:nvPr>
            <p:ph idx="1"/>
          </p:nvPr>
        </p:nvPicPr>
        <p:blipFill>
          <a:blip r:embed="rId3"/>
          <a:stretch>
            <a:fillRect/>
          </a:stretch>
        </p:blipFill>
        <p:spPr>
          <a:xfrm>
            <a:off x="674007" y="2724150"/>
            <a:ext cx="5194300" cy="1409700"/>
          </a:xfrm>
          <a:prstGeom prst="rect">
            <a:avLst/>
          </a:prstGeom>
        </p:spPr>
      </p:pic>
    </p:spTree>
    <p:extLst>
      <p:ext uri="{BB962C8B-B14F-4D97-AF65-F5344CB8AC3E}">
        <p14:creationId xmlns:p14="http://schemas.microsoft.com/office/powerpoint/2010/main" val="217539142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28058-55F0-B84B-9C5B-12F7D3217531}"/>
              </a:ext>
            </a:extLst>
          </p:cNvPr>
          <p:cNvSpPr>
            <a:spLocks noGrp="1"/>
          </p:cNvSpPr>
          <p:nvPr>
            <p:ph type="title"/>
          </p:nvPr>
        </p:nvSpPr>
        <p:spPr/>
        <p:txBody>
          <a:bodyPr/>
          <a:lstStyle/>
          <a:p>
            <a:r>
              <a:rPr lang="en-US" dirty="0"/>
              <a:t>Functions </a:t>
            </a:r>
            <a:r>
              <a:rPr lang="en-US" dirty="0" err="1"/>
              <a:t>anD</a:t>
            </a:r>
            <a:r>
              <a:rPr lang="en-US" dirty="0"/>
              <a:t> immutability</a:t>
            </a:r>
          </a:p>
        </p:txBody>
      </p:sp>
      <p:sp>
        <p:nvSpPr>
          <p:cNvPr id="3" name="Content Placeholder 2">
            <a:extLst>
              <a:ext uri="{FF2B5EF4-FFF2-40B4-BE49-F238E27FC236}">
                <a16:creationId xmlns:a16="http://schemas.microsoft.com/office/drawing/2014/main" id="{F279FD55-8837-0D41-99BD-EC2CC013894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8A11813-3771-8841-AB1B-92759E6B3E23}"/>
              </a:ext>
            </a:extLst>
          </p:cNvPr>
          <p:cNvPicPr>
            <a:picLocks noChangeAspect="1"/>
          </p:cNvPicPr>
          <p:nvPr/>
        </p:nvPicPr>
        <p:blipFill>
          <a:blip r:embed="rId3"/>
          <a:stretch>
            <a:fillRect/>
          </a:stretch>
        </p:blipFill>
        <p:spPr>
          <a:xfrm>
            <a:off x="2082800" y="2169327"/>
            <a:ext cx="8026400" cy="3924300"/>
          </a:xfrm>
          <a:prstGeom prst="rect">
            <a:avLst/>
          </a:prstGeom>
        </p:spPr>
      </p:pic>
    </p:spTree>
    <p:extLst>
      <p:ext uri="{BB962C8B-B14F-4D97-AF65-F5344CB8AC3E}">
        <p14:creationId xmlns:p14="http://schemas.microsoft.com/office/powerpoint/2010/main" val="11861605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44CB6-1927-3446-AEB4-A56DB4137F39}"/>
              </a:ext>
            </a:extLst>
          </p:cNvPr>
          <p:cNvSpPr>
            <a:spLocks noGrp="1"/>
          </p:cNvSpPr>
          <p:nvPr>
            <p:ph type="title"/>
          </p:nvPr>
        </p:nvSpPr>
        <p:spPr/>
        <p:txBody>
          <a:bodyPr/>
          <a:lstStyle/>
          <a:p>
            <a:r>
              <a:rPr lang="en-US" dirty="0"/>
              <a:t>*</a:t>
            </a:r>
            <a:r>
              <a:rPr lang="en-US" dirty="0" err="1"/>
              <a:t>args</a:t>
            </a:r>
            <a:endParaRPr lang="en-US" dirty="0"/>
          </a:p>
        </p:txBody>
      </p:sp>
      <p:sp>
        <p:nvSpPr>
          <p:cNvPr id="5" name="Rectangle 4">
            <a:extLst>
              <a:ext uri="{FF2B5EF4-FFF2-40B4-BE49-F238E27FC236}">
                <a16:creationId xmlns:a16="http://schemas.microsoft.com/office/drawing/2014/main" id="{BD350566-A5C1-9546-98C3-78BB0F6AE2C1}"/>
              </a:ext>
            </a:extLst>
          </p:cNvPr>
          <p:cNvSpPr/>
          <p:nvPr/>
        </p:nvSpPr>
        <p:spPr>
          <a:xfrm>
            <a:off x="386443" y="2492276"/>
            <a:ext cx="6096000" cy="2308324"/>
          </a:xfrm>
          <a:prstGeom prst="rect">
            <a:avLst/>
          </a:prstGeom>
        </p:spPr>
        <p:txBody>
          <a:bodyPr>
            <a:spAutoFit/>
          </a:bodyPr>
          <a:lstStyle/>
          <a:p>
            <a:r>
              <a:rPr lang="en-US" dirty="0">
                <a:solidFill>
                  <a:srgbClr val="569CD6"/>
                </a:solidFill>
                <a:latin typeface="Menlo" panose="020B0609030804020204" pitchFamily="49" charset="0"/>
              </a:rPr>
              <a:t>def</a:t>
            </a:r>
            <a:r>
              <a:rPr lang="en-US" dirty="0">
                <a:solidFill>
                  <a:srgbClr val="D4D4D4"/>
                </a:solidFill>
                <a:latin typeface="Menlo" panose="020B0609030804020204" pitchFamily="49" charset="0"/>
              </a:rPr>
              <a:t> </a:t>
            </a:r>
            <a:r>
              <a:rPr lang="en-US" dirty="0" err="1">
                <a:solidFill>
                  <a:srgbClr val="DCDCAA"/>
                </a:solidFill>
                <a:latin typeface="Menlo" panose="020B0609030804020204" pitchFamily="49" charset="0"/>
              </a:rPr>
              <a:t>dynamic_args</a:t>
            </a:r>
            <a:r>
              <a:rPr lang="en-US" dirty="0">
                <a:solidFill>
                  <a:srgbClr val="D4D4D4"/>
                </a:solidFill>
                <a:latin typeface="Menlo" panose="020B0609030804020204" pitchFamily="49" charset="0"/>
              </a:rPr>
              <a:t>(*</a:t>
            </a:r>
            <a:r>
              <a:rPr lang="en-US" dirty="0" err="1">
                <a:solidFill>
                  <a:srgbClr val="9CDCFE"/>
                </a:solidFill>
                <a:latin typeface="Menlo" panose="020B0609030804020204" pitchFamily="49" charset="0"/>
              </a:rPr>
              <a:t>args</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a:solidFill>
                  <a:srgbClr val="C586C0"/>
                </a:solidFill>
                <a:latin typeface="Menlo" panose="020B0609030804020204" pitchFamily="49" charset="0"/>
              </a:rPr>
              <a:t>for</a:t>
            </a:r>
            <a:r>
              <a:rPr lang="en-US" dirty="0">
                <a:solidFill>
                  <a:srgbClr val="D4D4D4"/>
                </a:solidFill>
                <a:latin typeface="Menlo" panose="020B0609030804020204" pitchFamily="49" charset="0"/>
              </a:rPr>
              <a:t> </a:t>
            </a:r>
            <a:r>
              <a:rPr lang="en-US" dirty="0" err="1">
                <a:solidFill>
                  <a:srgbClr val="D4D4D4"/>
                </a:solidFill>
                <a:latin typeface="Menlo" panose="020B0609030804020204" pitchFamily="49" charset="0"/>
              </a:rPr>
              <a:t>arg</a:t>
            </a:r>
            <a:r>
              <a:rPr lang="en-US" dirty="0">
                <a:solidFill>
                  <a:srgbClr val="D4D4D4"/>
                </a:solidFill>
                <a:latin typeface="Menlo" panose="020B0609030804020204" pitchFamily="49" charset="0"/>
              </a:rPr>
              <a:t> </a:t>
            </a:r>
            <a:r>
              <a:rPr lang="en-US" dirty="0">
                <a:solidFill>
                  <a:srgbClr val="569CD6"/>
                </a:solidFill>
                <a:latin typeface="Menlo" panose="020B0609030804020204" pitchFamily="49" charset="0"/>
              </a:rPr>
              <a:t>in</a:t>
            </a:r>
            <a:r>
              <a:rPr lang="en-US" dirty="0">
                <a:solidFill>
                  <a:srgbClr val="D4D4D4"/>
                </a:solidFill>
                <a:latin typeface="Menlo" panose="020B0609030804020204" pitchFamily="49" charset="0"/>
              </a:rPr>
              <a:t> </a:t>
            </a:r>
            <a:r>
              <a:rPr lang="en-US" dirty="0" err="1">
                <a:solidFill>
                  <a:srgbClr val="D4D4D4"/>
                </a:solidFill>
                <a:latin typeface="Menlo" panose="020B0609030804020204" pitchFamily="49" charset="0"/>
              </a:rPr>
              <a:t>args</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a:solidFill>
                  <a:srgbClr val="DCDCAA"/>
                </a:solidFill>
                <a:latin typeface="Menlo" panose="020B0609030804020204" pitchFamily="49" charset="0"/>
              </a:rPr>
              <a:t>print</a:t>
            </a:r>
            <a:r>
              <a:rPr lang="en-US" dirty="0">
                <a:solidFill>
                  <a:srgbClr val="D4D4D4"/>
                </a:solidFill>
                <a:latin typeface="Menlo" panose="020B0609030804020204" pitchFamily="49" charset="0"/>
              </a:rPr>
              <a:t>(</a:t>
            </a:r>
            <a:r>
              <a:rPr lang="en-US" dirty="0" err="1">
                <a:solidFill>
                  <a:srgbClr val="D4D4D4"/>
                </a:solidFill>
                <a:latin typeface="Menlo" panose="020B0609030804020204" pitchFamily="49" charset="0"/>
              </a:rPr>
              <a:t>arg</a:t>
            </a:r>
            <a:r>
              <a:rPr lang="en-US" dirty="0">
                <a:solidFill>
                  <a:srgbClr val="D4D4D4"/>
                </a:solidFill>
                <a:latin typeface="Menlo" panose="020B0609030804020204" pitchFamily="49" charset="0"/>
              </a:rPr>
              <a:t>, </a:t>
            </a:r>
            <a:r>
              <a:rPr lang="en-US" dirty="0">
                <a:solidFill>
                  <a:srgbClr val="9CDCFE"/>
                </a:solidFill>
                <a:latin typeface="Menlo" panose="020B0609030804020204" pitchFamily="49" charset="0"/>
              </a:rPr>
              <a:t>end</a:t>
            </a:r>
            <a:r>
              <a:rPr lang="en-US" dirty="0">
                <a:solidFill>
                  <a:srgbClr val="D4D4D4"/>
                </a:solidFill>
                <a:latin typeface="Menlo" panose="020B0609030804020204" pitchFamily="49" charset="0"/>
              </a:rPr>
              <a:t> = </a:t>
            </a:r>
            <a:r>
              <a:rPr lang="en-US" dirty="0">
                <a:solidFill>
                  <a:srgbClr val="CE9178"/>
                </a:solidFill>
                <a:latin typeface="Menlo" panose="020B0609030804020204" pitchFamily="49" charset="0"/>
              </a:rPr>
              <a:t>" "</a:t>
            </a:r>
            <a:r>
              <a:rPr lang="en-US" dirty="0">
                <a:solidFill>
                  <a:srgbClr val="D4D4D4"/>
                </a:solidFill>
                <a:latin typeface="Menlo" panose="020B0609030804020204" pitchFamily="49" charset="0"/>
              </a:rPr>
              <a:t>)</a:t>
            </a:r>
          </a:p>
          <a:p>
            <a:br>
              <a:rPr lang="en-US" dirty="0">
                <a:solidFill>
                  <a:srgbClr val="D4D4D4"/>
                </a:solidFill>
                <a:latin typeface="Menlo" panose="020B0609030804020204" pitchFamily="49" charset="0"/>
              </a:rPr>
            </a:br>
            <a:r>
              <a:rPr lang="en-US" dirty="0" err="1">
                <a:solidFill>
                  <a:srgbClr val="D4D4D4"/>
                </a:solidFill>
                <a:latin typeface="Menlo" panose="020B0609030804020204" pitchFamily="49" charset="0"/>
              </a:rPr>
              <a:t>dynamic_args</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"Welcome"</a:t>
            </a:r>
            <a:r>
              <a:rPr lang="en-US" dirty="0">
                <a:solidFill>
                  <a:srgbClr val="D4D4D4"/>
                </a:solidFill>
                <a:latin typeface="Menlo" panose="020B0609030804020204" pitchFamily="49" charset="0"/>
              </a:rPr>
              <a:t>, </a:t>
            </a:r>
            <a:r>
              <a:rPr lang="en-US" dirty="0">
                <a:solidFill>
                  <a:srgbClr val="CE9178"/>
                </a:solidFill>
                <a:latin typeface="Menlo" panose="020B0609030804020204" pitchFamily="49" charset="0"/>
              </a:rPr>
              <a:t>"To"</a:t>
            </a:r>
            <a:r>
              <a:rPr lang="en-US" dirty="0">
                <a:solidFill>
                  <a:srgbClr val="D4D4D4"/>
                </a:solidFill>
                <a:latin typeface="Menlo" panose="020B0609030804020204" pitchFamily="49" charset="0"/>
              </a:rPr>
              <a:t>, </a:t>
            </a:r>
            <a:r>
              <a:rPr lang="en-US" dirty="0">
                <a:solidFill>
                  <a:srgbClr val="CE9178"/>
                </a:solidFill>
                <a:latin typeface="Menlo" panose="020B0609030804020204" pitchFamily="49" charset="0"/>
              </a:rPr>
              <a:t>"Python"</a:t>
            </a:r>
            <a:r>
              <a:rPr lang="en-US" dirty="0">
                <a:solidFill>
                  <a:srgbClr val="D4D4D4"/>
                </a:solidFill>
                <a:latin typeface="Menlo" panose="020B0609030804020204" pitchFamily="49" charset="0"/>
              </a:rPr>
              <a:t>)</a:t>
            </a:r>
          </a:p>
          <a:p>
            <a:r>
              <a:rPr lang="en-US" dirty="0">
                <a:solidFill>
                  <a:srgbClr val="6A9955"/>
                </a:solidFill>
                <a:latin typeface="Menlo" panose="020B0609030804020204" pitchFamily="49" charset="0"/>
              </a:rPr>
              <a:t># This will print "Welcome To Python"</a:t>
            </a:r>
            <a:endParaRPr lang="en-US" dirty="0">
              <a:solidFill>
                <a:srgbClr val="D4D4D4"/>
              </a:solidFill>
              <a:latin typeface="Menlo" panose="020B0609030804020204" pitchFamily="49" charset="0"/>
            </a:endParaRPr>
          </a:p>
          <a:p>
            <a:br>
              <a:rPr lang="en-US" dirty="0">
                <a:solidFill>
                  <a:srgbClr val="D4D4D4"/>
                </a:solidFill>
                <a:latin typeface="Menlo" panose="020B0609030804020204" pitchFamily="49" charset="0"/>
              </a:rPr>
            </a:br>
            <a:endParaRPr lang="en-US"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41576102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D96B8-CFD9-8F42-A978-68FED0216DD4}"/>
              </a:ext>
            </a:extLst>
          </p:cNvPr>
          <p:cNvSpPr>
            <a:spLocks noGrp="1"/>
          </p:cNvSpPr>
          <p:nvPr>
            <p:ph type="title"/>
          </p:nvPr>
        </p:nvSpPr>
        <p:spPr/>
        <p:txBody>
          <a:bodyPr/>
          <a:lstStyle/>
          <a:p>
            <a:r>
              <a:rPr lang="en-US" dirty="0"/>
              <a:t>**</a:t>
            </a:r>
            <a:r>
              <a:rPr lang="en-US" dirty="0" err="1"/>
              <a:t>kwargs</a:t>
            </a:r>
            <a:endParaRPr lang="en-US" dirty="0"/>
          </a:p>
        </p:txBody>
      </p:sp>
      <p:sp>
        <p:nvSpPr>
          <p:cNvPr id="4" name="Rectangle 3">
            <a:extLst>
              <a:ext uri="{FF2B5EF4-FFF2-40B4-BE49-F238E27FC236}">
                <a16:creationId xmlns:a16="http://schemas.microsoft.com/office/drawing/2014/main" id="{C2629DC8-538B-4A41-A25E-2528BEA011E3}"/>
              </a:ext>
            </a:extLst>
          </p:cNvPr>
          <p:cNvSpPr/>
          <p:nvPr/>
        </p:nvSpPr>
        <p:spPr>
          <a:xfrm>
            <a:off x="604157" y="2677307"/>
            <a:ext cx="9209314" cy="3416320"/>
          </a:xfrm>
          <a:prstGeom prst="rect">
            <a:avLst/>
          </a:prstGeom>
        </p:spPr>
        <p:txBody>
          <a:bodyPr wrap="square">
            <a:spAutoFit/>
          </a:bodyPr>
          <a:lstStyle/>
          <a:p>
            <a:r>
              <a:rPr lang="en-US" dirty="0">
                <a:solidFill>
                  <a:srgbClr val="D4D4D4"/>
                </a:solidFill>
                <a:latin typeface="Menlo" panose="020B0609030804020204" pitchFamily="49" charset="0"/>
              </a:rPr>
              <a:t>    </a:t>
            </a:r>
            <a:r>
              <a:rPr lang="en-US" dirty="0">
                <a:solidFill>
                  <a:srgbClr val="569CD6"/>
                </a:solidFill>
                <a:latin typeface="Menlo" panose="020B0609030804020204" pitchFamily="49" charset="0"/>
              </a:rPr>
              <a:t>def</a:t>
            </a:r>
            <a:r>
              <a:rPr lang="en-US" dirty="0">
                <a:solidFill>
                  <a:srgbClr val="D4D4D4"/>
                </a:solidFill>
                <a:latin typeface="Menlo" panose="020B0609030804020204" pitchFamily="49" charset="0"/>
              </a:rPr>
              <a:t> </a:t>
            </a:r>
            <a:r>
              <a:rPr lang="en-US" dirty="0" err="1">
                <a:solidFill>
                  <a:srgbClr val="DCDCAA"/>
                </a:solidFill>
                <a:latin typeface="Menlo" panose="020B0609030804020204" pitchFamily="49" charset="0"/>
              </a:rPr>
              <a:t>dynamic_kwargs</a:t>
            </a:r>
            <a:r>
              <a:rPr lang="en-US" dirty="0">
                <a:solidFill>
                  <a:srgbClr val="D4D4D4"/>
                </a:solidFill>
                <a:latin typeface="Menlo" panose="020B0609030804020204" pitchFamily="49" charset="0"/>
              </a:rPr>
              <a:t>(**</a:t>
            </a:r>
            <a:r>
              <a:rPr lang="en-US" dirty="0" err="1">
                <a:solidFill>
                  <a:srgbClr val="9CDCFE"/>
                </a:solidFill>
                <a:latin typeface="Menlo" panose="020B0609030804020204" pitchFamily="49" charset="0"/>
              </a:rPr>
              <a:t>kwargs</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a:solidFill>
                  <a:srgbClr val="DCDCAA"/>
                </a:solidFill>
                <a:latin typeface="Menlo" panose="020B0609030804020204" pitchFamily="49" charset="0"/>
              </a:rPr>
              <a:t>print</a:t>
            </a:r>
            <a:r>
              <a:rPr lang="en-US" dirty="0">
                <a:solidFill>
                  <a:srgbClr val="D4D4D4"/>
                </a:solidFill>
                <a:latin typeface="Menlo" panose="020B0609030804020204" pitchFamily="49" charset="0"/>
              </a:rPr>
              <a:t>(</a:t>
            </a:r>
            <a:r>
              <a:rPr lang="en-US" dirty="0">
                <a:solidFill>
                  <a:srgbClr val="4EC9B0"/>
                </a:solidFill>
                <a:latin typeface="Menlo" panose="020B0609030804020204" pitchFamily="49" charset="0"/>
              </a:rPr>
              <a:t>type</a:t>
            </a:r>
            <a:r>
              <a:rPr lang="en-US" dirty="0">
                <a:solidFill>
                  <a:srgbClr val="D4D4D4"/>
                </a:solidFill>
                <a:latin typeface="Menlo" panose="020B0609030804020204" pitchFamily="49" charset="0"/>
              </a:rPr>
              <a:t>(</a:t>
            </a:r>
            <a:r>
              <a:rPr lang="en-US" dirty="0" err="1">
                <a:solidFill>
                  <a:srgbClr val="D4D4D4"/>
                </a:solidFill>
                <a:latin typeface="Menlo" panose="020B0609030804020204" pitchFamily="49" charset="0"/>
              </a:rPr>
              <a:t>kwargs</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a:solidFill>
                  <a:srgbClr val="C586C0"/>
                </a:solidFill>
                <a:latin typeface="Menlo" panose="020B0609030804020204" pitchFamily="49" charset="0"/>
              </a:rPr>
              <a:t>for</a:t>
            </a:r>
            <a:r>
              <a:rPr lang="en-US" dirty="0">
                <a:solidFill>
                  <a:srgbClr val="D4D4D4"/>
                </a:solidFill>
                <a:latin typeface="Menlo" panose="020B0609030804020204" pitchFamily="49" charset="0"/>
              </a:rPr>
              <a:t> key, value </a:t>
            </a:r>
            <a:r>
              <a:rPr lang="en-US" dirty="0">
                <a:solidFill>
                  <a:srgbClr val="569CD6"/>
                </a:solidFill>
                <a:latin typeface="Menlo" panose="020B0609030804020204" pitchFamily="49" charset="0"/>
              </a:rPr>
              <a:t>in</a:t>
            </a:r>
            <a:r>
              <a:rPr lang="en-US" dirty="0">
                <a:solidFill>
                  <a:srgbClr val="D4D4D4"/>
                </a:solidFill>
                <a:latin typeface="Menlo" panose="020B0609030804020204" pitchFamily="49" charset="0"/>
              </a:rPr>
              <a:t> </a:t>
            </a:r>
            <a:r>
              <a:rPr lang="en-US" dirty="0" err="1">
                <a:solidFill>
                  <a:srgbClr val="D4D4D4"/>
                </a:solidFill>
                <a:latin typeface="Menlo" panose="020B0609030804020204" pitchFamily="49" charset="0"/>
              </a:rPr>
              <a:t>kwargs.items</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a:solidFill>
                  <a:srgbClr val="DCDCAA"/>
                </a:solidFill>
                <a:latin typeface="Menlo" panose="020B0609030804020204" pitchFamily="49" charset="0"/>
              </a:rPr>
              <a:t>print</a:t>
            </a:r>
            <a:r>
              <a:rPr lang="en-US" dirty="0">
                <a:solidFill>
                  <a:srgbClr val="D4D4D4"/>
                </a:solidFill>
                <a:latin typeface="Menlo" panose="020B0609030804020204" pitchFamily="49" charset="0"/>
              </a:rPr>
              <a:t> (</a:t>
            </a:r>
            <a:r>
              <a:rPr lang="en-US" dirty="0">
                <a:solidFill>
                  <a:srgbClr val="CE9178"/>
                </a:solidFill>
                <a:latin typeface="Menlo" panose="020B0609030804020204" pitchFamily="49" charset="0"/>
              </a:rPr>
              <a:t>"</a:t>
            </a:r>
            <a:r>
              <a:rPr lang="en-US" dirty="0">
                <a:solidFill>
                  <a:srgbClr val="569CD6"/>
                </a:solidFill>
                <a:latin typeface="Menlo" panose="020B0609030804020204" pitchFamily="49" charset="0"/>
              </a:rPr>
              <a:t>%s</a:t>
            </a:r>
            <a:r>
              <a:rPr lang="en-US" dirty="0">
                <a:solidFill>
                  <a:srgbClr val="CE9178"/>
                </a:solidFill>
                <a:latin typeface="Menlo" panose="020B0609030804020204" pitchFamily="49" charset="0"/>
              </a:rPr>
              <a:t> == </a:t>
            </a:r>
            <a:r>
              <a:rPr lang="en-US" dirty="0">
                <a:solidFill>
                  <a:srgbClr val="569CD6"/>
                </a:solidFill>
                <a:latin typeface="Menlo" panose="020B0609030804020204" pitchFamily="49" charset="0"/>
              </a:rPr>
              <a:t>%s</a:t>
            </a:r>
            <a:r>
              <a:rPr lang="en-US" dirty="0">
                <a:solidFill>
                  <a:srgbClr val="CE9178"/>
                </a:solidFill>
                <a:latin typeface="Menlo" panose="020B0609030804020204" pitchFamily="49" charset="0"/>
              </a:rPr>
              <a:t>"</a:t>
            </a:r>
            <a:r>
              <a:rPr lang="en-US" dirty="0">
                <a:solidFill>
                  <a:srgbClr val="D4D4D4"/>
                </a:solidFill>
                <a:latin typeface="Menlo" panose="020B0609030804020204" pitchFamily="49" charset="0"/>
              </a:rPr>
              <a:t> % (key, value))</a:t>
            </a:r>
          </a:p>
          <a:p>
            <a:br>
              <a:rPr lang="en-US" dirty="0">
                <a:solidFill>
                  <a:srgbClr val="D4D4D4"/>
                </a:solidFill>
                <a:latin typeface="Menlo" panose="020B0609030804020204" pitchFamily="49" charset="0"/>
              </a:rPr>
            </a:br>
            <a:r>
              <a:rPr lang="en-US" dirty="0">
                <a:solidFill>
                  <a:srgbClr val="D4D4D4"/>
                </a:solidFill>
                <a:latin typeface="Menlo" panose="020B0609030804020204" pitchFamily="49" charset="0"/>
              </a:rPr>
              <a:t>    </a:t>
            </a:r>
            <a:r>
              <a:rPr lang="en-US" dirty="0" err="1">
                <a:solidFill>
                  <a:srgbClr val="D4D4D4"/>
                </a:solidFill>
                <a:latin typeface="Menlo" panose="020B0609030804020204" pitchFamily="49" charset="0"/>
              </a:rPr>
              <a:t>dynamic_kwargs</a:t>
            </a:r>
            <a:r>
              <a:rPr lang="en-US" dirty="0">
                <a:solidFill>
                  <a:srgbClr val="D4D4D4"/>
                </a:solidFill>
                <a:latin typeface="Menlo" panose="020B0609030804020204" pitchFamily="49" charset="0"/>
              </a:rPr>
              <a:t>(</a:t>
            </a:r>
            <a:r>
              <a:rPr lang="en-US" dirty="0">
                <a:solidFill>
                  <a:srgbClr val="9CDCFE"/>
                </a:solidFill>
                <a:latin typeface="Menlo" panose="020B0609030804020204" pitchFamily="49" charset="0"/>
              </a:rPr>
              <a:t>first</a:t>
            </a:r>
            <a:r>
              <a:rPr lang="en-US" dirty="0">
                <a:solidFill>
                  <a:srgbClr val="D4D4D4"/>
                </a:solidFill>
                <a:latin typeface="Menlo" panose="020B0609030804020204" pitchFamily="49" charset="0"/>
              </a:rPr>
              <a:t> =</a:t>
            </a:r>
            <a:r>
              <a:rPr lang="en-US" dirty="0">
                <a:solidFill>
                  <a:srgbClr val="CE9178"/>
                </a:solidFill>
                <a:latin typeface="Menlo" panose="020B0609030804020204" pitchFamily="49" charset="0"/>
              </a:rPr>
              <a:t>'Welcome'</a:t>
            </a:r>
            <a:r>
              <a:rPr lang="en-US" dirty="0">
                <a:solidFill>
                  <a:srgbClr val="D4D4D4"/>
                </a:solidFill>
                <a:latin typeface="Menlo" panose="020B0609030804020204" pitchFamily="49" charset="0"/>
              </a:rPr>
              <a:t>, </a:t>
            </a:r>
            <a:r>
              <a:rPr lang="en-US" dirty="0">
                <a:solidFill>
                  <a:srgbClr val="9CDCFE"/>
                </a:solidFill>
                <a:latin typeface="Menlo" panose="020B0609030804020204" pitchFamily="49" charset="0"/>
              </a:rPr>
              <a:t>mid</a:t>
            </a:r>
            <a:r>
              <a:rPr lang="en-US" dirty="0">
                <a:solidFill>
                  <a:srgbClr val="D4D4D4"/>
                </a:solidFill>
                <a:latin typeface="Menlo" panose="020B0609030804020204" pitchFamily="49" charset="0"/>
              </a:rPr>
              <a:t> =</a:t>
            </a:r>
            <a:r>
              <a:rPr lang="en-US" dirty="0">
                <a:solidFill>
                  <a:srgbClr val="CE9178"/>
                </a:solidFill>
                <a:latin typeface="Menlo" panose="020B0609030804020204" pitchFamily="49" charset="0"/>
              </a:rPr>
              <a:t>'To'</a:t>
            </a:r>
            <a:r>
              <a:rPr lang="en-US" dirty="0">
                <a:solidFill>
                  <a:srgbClr val="D4D4D4"/>
                </a:solidFill>
                <a:latin typeface="Menlo" panose="020B0609030804020204" pitchFamily="49" charset="0"/>
              </a:rPr>
              <a:t>, </a:t>
            </a:r>
            <a:r>
              <a:rPr lang="en-US" dirty="0">
                <a:solidFill>
                  <a:srgbClr val="9CDCFE"/>
                </a:solidFill>
                <a:latin typeface="Menlo" panose="020B0609030804020204" pitchFamily="49" charset="0"/>
              </a:rPr>
              <a:t>last</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'Python'</a:t>
            </a:r>
            <a:r>
              <a:rPr lang="en-US" dirty="0">
                <a:solidFill>
                  <a:srgbClr val="D4D4D4"/>
                </a:solidFill>
                <a:latin typeface="Menlo" panose="020B0609030804020204" pitchFamily="49" charset="0"/>
              </a:rPr>
              <a:t>)</a:t>
            </a:r>
          </a:p>
          <a:p>
            <a:br>
              <a:rPr lang="en-US" dirty="0">
                <a:solidFill>
                  <a:srgbClr val="D4D4D4"/>
                </a:solidFill>
                <a:latin typeface="Menlo" panose="020B0609030804020204" pitchFamily="49" charset="0"/>
              </a:rPr>
            </a:br>
            <a:r>
              <a:rPr lang="en-US" dirty="0">
                <a:solidFill>
                  <a:srgbClr val="D4D4D4"/>
                </a:solidFill>
                <a:latin typeface="Menlo" panose="020B0609030804020204" pitchFamily="49" charset="0"/>
              </a:rPr>
              <a:t>    </a:t>
            </a:r>
            <a:r>
              <a:rPr lang="en-US" dirty="0">
                <a:solidFill>
                  <a:srgbClr val="6A9955"/>
                </a:solidFill>
                <a:latin typeface="Menlo" panose="020B0609030804020204" pitchFamily="49" charset="0"/>
              </a:rPr>
              <a:t># This will print</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    </a:t>
            </a:r>
            <a:r>
              <a:rPr lang="en-US" dirty="0">
                <a:solidFill>
                  <a:srgbClr val="6A9955"/>
                </a:solidFill>
                <a:latin typeface="Menlo" panose="020B0609030804020204" pitchFamily="49" charset="0"/>
              </a:rPr>
              <a:t># </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    </a:t>
            </a:r>
            <a:r>
              <a:rPr lang="en-US" dirty="0">
                <a:solidFill>
                  <a:srgbClr val="6A9955"/>
                </a:solidFill>
                <a:latin typeface="Menlo" panose="020B0609030804020204" pitchFamily="49" charset="0"/>
              </a:rPr>
              <a:t># first == Welcome</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    </a:t>
            </a:r>
            <a:r>
              <a:rPr lang="en-US" dirty="0">
                <a:solidFill>
                  <a:srgbClr val="6A9955"/>
                </a:solidFill>
                <a:latin typeface="Menlo" panose="020B0609030804020204" pitchFamily="49" charset="0"/>
              </a:rPr>
              <a:t># mid == To</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    </a:t>
            </a:r>
            <a:r>
              <a:rPr lang="en-US" dirty="0">
                <a:solidFill>
                  <a:srgbClr val="6A9955"/>
                </a:solidFill>
                <a:latin typeface="Menlo" panose="020B0609030804020204" pitchFamily="49" charset="0"/>
              </a:rPr>
              <a:t># last == Python</a:t>
            </a:r>
            <a:endParaRPr lang="en-US"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37825581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66191-4651-D645-BF60-418452A3331E}"/>
              </a:ext>
            </a:extLst>
          </p:cNvPr>
          <p:cNvSpPr>
            <a:spLocks noGrp="1"/>
          </p:cNvSpPr>
          <p:nvPr>
            <p:ph type="title"/>
          </p:nvPr>
        </p:nvSpPr>
        <p:spPr/>
        <p:txBody>
          <a:bodyPr/>
          <a:lstStyle/>
          <a:p>
            <a:endParaRPr lang="en-US" dirty="0"/>
          </a:p>
        </p:txBody>
      </p:sp>
      <p:sp>
        <p:nvSpPr>
          <p:cNvPr id="4" name="Rectangle 3">
            <a:extLst>
              <a:ext uri="{FF2B5EF4-FFF2-40B4-BE49-F238E27FC236}">
                <a16:creationId xmlns:a16="http://schemas.microsoft.com/office/drawing/2014/main" id="{5F0B8762-8AFD-074A-B704-9FA7CD20C2A5}"/>
              </a:ext>
            </a:extLst>
          </p:cNvPr>
          <p:cNvSpPr/>
          <p:nvPr/>
        </p:nvSpPr>
        <p:spPr>
          <a:xfrm>
            <a:off x="435428" y="2374570"/>
            <a:ext cx="11223172" cy="3139321"/>
          </a:xfrm>
          <a:prstGeom prst="rect">
            <a:avLst/>
          </a:prstGeom>
        </p:spPr>
        <p:txBody>
          <a:bodyPr wrap="square">
            <a:spAutoFit/>
          </a:bodyPr>
          <a:lstStyle/>
          <a:p>
            <a:r>
              <a:rPr lang="en-US" dirty="0">
                <a:solidFill>
                  <a:srgbClr val="569CD6"/>
                </a:solidFill>
                <a:latin typeface="Menlo" panose="020B0609030804020204" pitchFamily="49" charset="0"/>
              </a:rPr>
              <a:t>def</a:t>
            </a:r>
            <a:r>
              <a:rPr lang="en-US" dirty="0">
                <a:solidFill>
                  <a:srgbClr val="D4D4D4"/>
                </a:solidFill>
                <a:latin typeface="Menlo" panose="020B0609030804020204" pitchFamily="49" charset="0"/>
              </a:rPr>
              <a:t> </a:t>
            </a:r>
            <a:r>
              <a:rPr lang="en-US" dirty="0" err="1">
                <a:solidFill>
                  <a:srgbClr val="DCDCAA"/>
                </a:solidFill>
                <a:latin typeface="Menlo" panose="020B0609030804020204" pitchFamily="49" charset="0"/>
              </a:rPr>
              <a:t>standard_function</a:t>
            </a:r>
            <a:r>
              <a:rPr lang="en-US" dirty="0">
                <a:solidFill>
                  <a:srgbClr val="D4D4D4"/>
                </a:solidFill>
                <a:latin typeface="Menlo" panose="020B0609030804020204" pitchFamily="49" charset="0"/>
              </a:rPr>
              <a:t>(</a:t>
            </a:r>
            <a:r>
              <a:rPr lang="en-US" dirty="0">
                <a:solidFill>
                  <a:srgbClr val="9CDCFE"/>
                </a:solidFill>
                <a:latin typeface="Menlo" panose="020B0609030804020204" pitchFamily="49" charset="0"/>
              </a:rPr>
              <a:t>arg1</a:t>
            </a:r>
            <a:r>
              <a:rPr lang="en-US" dirty="0">
                <a:solidFill>
                  <a:srgbClr val="D4D4D4"/>
                </a:solidFill>
                <a:latin typeface="Menlo" panose="020B0609030804020204" pitchFamily="49" charset="0"/>
              </a:rPr>
              <a:t>, </a:t>
            </a:r>
            <a:r>
              <a:rPr lang="en-US" dirty="0">
                <a:solidFill>
                  <a:srgbClr val="9CDCFE"/>
                </a:solidFill>
                <a:latin typeface="Menlo" panose="020B0609030804020204" pitchFamily="49" charset="0"/>
              </a:rPr>
              <a:t>arg2</a:t>
            </a:r>
            <a:r>
              <a:rPr lang="en-US" dirty="0">
                <a:solidFill>
                  <a:srgbClr val="D4D4D4"/>
                </a:solidFill>
                <a:latin typeface="Menlo" panose="020B0609030804020204" pitchFamily="49" charset="0"/>
              </a:rPr>
              <a:t>, </a:t>
            </a:r>
            <a:r>
              <a:rPr lang="en-US" dirty="0">
                <a:solidFill>
                  <a:srgbClr val="9CDCFE"/>
                </a:solidFill>
                <a:latin typeface="Menlo" panose="020B0609030804020204" pitchFamily="49" charset="0"/>
              </a:rPr>
              <a:t>arg3</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a:solidFill>
                  <a:srgbClr val="DCDCAA"/>
                </a:solidFill>
                <a:latin typeface="Menlo" panose="020B0609030804020204" pitchFamily="49" charset="0"/>
              </a:rPr>
              <a:t>print</a:t>
            </a:r>
            <a:r>
              <a:rPr lang="en-US" dirty="0">
                <a:solidFill>
                  <a:srgbClr val="D4D4D4"/>
                </a:solidFill>
                <a:latin typeface="Menlo" panose="020B0609030804020204" pitchFamily="49" charset="0"/>
              </a:rPr>
              <a:t>(</a:t>
            </a:r>
            <a:r>
              <a:rPr lang="en-US" dirty="0">
                <a:solidFill>
                  <a:srgbClr val="569CD6"/>
                </a:solidFill>
                <a:latin typeface="Menlo" panose="020B0609030804020204" pitchFamily="49" charset="0"/>
              </a:rPr>
              <a:t>f</a:t>
            </a:r>
            <a:r>
              <a:rPr lang="en-US" dirty="0">
                <a:solidFill>
                  <a:srgbClr val="CE9178"/>
                </a:solidFill>
                <a:latin typeface="Menlo" panose="020B0609030804020204" pitchFamily="49" charset="0"/>
              </a:rPr>
              <a:t>'arg1: </a:t>
            </a:r>
            <a:r>
              <a:rPr lang="en-US" dirty="0">
                <a:solidFill>
                  <a:srgbClr val="569CD6"/>
                </a:solidFill>
                <a:latin typeface="Menlo" panose="020B0609030804020204" pitchFamily="49" charset="0"/>
              </a:rPr>
              <a:t>{</a:t>
            </a:r>
            <a:r>
              <a:rPr lang="en-US" dirty="0">
                <a:solidFill>
                  <a:srgbClr val="D4D4D4"/>
                </a:solidFill>
                <a:latin typeface="Menlo" panose="020B0609030804020204" pitchFamily="49" charset="0"/>
              </a:rPr>
              <a:t>arg1</a:t>
            </a:r>
            <a:r>
              <a:rPr lang="en-US" dirty="0">
                <a:solidFill>
                  <a:srgbClr val="569CD6"/>
                </a:solidFill>
                <a:latin typeface="Menlo" panose="020B0609030804020204" pitchFamily="49" charset="0"/>
              </a:rPr>
              <a:t>}</a:t>
            </a:r>
            <a:r>
              <a:rPr lang="en-US" dirty="0">
                <a:solidFill>
                  <a:srgbClr val="D7BA7D"/>
                </a:solidFill>
                <a:latin typeface="Menlo" panose="020B0609030804020204" pitchFamily="49" charset="0"/>
              </a:rPr>
              <a:t>\t</a:t>
            </a:r>
            <a:r>
              <a:rPr lang="en-US" dirty="0">
                <a:solidFill>
                  <a:srgbClr val="CE9178"/>
                </a:solidFill>
                <a:latin typeface="Menlo" panose="020B0609030804020204" pitchFamily="49" charset="0"/>
              </a:rPr>
              <a:t>arg2: </a:t>
            </a:r>
            <a:r>
              <a:rPr lang="en-US" dirty="0">
                <a:solidFill>
                  <a:srgbClr val="569CD6"/>
                </a:solidFill>
                <a:latin typeface="Menlo" panose="020B0609030804020204" pitchFamily="49" charset="0"/>
              </a:rPr>
              <a:t>{</a:t>
            </a:r>
            <a:r>
              <a:rPr lang="en-US" dirty="0">
                <a:solidFill>
                  <a:srgbClr val="D4D4D4"/>
                </a:solidFill>
                <a:latin typeface="Menlo" panose="020B0609030804020204" pitchFamily="49" charset="0"/>
              </a:rPr>
              <a:t>arg2</a:t>
            </a:r>
            <a:r>
              <a:rPr lang="en-US" dirty="0">
                <a:solidFill>
                  <a:srgbClr val="569CD6"/>
                </a:solidFill>
                <a:latin typeface="Menlo" panose="020B0609030804020204" pitchFamily="49" charset="0"/>
              </a:rPr>
              <a:t>}</a:t>
            </a:r>
            <a:r>
              <a:rPr lang="en-US" dirty="0">
                <a:solidFill>
                  <a:srgbClr val="D7BA7D"/>
                </a:solidFill>
                <a:latin typeface="Menlo" panose="020B0609030804020204" pitchFamily="49" charset="0"/>
              </a:rPr>
              <a:t>\t</a:t>
            </a:r>
            <a:r>
              <a:rPr lang="en-US" dirty="0">
                <a:solidFill>
                  <a:srgbClr val="CE9178"/>
                </a:solidFill>
                <a:latin typeface="Menlo" panose="020B0609030804020204" pitchFamily="49" charset="0"/>
              </a:rPr>
              <a:t>arg3: </a:t>
            </a:r>
            <a:r>
              <a:rPr lang="en-US" dirty="0">
                <a:solidFill>
                  <a:srgbClr val="569CD6"/>
                </a:solidFill>
                <a:latin typeface="Menlo" panose="020B0609030804020204" pitchFamily="49" charset="0"/>
              </a:rPr>
              <a:t>{</a:t>
            </a:r>
            <a:r>
              <a:rPr lang="en-US" dirty="0">
                <a:solidFill>
                  <a:srgbClr val="D4D4D4"/>
                </a:solidFill>
                <a:latin typeface="Menlo" panose="020B0609030804020204" pitchFamily="49" charset="0"/>
              </a:rPr>
              <a:t>arg3</a:t>
            </a:r>
            <a:r>
              <a:rPr lang="en-US" dirty="0">
                <a:solidFill>
                  <a:srgbClr val="569CD6"/>
                </a:solidFill>
                <a:latin typeface="Menlo" panose="020B0609030804020204" pitchFamily="49" charset="0"/>
              </a:rPr>
              <a:t>}</a:t>
            </a:r>
            <a:r>
              <a:rPr lang="en-US" dirty="0">
                <a:solidFill>
                  <a:srgbClr val="CE9178"/>
                </a:solidFill>
                <a:latin typeface="Menlo" panose="020B0609030804020204" pitchFamily="49" charset="0"/>
              </a:rPr>
              <a:t>'</a:t>
            </a:r>
            <a:r>
              <a:rPr lang="en-US" dirty="0">
                <a:solidFill>
                  <a:srgbClr val="D4D4D4"/>
                </a:solidFill>
                <a:latin typeface="Menlo" panose="020B0609030804020204" pitchFamily="49" charset="0"/>
              </a:rPr>
              <a:t>)</a:t>
            </a:r>
          </a:p>
          <a:p>
            <a:br>
              <a:rPr lang="en-US" dirty="0">
                <a:solidFill>
                  <a:srgbClr val="D4D4D4"/>
                </a:solidFill>
                <a:latin typeface="Menlo" panose="020B0609030804020204" pitchFamily="49" charset="0"/>
              </a:rPr>
            </a:br>
            <a:r>
              <a:rPr lang="en-US" dirty="0" err="1">
                <a:solidFill>
                  <a:srgbClr val="D4D4D4"/>
                </a:solidFill>
                <a:latin typeface="Menlo" panose="020B0609030804020204" pitchFamily="49" charset="0"/>
              </a:rPr>
              <a:t>tuple_args</a:t>
            </a:r>
            <a:r>
              <a:rPr lang="en-US" dirty="0">
                <a:solidFill>
                  <a:srgbClr val="D4D4D4"/>
                </a:solidFill>
                <a:latin typeface="Menlo" panose="020B0609030804020204" pitchFamily="49" charset="0"/>
              </a:rPr>
              <a:t> = (</a:t>
            </a:r>
            <a:r>
              <a:rPr lang="en-US" dirty="0">
                <a:solidFill>
                  <a:srgbClr val="CE9178"/>
                </a:solidFill>
                <a:latin typeface="Menlo" panose="020B0609030804020204" pitchFamily="49" charset="0"/>
              </a:rPr>
              <a:t>'Welcome'</a:t>
            </a:r>
            <a:r>
              <a:rPr lang="en-US" dirty="0">
                <a:solidFill>
                  <a:srgbClr val="D4D4D4"/>
                </a:solidFill>
                <a:latin typeface="Menlo" panose="020B0609030804020204" pitchFamily="49" charset="0"/>
              </a:rPr>
              <a:t>, </a:t>
            </a:r>
            <a:r>
              <a:rPr lang="en-US" dirty="0">
                <a:solidFill>
                  <a:srgbClr val="CE9178"/>
                </a:solidFill>
                <a:latin typeface="Menlo" panose="020B0609030804020204" pitchFamily="49" charset="0"/>
              </a:rPr>
              <a:t>'To'</a:t>
            </a:r>
            <a:r>
              <a:rPr lang="en-US" dirty="0">
                <a:solidFill>
                  <a:srgbClr val="D4D4D4"/>
                </a:solidFill>
                <a:latin typeface="Menlo" panose="020B0609030804020204" pitchFamily="49" charset="0"/>
              </a:rPr>
              <a:t>, </a:t>
            </a:r>
            <a:r>
              <a:rPr lang="en-US" dirty="0">
                <a:solidFill>
                  <a:srgbClr val="CE9178"/>
                </a:solidFill>
                <a:latin typeface="Menlo" panose="020B0609030804020204" pitchFamily="49" charset="0"/>
              </a:rPr>
              <a:t>'Python'</a:t>
            </a:r>
            <a:r>
              <a:rPr lang="en-US" dirty="0">
                <a:solidFill>
                  <a:srgbClr val="D4D4D4"/>
                </a:solidFill>
                <a:latin typeface="Menlo" panose="020B0609030804020204" pitchFamily="49" charset="0"/>
              </a:rPr>
              <a:t>)</a:t>
            </a:r>
          </a:p>
          <a:p>
            <a:r>
              <a:rPr lang="en-US" dirty="0" err="1">
                <a:solidFill>
                  <a:srgbClr val="D4D4D4"/>
                </a:solidFill>
                <a:latin typeface="Menlo" panose="020B0609030804020204" pitchFamily="49" charset="0"/>
              </a:rPr>
              <a:t>dictionary_args</a:t>
            </a:r>
            <a:r>
              <a:rPr lang="en-US" dirty="0">
                <a:solidFill>
                  <a:srgbClr val="D4D4D4"/>
                </a:solidFill>
                <a:latin typeface="Menlo" panose="020B0609030804020204" pitchFamily="49" charset="0"/>
              </a:rPr>
              <a:t> = {</a:t>
            </a:r>
            <a:r>
              <a:rPr lang="en-US" dirty="0">
                <a:solidFill>
                  <a:srgbClr val="CE9178"/>
                </a:solidFill>
                <a:latin typeface="Menlo" panose="020B0609030804020204" pitchFamily="49" charset="0"/>
              </a:rPr>
              <a:t>"arg1"</a:t>
            </a:r>
            <a:r>
              <a:rPr lang="en-US" dirty="0">
                <a:solidFill>
                  <a:srgbClr val="D4D4D4"/>
                </a:solidFill>
                <a:latin typeface="Menlo" panose="020B0609030804020204" pitchFamily="49" charset="0"/>
              </a:rPr>
              <a:t>: </a:t>
            </a:r>
            <a:r>
              <a:rPr lang="en-US" dirty="0">
                <a:solidFill>
                  <a:srgbClr val="CE9178"/>
                </a:solidFill>
                <a:latin typeface="Menlo" panose="020B0609030804020204" pitchFamily="49" charset="0"/>
              </a:rPr>
              <a:t>'Welcome'</a:t>
            </a:r>
            <a:r>
              <a:rPr lang="en-US" dirty="0">
                <a:solidFill>
                  <a:srgbClr val="D4D4D4"/>
                </a:solidFill>
                <a:latin typeface="Menlo" panose="020B0609030804020204" pitchFamily="49" charset="0"/>
              </a:rPr>
              <a:t>, </a:t>
            </a:r>
            <a:r>
              <a:rPr lang="en-US" dirty="0">
                <a:solidFill>
                  <a:srgbClr val="CE9178"/>
                </a:solidFill>
                <a:latin typeface="Menlo" panose="020B0609030804020204" pitchFamily="49" charset="0"/>
              </a:rPr>
              <a:t>"arg2"</a:t>
            </a:r>
            <a:r>
              <a:rPr lang="en-US" dirty="0">
                <a:solidFill>
                  <a:srgbClr val="D4D4D4"/>
                </a:solidFill>
                <a:latin typeface="Menlo" panose="020B0609030804020204" pitchFamily="49" charset="0"/>
              </a:rPr>
              <a:t>: </a:t>
            </a:r>
            <a:r>
              <a:rPr lang="en-US" dirty="0">
                <a:solidFill>
                  <a:srgbClr val="CE9178"/>
                </a:solidFill>
                <a:latin typeface="Menlo" panose="020B0609030804020204" pitchFamily="49" charset="0"/>
              </a:rPr>
              <a:t>'To'</a:t>
            </a:r>
            <a:r>
              <a:rPr lang="en-US" dirty="0">
                <a:solidFill>
                  <a:srgbClr val="D4D4D4"/>
                </a:solidFill>
                <a:latin typeface="Menlo" panose="020B0609030804020204" pitchFamily="49" charset="0"/>
              </a:rPr>
              <a:t>, </a:t>
            </a:r>
            <a:r>
              <a:rPr lang="en-US" dirty="0">
                <a:solidFill>
                  <a:srgbClr val="CE9178"/>
                </a:solidFill>
                <a:latin typeface="Menlo" panose="020B0609030804020204" pitchFamily="49" charset="0"/>
              </a:rPr>
              <a:t>"arg3"</a:t>
            </a:r>
            <a:r>
              <a:rPr lang="en-US" dirty="0">
                <a:solidFill>
                  <a:srgbClr val="D4D4D4"/>
                </a:solidFill>
                <a:latin typeface="Menlo" panose="020B0609030804020204" pitchFamily="49" charset="0"/>
              </a:rPr>
              <a:t>: </a:t>
            </a:r>
            <a:r>
              <a:rPr lang="en-US" dirty="0">
                <a:solidFill>
                  <a:srgbClr val="CE9178"/>
                </a:solidFill>
                <a:latin typeface="Menlo" panose="020B0609030804020204" pitchFamily="49" charset="0"/>
              </a:rPr>
              <a:t>'Python’</a:t>
            </a:r>
            <a:r>
              <a:rPr lang="en-US" dirty="0">
                <a:solidFill>
                  <a:srgbClr val="D4D4D4"/>
                </a:solidFill>
                <a:latin typeface="Menlo" panose="020B0609030804020204" pitchFamily="49" charset="0"/>
              </a:rPr>
              <a:t>}</a:t>
            </a:r>
          </a:p>
          <a:p>
            <a:br>
              <a:rPr lang="en-US" dirty="0">
                <a:solidFill>
                  <a:srgbClr val="D4D4D4"/>
                </a:solidFill>
                <a:latin typeface="Menlo" panose="020B0609030804020204" pitchFamily="49" charset="0"/>
              </a:rPr>
            </a:br>
            <a:endParaRPr lang="en-US" dirty="0">
              <a:solidFill>
                <a:srgbClr val="D4D4D4"/>
              </a:solidFill>
              <a:latin typeface="Menlo" panose="020B0609030804020204" pitchFamily="49" charset="0"/>
            </a:endParaRPr>
          </a:p>
          <a:p>
            <a:r>
              <a:rPr lang="en-US" dirty="0">
                <a:solidFill>
                  <a:srgbClr val="6A9955"/>
                </a:solidFill>
                <a:latin typeface="Menlo" panose="020B0609030804020204" pitchFamily="49" charset="0"/>
              </a:rPr>
              <a:t># Will print "arg1: Welcome arg2: To    arg3: Python"</a:t>
            </a:r>
            <a:endParaRPr lang="en-US" dirty="0">
              <a:solidFill>
                <a:srgbClr val="D4D4D4"/>
              </a:solidFill>
              <a:latin typeface="Menlo" panose="020B0609030804020204" pitchFamily="49" charset="0"/>
            </a:endParaRPr>
          </a:p>
          <a:p>
            <a:r>
              <a:rPr lang="en-US" dirty="0" err="1">
                <a:solidFill>
                  <a:srgbClr val="D4D4D4"/>
                </a:solidFill>
                <a:latin typeface="Menlo" panose="020B0609030804020204" pitchFamily="49" charset="0"/>
              </a:rPr>
              <a:t>standard_function</a:t>
            </a:r>
            <a:r>
              <a:rPr lang="en-US" dirty="0">
                <a:solidFill>
                  <a:srgbClr val="D4D4D4"/>
                </a:solidFill>
                <a:latin typeface="Menlo" panose="020B0609030804020204" pitchFamily="49" charset="0"/>
              </a:rPr>
              <a:t>(*</a:t>
            </a:r>
            <a:r>
              <a:rPr lang="en-US" dirty="0" err="1">
                <a:solidFill>
                  <a:srgbClr val="D4D4D4"/>
                </a:solidFill>
                <a:latin typeface="Menlo" panose="020B0609030804020204" pitchFamily="49" charset="0"/>
              </a:rPr>
              <a:t>tuple_args</a:t>
            </a:r>
            <a:r>
              <a:rPr lang="en-US" dirty="0">
                <a:solidFill>
                  <a:srgbClr val="D4D4D4"/>
                </a:solidFill>
                <a:latin typeface="Menlo" panose="020B0609030804020204" pitchFamily="49" charset="0"/>
              </a:rPr>
              <a:t>)   </a:t>
            </a:r>
          </a:p>
          <a:p>
            <a:r>
              <a:rPr lang="en-US" dirty="0">
                <a:solidFill>
                  <a:srgbClr val="6A9955"/>
                </a:solidFill>
                <a:latin typeface="Menlo" panose="020B0609030804020204" pitchFamily="49" charset="0"/>
              </a:rPr>
              <a:t># Will print "arg1: Welcome arg2: To    arg3: Python" </a:t>
            </a:r>
            <a:r>
              <a:rPr lang="en-US" dirty="0">
                <a:solidFill>
                  <a:srgbClr val="D4D4D4"/>
                </a:solidFill>
                <a:latin typeface="Menlo" panose="020B0609030804020204" pitchFamily="49" charset="0"/>
              </a:rPr>
              <a:t>           </a:t>
            </a:r>
          </a:p>
          <a:p>
            <a:r>
              <a:rPr lang="en-US" dirty="0" err="1">
                <a:solidFill>
                  <a:srgbClr val="D4D4D4"/>
                </a:solidFill>
                <a:latin typeface="Menlo" panose="020B0609030804020204" pitchFamily="49" charset="0"/>
              </a:rPr>
              <a:t>standard_function</a:t>
            </a:r>
            <a:r>
              <a:rPr lang="en-US" dirty="0">
                <a:solidFill>
                  <a:srgbClr val="D4D4D4"/>
                </a:solidFill>
                <a:latin typeface="Menlo" panose="020B0609030804020204" pitchFamily="49" charset="0"/>
              </a:rPr>
              <a:t>(**</a:t>
            </a:r>
            <a:r>
              <a:rPr lang="en-US" dirty="0" err="1">
                <a:solidFill>
                  <a:srgbClr val="D4D4D4"/>
                </a:solidFill>
                <a:latin typeface="Menlo" panose="020B0609030804020204" pitchFamily="49" charset="0"/>
              </a:rPr>
              <a:t>dictionary_args</a:t>
            </a:r>
            <a:r>
              <a:rPr lang="en-US" dirty="0">
                <a:solidFill>
                  <a:srgbClr val="D4D4D4"/>
                </a:solidFill>
                <a:latin typeface="Menlo" panose="020B0609030804020204" pitchFamily="49" charset="0"/>
              </a:rPr>
              <a:t>)        </a:t>
            </a:r>
            <a:endParaRPr lang="en-US"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29309019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DEE26-0E5E-B94B-87D5-4CC2DE2BEF70}"/>
              </a:ext>
            </a:extLst>
          </p:cNvPr>
          <p:cNvSpPr>
            <a:spLocks noGrp="1"/>
          </p:cNvSpPr>
          <p:nvPr>
            <p:ph type="title"/>
          </p:nvPr>
        </p:nvSpPr>
        <p:spPr/>
        <p:txBody>
          <a:bodyPr/>
          <a:lstStyle/>
          <a:p>
            <a:r>
              <a:rPr lang="en-US" dirty="0"/>
              <a:t>Let’s revisit function immutability</a:t>
            </a:r>
          </a:p>
        </p:txBody>
      </p:sp>
      <p:sp>
        <p:nvSpPr>
          <p:cNvPr id="5" name="Rectangle 4">
            <a:extLst>
              <a:ext uri="{FF2B5EF4-FFF2-40B4-BE49-F238E27FC236}">
                <a16:creationId xmlns:a16="http://schemas.microsoft.com/office/drawing/2014/main" id="{1EC1272E-1CCC-2440-B226-6A0735B84CB3}"/>
              </a:ext>
            </a:extLst>
          </p:cNvPr>
          <p:cNvSpPr/>
          <p:nvPr/>
        </p:nvSpPr>
        <p:spPr>
          <a:xfrm>
            <a:off x="1001486" y="3034409"/>
            <a:ext cx="3472543" cy="2862322"/>
          </a:xfrm>
          <a:prstGeom prst="rect">
            <a:avLst/>
          </a:prstGeom>
        </p:spPr>
        <p:txBody>
          <a:bodyPr wrap="square">
            <a:spAutoFit/>
          </a:bodyPr>
          <a:lstStyle/>
          <a:p>
            <a:r>
              <a:rPr lang="en-US" dirty="0">
                <a:solidFill>
                  <a:srgbClr val="6A9955"/>
                </a:solidFill>
                <a:latin typeface="Menlo" panose="020B0609030804020204" pitchFamily="49" charset="0"/>
              </a:rPr>
              <a:t># Neat Trick</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x = </a:t>
            </a:r>
            <a:r>
              <a:rPr lang="en-US" dirty="0">
                <a:solidFill>
                  <a:srgbClr val="B5CEA8"/>
                </a:solidFill>
                <a:latin typeface="Menlo" panose="020B0609030804020204" pitchFamily="49" charset="0"/>
              </a:rPr>
              <a:t>5</a:t>
            </a:r>
            <a:r>
              <a:rPr lang="en-US" dirty="0">
                <a:solidFill>
                  <a:srgbClr val="D4D4D4"/>
                </a:solidFill>
                <a:latin typeface="Menlo" panose="020B0609030804020204" pitchFamily="49" charset="0"/>
              </a:rPr>
              <a:t> </a:t>
            </a:r>
          </a:p>
          <a:p>
            <a:r>
              <a:rPr lang="en-US" dirty="0">
                <a:solidFill>
                  <a:srgbClr val="D4D4D4"/>
                </a:solidFill>
                <a:latin typeface="Menlo" panose="020B0609030804020204" pitchFamily="49" charset="0"/>
              </a:rPr>
              <a:t>y 	= </a:t>
            </a:r>
            <a:r>
              <a:rPr lang="en-US" dirty="0">
                <a:solidFill>
                  <a:srgbClr val="B5CEA8"/>
                </a:solidFill>
                <a:latin typeface="Menlo" panose="020B0609030804020204" pitchFamily="49" charset="0"/>
              </a:rPr>
              <a:t>6</a:t>
            </a:r>
            <a:endParaRPr lang="en-US" dirty="0">
              <a:solidFill>
                <a:srgbClr val="D4D4D4"/>
              </a:solidFill>
              <a:latin typeface="Menlo" panose="020B0609030804020204" pitchFamily="49" charset="0"/>
            </a:endParaRPr>
          </a:p>
          <a:p>
            <a:br>
              <a:rPr lang="en-US" dirty="0">
                <a:solidFill>
                  <a:srgbClr val="D4D4D4"/>
                </a:solidFill>
                <a:latin typeface="Menlo" panose="020B0609030804020204" pitchFamily="49" charset="0"/>
              </a:rPr>
            </a:br>
            <a:r>
              <a:rPr lang="en-US" dirty="0">
                <a:solidFill>
                  <a:srgbClr val="D4D4D4"/>
                </a:solidFill>
                <a:latin typeface="Menlo" panose="020B0609030804020204" pitchFamily="49" charset="0"/>
              </a:rPr>
              <a:t>x = x ^ y</a:t>
            </a:r>
          </a:p>
          <a:p>
            <a:r>
              <a:rPr lang="en-US" dirty="0">
                <a:solidFill>
                  <a:srgbClr val="D4D4D4"/>
                </a:solidFill>
                <a:latin typeface="Menlo" panose="020B0609030804020204" pitchFamily="49" charset="0"/>
              </a:rPr>
              <a:t>y = x ^ y</a:t>
            </a:r>
          </a:p>
          <a:p>
            <a:r>
              <a:rPr lang="en-US" dirty="0">
                <a:solidFill>
                  <a:srgbClr val="D4D4D4"/>
                </a:solidFill>
                <a:latin typeface="Menlo" panose="020B0609030804020204" pitchFamily="49" charset="0"/>
              </a:rPr>
              <a:t>x = x ^ y</a:t>
            </a:r>
          </a:p>
          <a:p>
            <a:endParaRPr lang="en-US" dirty="0">
              <a:solidFill>
                <a:srgbClr val="D4D4D4"/>
              </a:solidFill>
              <a:latin typeface="Menlo" panose="020B0609030804020204" pitchFamily="49" charset="0"/>
            </a:endParaRPr>
          </a:p>
          <a:p>
            <a:r>
              <a:rPr lang="en-US" dirty="0">
                <a:solidFill>
                  <a:srgbClr val="6A9955"/>
                </a:solidFill>
                <a:latin typeface="Menlo" panose="020B0609030804020204" pitchFamily="49" charset="0"/>
              </a:rPr>
              <a:t># This will print 6 5</a:t>
            </a:r>
            <a:br>
              <a:rPr lang="en-US" dirty="0">
                <a:solidFill>
                  <a:srgbClr val="D4D4D4"/>
                </a:solidFill>
                <a:latin typeface="Menlo" panose="020B0609030804020204" pitchFamily="49" charset="0"/>
              </a:rPr>
            </a:br>
            <a:r>
              <a:rPr lang="en-US" dirty="0">
                <a:solidFill>
                  <a:srgbClr val="DCDCAA"/>
                </a:solidFill>
                <a:latin typeface="Menlo" panose="020B0609030804020204" pitchFamily="49" charset="0"/>
              </a:rPr>
              <a:t>print</a:t>
            </a:r>
            <a:r>
              <a:rPr lang="en-US" dirty="0">
                <a:solidFill>
                  <a:srgbClr val="D4D4D4"/>
                </a:solidFill>
                <a:latin typeface="Menlo" panose="020B0609030804020204" pitchFamily="49" charset="0"/>
              </a:rPr>
              <a:t>(</a:t>
            </a:r>
            <a:r>
              <a:rPr lang="en-US" dirty="0" err="1">
                <a:solidFill>
                  <a:srgbClr val="D4D4D4"/>
                </a:solidFill>
                <a:latin typeface="Menlo" panose="020B0609030804020204" pitchFamily="49" charset="0"/>
              </a:rPr>
              <a:t>x,y</a:t>
            </a:r>
            <a:r>
              <a:rPr lang="en-US" dirty="0">
                <a:solidFill>
                  <a:srgbClr val="D4D4D4"/>
                </a:solidFill>
                <a:latin typeface="Menlo" panose="020B0609030804020204" pitchFamily="49" charset="0"/>
              </a:rPr>
              <a:t>)      </a:t>
            </a:r>
            <a:endParaRPr lang="en-US" b="0" dirty="0">
              <a:solidFill>
                <a:srgbClr val="D4D4D4"/>
              </a:solidFill>
              <a:effectLst/>
              <a:latin typeface="Menlo" panose="020B0609030804020204" pitchFamily="49" charset="0"/>
            </a:endParaRPr>
          </a:p>
        </p:txBody>
      </p:sp>
      <p:sp>
        <p:nvSpPr>
          <p:cNvPr id="7" name="Rectangle 6">
            <a:extLst>
              <a:ext uri="{FF2B5EF4-FFF2-40B4-BE49-F238E27FC236}">
                <a16:creationId xmlns:a16="http://schemas.microsoft.com/office/drawing/2014/main" id="{7DDD6447-C12E-6843-93F3-38903D96D2EA}"/>
              </a:ext>
            </a:extLst>
          </p:cNvPr>
          <p:cNvSpPr/>
          <p:nvPr/>
        </p:nvSpPr>
        <p:spPr>
          <a:xfrm>
            <a:off x="5998028" y="2057401"/>
            <a:ext cx="5508172" cy="3970318"/>
          </a:xfrm>
          <a:prstGeom prst="rect">
            <a:avLst/>
          </a:prstGeom>
        </p:spPr>
        <p:txBody>
          <a:bodyPr wrap="square">
            <a:spAutoFit/>
          </a:bodyPr>
          <a:lstStyle/>
          <a:p>
            <a:r>
              <a:rPr lang="en-US" dirty="0">
                <a:solidFill>
                  <a:srgbClr val="6A9955"/>
                </a:solidFill>
                <a:latin typeface="Menlo" panose="020B0609030804020204" pitchFamily="49" charset="0"/>
              </a:rPr>
              <a:t># Sadly this will not work the way </a:t>
            </a:r>
          </a:p>
          <a:p>
            <a:r>
              <a:rPr lang="en-US" dirty="0">
                <a:solidFill>
                  <a:srgbClr val="6A9955"/>
                </a:solidFill>
                <a:latin typeface="Menlo" panose="020B0609030804020204" pitchFamily="49" charset="0"/>
              </a:rPr>
              <a:t># we want it to since</a:t>
            </a:r>
            <a:endParaRPr lang="en-US" dirty="0">
              <a:solidFill>
                <a:srgbClr val="D4D4D4"/>
              </a:solidFill>
              <a:latin typeface="Menlo" panose="020B0609030804020204" pitchFamily="49" charset="0"/>
            </a:endParaRPr>
          </a:p>
          <a:p>
            <a:r>
              <a:rPr lang="en-US" dirty="0">
                <a:solidFill>
                  <a:srgbClr val="6A9955"/>
                </a:solidFill>
                <a:latin typeface="Menlo" panose="020B0609030804020204" pitchFamily="49" charset="0"/>
              </a:rPr>
              <a:t># integers are immutable in Python</a:t>
            </a:r>
            <a:endParaRPr lang="en-US" dirty="0">
              <a:solidFill>
                <a:srgbClr val="D4D4D4"/>
              </a:solidFill>
              <a:latin typeface="Menlo" panose="020B0609030804020204" pitchFamily="49" charset="0"/>
            </a:endParaRPr>
          </a:p>
          <a:p>
            <a:r>
              <a:rPr lang="en-US" dirty="0">
                <a:solidFill>
                  <a:srgbClr val="569CD6"/>
                </a:solidFill>
                <a:latin typeface="Menlo" panose="020B0609030804020204" pitchFamily="49" charset="0"/>
              </a:rPr>
              <a:t>def</a:t>
            </a:r>
            <a:r>
              <a:rPr lang="en-US" dirty="0">
                <a:solidFill>
                  <a:srgbClr val="D4D4D4"/>
                </a:solidFill>
                <a:latin typeface="Menlo" panose="020B0609030804020204" pitchFamily="49" charset="0"/>
              </a:rPr>
              <a:t> </a:t>
            </a:r>
            <a:r>
              <a:rPr lang="en-US" dirty="0">
                <a:solidFill>
                  <a:srgbClr val="DCDCAA"/>
                </a:solidFill>
                <a:latin typeface="Menlo" panose="020B0609030804020204" pitchFamily="49" charset="0"/>
              </a:rPr>
              <a:t>swap</a:t>
            </a:r>
            <a:r>
              <a:rPr lang="en-US" dirty="0">
                <a:solidFill>
                  <a:srgbClr val="D4D4D4"/>
                </a:solidFill>
                <a:latin typeface="Menlo" panose="020B0609030804020204" pitchFamily="49" charset="0"/>
              </a:rPr>
              <a:t>(</a:t>
            </a:r>
            <a:r>
              <a:rPr lang="en-US" dirty="0">
                <a:solidFill>
                  <a:srgbClr val="9CDCFE"/>
                </a:solidFill>
                <a:latin typeface="Menlo" panose="020B0609030804020204" pitchFamily="49" charset="0"/>
              </a:rPr>
              <a:t>a</a:t>
            </a:r>
            <a:r>
              <a:rPr lang="en-US" dirty="0">
                <a:solidFill>
                  <a:srgbClr val="D4D4D4"/>
                </a:solidFill>
                <a:latin typeface="Menlo" panose="020B0609030804020204" pitchFamily="49" charset="0"/>
              </a:rPr>
              <a:t>, </a:t>
            </a:r>
            <a:r>
              <a:rPr lang="en-US" dirty="0">
                <a:solidFill>
                  <a:srgbClr val="9CDCFE"/>
                </a:solidFill>
                <a:latin typeface="Menlo" panose="020B0609030804020204" pitchFamily="49" charset="0"/>
              </a:rPr>
              <a:t>b</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 = a ^ b</a:t>
            </a:r>
          </a:p>
          <a:p>
            <a:r>
              <a:rPr lang="en-US" dirty="0">
                <a:solidFill>
                  <a:srgbClr val="D4D4D4"/>
                </a:solidFill>
                <a:latin typeface="Menlo" panose="020B0609030804020204" pitchFamily="49" charset="0"/>
              </a:rPr>
              <a:t>    b = a ^ b</a:t>
            </a:r>
          </a:p>
          <a:p>
            <a:r>
              <a:rPr lang="en-US" dirty="0">
                <a:solidFill>
                  <a:srgbClr val="D4D4D4"/>
                </a:solidFill>
                <a:latin typeface="Menlo" panose="020B0609030804020204" pitchFamily="49" charset="0"/>
              </a:rPr>
              <a:t>    a = a ^ b</a:t>
            </a:r>
          </a:p>
          <a:p>
            <a:r>
              <a:rPr lang="en-US" dirty="0">
                <a:solidFill>
                  <a:srgbClr val="D4D4D4"/>
                </a:solidFill>
                <a:latin typeface="Menlo" panose="020B0609030804020204" pitchFamily="49" charset="0"/>
              </a:rPr>
              <a:t>    </a:t>
            </a:r>
          </a:p>
          <a:p>
            <a:r>
              <a:rPr lang="en-US" dirty="0">
                <a:solidFill>
                  <a:srgbClr val="D4D4D4"/>
                </a:solidFill>
                <a:latin typeface="Menlo" panose="020B0609030804020204" pitchFamily="49" charset="0"/>
              </a:rPr>
              <a:t>x = </a:t>
            </a:r>
            <a:r>
              <a:rPr lang="en-US" dirty="0">
                <a:solidFill>
                  <a:srgbClr val="B5CEA8"/>
                </a:solidFill>
                <a:latin typeface="Menlo" panose="020B0609030804020204" pitchFamily="49" charset="0"/>
              </a:rPr>
              <a:t>5</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y = </a:t>
            </a:r>
            <a:r>
              <a:rPr lang="en-US" dirty="0">
                <a:solidFill>
                  <a:srgbClr val="B5CEA8"/>
                </a:solidFill>
                <a:latin typeface="Menlo" panose="020B0609030804020204" pitchFamily="49" charset="0"/>
              </a:rPr>
              <a:t>6</a:t>
            </a:r>
            <a:endParaRPr lang="en-US" dirty="0">
              <a:solidFill>
                <a:srgbClr val="D4D4D4"/>
              </a:solidFill>
              <a:latin typeface="Menlo" panose="020B0609030804020204" pitchFamily="49" charset="0"/>
            </a:endParaRPr>
          </a:p>
          <a:p>
            <a:br>
              <a:rPr lang="en-US" dirty="0">
                <a:solidFill>
                  <a:srgbClr val="D4D4D4"/>
                </a:solidFill>
                <a:latin typeface="Menlo" panose="020B0609030804020204" pitchFamily="49" charset="0"/>
              </a:rPr>
            </a:br>
            <a:r>
              <a:rPr lang="en-US" dirty="0">
                <a:solidFill>
                  <a:srgbClr val="D4D4D4"/>
                </a:solidFill>
                <a:latin typeface="Menlo" panose="020B0609030804020204" pitchFamily="49" charset="0"/>
              </a:rPr>
              <a:t>swap(x, y)</a:t>
            </a:r>
          </a:p>
          <a:p>
            <a:r>
              <a:rPr lang="en-US" dirty="0">
                <a:solidFill>
                  <a:srgbClr val="DCDCAA"/>
                </a:solidFill>
                <a:latin typeface="Menlo" panose="020B0609030804020204" pitchFamily="49" charset="0"/>
              </a:rPr>
              <a:t>print</a:t>
            </a:r>
            <a:r>
              <a:rPr lang="en-US" dirty="0">
                <a:solidFill>
                  <a:srgbClr val="D4D4D4"/>
                </a:solidFill>
                <a:latin typeface="Menlo" panose="020B0609030804020204" pitchFamily="49" charset="0"/>
              </a:rPr>
              <a:t>(x, y)      </a:t>
            </a:r>
          </a:p>
          <a:p>
            <a:r>
              <a:rPr lang="en-US" dirty="0">
                <a:solidFill>
                  <a:srgbClr val="6A9955"/>
                </a:solidFill>
                <a:latin typeface="Menlo" panose="020B0609030804020204" pitchFamily="49" charset="0"/>
              </a:rPr>
              <a:t># Rats, x and y are still 5 and 6</a:t>
            </a:r>
            <a:endParaRPr lang="en-US" b="0" dirty="0">
              <a:solidFill>
                <a:srgbClr val="D4D4D4"/>
              </a:solidFill>
              <a:effectLst/>
              <a:latin typeface="Menlo" panose="020B0609030804020204" pitchFamily="49" charset="0"/>
            </a:endParaRPr>
          </a:p>
        </p:txBody>
      </p:sp>
      <p:sp>
        <p:nvSpPr>
          <p:cNvPr id="8" name="TextBox 7">
            <a:extLst>
              <a:ext uri="{FF2B5EF4-FFF2-40B4-BE49-F238E27FC236}">
                <a16:creationId xmlns:a16="http://schemas.microsoft.com/office/drawing/2014/main" id="{B6AA4DF9-9287-624E-923B-F2B5479735A5}"/>
              </a:ext>
            </a:extLst>
          </p:cNvPr>
          <p:cNvSpPr txBox="1"/>
          <p:nvPr/>
        </p:nvSpPr>
        <p:spPr>
          <a:xfrm>
            <a:off x="6645729" y="764373"/>
            <a:ext cx="3786614" cy="6447919"/>
          </a:xfrm>
          <a:prstGeom prst="rect">
            <a:avLst/>
          </a:prstGeom>
          <a:noFill/>
        </p:spPr>
        <p:txBody>
          <a:bodyPr wrap="none" rtlCol="0">
            <a:spAutoFit/>
          </a:bodyPr>
          <a:lstStyle/>
          <a:p>
            <a:r>
              <a:rPr lang="en-US" sz="41300" b="1" dirty="0">
                <a:solidFill>
                  <a:srgbClr val="FF0000"/>
                </a:solidFill>
              </a:rPr>
              <a:t>X</a:t>
            </a:r>
          </a:p>
        </p:txBody>
      </p:sp>
    </p:spTree>
    <p:extLst>
      <p:ext uri="{BB962C8B-B14F-4D97-AF65-F5344CB8AC3E}">
        <p14:creationId xmlns:p14="http://schemas.microsoft.com/office/powerpoint/2010/main" val="2225029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E558E-9BBF-B54C-AE68-191120C9DF91}"/>
              </a:ext>
            </a:extLst>
          </p:cNvPr>
          <p:cNvSpPr>
            <a:spLocks noGrp="1"/>
          </p:cNvSpPr>
          <p:nvPr>
            <p:ph type="title"/>
          </p:nvPr>
        </p:nvSpPr>
        <p:spPr/>
        <p:txBody>
          <a:bodyPr/>
          <a:lstStyle/>
          <a:p>
            <a:r>
              <a:rPr lang="en-US" dirty="0"/>
              <a:t>Return Values</a:t>
            </a:r>
          </a:p>
        </p:txBody>
      </p:sp>
      <p:sp>
        <p:nvSpPr>
          <p:cNvPr id="3" name="Content Placeholder 2">
            <a:extLst>
              <a:ext uri="{FF2B5EF4-FFF2-40B4-BE49-F238E27FC236}">
                <a16:creationId xmlns:a16="http://schemas.microsoft.com/office/drawing/2014/main" id="{04AA817E-888F-8B4A-A862-18C317A905A9}"/>
              </a:ext>
            </a:extLst>
          </p:cNvPr>
          <p:cNvSpPr>
            <a:spLocks noGrp="1"/>
          </p:cNvSpPr>
          <p:nvPr>
            <p:ph idx="1"/>
          </p:nvPr>
        </p:nvSpPr>
        <p:spPr>
          <a:xfrm>
            <a:off x="685800" y="2194560"/>
            <a:ext cx="5410200" cy="4024125"/>
          </a:xfrm>
        </p:spPr>
        <p:txBody>
          <a:bodyPr/>
          <a:lstStyle/>
          <a:p>
            <a:pPr lvl="1"/>
            <a:endParaRPr lang="en-US" dirty="0"/>
          </a:p>
        </p:txBody>
      </p:sp>
      <p:sp>
        <p:nvSpPr>
          <p:cNvPr id="4" name="Rectangle 3">
            <a:extLst>
              <a:ext uri="{FF2B5EF4-FFF2-40B4-BE49-F238E27FC236}">
                <a16:creationId xmlns:a16="http://schemas.microsoft.com/office/drawing/2014/main" id="{74062CFE-FA17-DD47-87A6-D8C0FE9DB203}"/>
              </a:ext>
            </a:extLst>
          </p:cNvPr>
          <p:cNvSpPr/>
          <p:nvPr/>
        </p:nvSpPr>
        <p:spPr>
          <a:xfrm>
            <a:off x="1104900" y="3052460"/>
            <a:ext cx="6096000" cy="2308324"/>
          </a:xfrm>
          <a:prstGeom prst="rect">
            <a:avLst/>
          </a:prstGeom>
        </p:spPr>
        <p:txBody>
          <a:bodyPr>
            <a:spAutoFit/>
          </a:bodyPr>
          <a:lstStyle/>
          <a:p>
            <a:r>
              <a:rPr lang="en-US" dirty="0">
                <a:solidFill>
                  <a:srgbClr val="569CD6"/>
                </a:solidFill>
                <a:latin typeface="Menlo" panose="020B0609030804020204" pitchFamily="49" charset="0"/>
              </a:rPr>
              <a:t>def</a:t>
            </a:r>
            <a:r>
              <a:rPr lang="en-US" dirty="0">
                <a:solidFill>
                  <a:srgbClr val="D4D4D4"/>
                </a:solidFill>
                <a:latin typeface="Menlo" panose="020B0609030804020204" pitchFamily="49" charset="0"/>
              </a:rPr>
              <a:t> </a:t>
            </a:r>
            <a:r>
              <a:rPr lang="en-US" dirty="0">
                <a:solidFill>
                  <a:srgbClr val="DCDCAA"/>
                </a:solidFill>
                <a:latin typeface="Menlo" panose="020B0609030804020204" pitchFamily="49" charset="0"/>
              </a:rPr>
              <a:t>sum</a:t>
            </a:r>
            <a:r>
              <a:rPr lang="en-US" dirty="0">
                <a:solidFill>
                  <a:srgbClr val="D4D4D4"/>
                </a:solidFill>
                <a:latin typeface="Menlo" panose="020B0609030804020204" pitchFamily="49" charset="0"/>
              </a:rPr>
              <a:t>(</a:t>
            </a:r>
            <a:r>
              <a:rPr lang="en-US" dirty="0">
                <a:solidFill>
                  <a:srgbClr val="9CDCFE"/>
                </a:solidFill>
                <a:latin typeface="Menlo" panose="020B0609030804020204" pitchFamily="49" charset="0"/>
              </a:rPr>
              <a:t>a</a:t>
            </a:r>
            <a:r>
              <a:rPr lang="en-US" dirty="0">
                <a:solidFill>
                  <a:srgbClr val="D4D4D4"/>
                </a:solidFill>
                <a:latin typeface="Menlo" panose="020B0609030804020204" pitchFamily="49" charset="0"/>
              </a:rPr>
              <a:t>, </a:t>
            </a:r>
            <a:r>
              <a:rPr lang="en-US" dirty="0">
                <a:solidFill>
                  <a:srgbClr val="9CDCFE"/>
                </a:solidFill>
                <a:latin typeface="Menlo" panose="020B0609030804020204" pitchFamily="49" charset="0"/>
              </a:rPr>
              <a:t>b</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a:solidFill>
                  <a:srgbClr val="C586C0"/>
                </a:solidFill>
                <a:latin typeface="Menlo" panose="020B0609030804020204" pitchFamily="49" charset="0"/>
              </a:rPr>
              <a:t>return</a:t>
            </a:r>
            <a:r>
              <a:rPr lang="en-US" dirty="0">
                <a:solidFill>
                  <a:srgbClr val="D4D4D4"/>
                </a:solidFill>
                <a:latin typeface="Menlo" panose="020B0609030804020204" pitchFamily="49" charset="0"/>
              </a:rPr>
              <a:t> a + b</a:t>
            </a:r>
          </a:p>
          <a:p>
            <a:br>
              <a:rPr lang="en-US" dirty="0">
                <a:solidFill>
                  <a:srgbClr val="D4D4D4"/>
                </a:solidFill>
                <a:latin typeface="Menlo" panose="020B0609030804020204" pitchFamily="49" charset="0"/>
              </a:rPr>
            </a:br>
            <a:r>
              <a:rPr lang="en-US" dirty="0">
                <a:solidFill>
                  <a:srgbClr val="D4D4D4"/>
                </a:solidFill>
                <a:latin typeface="Menlo" panose="020B0609030804020204" pitchFamily="49" charset="0"/>
              </a:rPr>
              <a:t>x = </a:t>
            </a:r>
            <a:r>
              <a:rPr lang="en-US" dirty="0">
                <a:solidFill>
                  <a:srgbClr val="B5CEA8"/>
                </a:solidFill>
                <a:latin typeface="Menlo" panose="020B0609030804020204" pitchFamily="49" charset="0"/>
              </a:rPr>
              <a:t>5</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y = </a:t>
            </a:r>
            <a:r>
              <a:rPr lang="en-US" dirty="0">
                <a:solidFill>
                  <a:srgbClr val="B5CEA8"/>
                </a:solidFill>
                <a:latin typeface="Menlo" panose="020B0609030804020204" pitchFamily="49" charset="0"/>
              </a:rPr>
              <a:t>6</a:t>
            </a:r>
            <a:endParaRPr lang="en-US" dirty="0">
              <a:solidFill>
                <a:srgbClr val="D4D4D4"/>
              </a:solidFill>
              <a:latin typeface="Menlo" panose="020B0609030804020204" pitchFamily="49" charset="0"/>
            </a:endParaRPr>
          </a:p>
          <a:p>
            <a:br>
              <a:rPr lang="en-US" dirty="0">
                <a:solidFill>
                  <a:srgbClr val="D4D4D4"/>
                </a:solidFill>
                <a:latin typeface="Menlo" panose="020B0609030804020204" pitchFamily="49" charset="0"/>
              </a:rPr>
            </a:br>
            <a:r>
              <a:rPr lang="en-US" dirty="0">
                <a:solidFill>
                  <a:srgbClr val="DCDCAA"/>
                </a:solidFill>
                <a:latin typeface="Menlo" panose="020B0609030804020204" pitchFamily="49" charset="0"/>
              </a:rPr>
              <a:t>print</a:t>
            </a:r>
            <a:r>
              <a:rPr lang="en-US" dirty="0">
                <a:solidFill>
                  <a:srgbClr val="D4D4D4"/>
                </a:solidFill>
                <a:latin typeface="Menlo" panose="020B0609030804020204" pitchFamily="49" charset="0"/>
              </a:rPr>
              <a:t>(</a:t>
            </a:r>
            <a:r>
              <a:rPr lang="en-US" dirty="0">
                <a:solidFill>
                  <a:srgbClr val="DCDCAA"/>
                </a:solidFill>
                <a:latin typeface="Menlo" panose="020B0609030804020204" pitchFamily="49" charset="0"/>
              </a:rPr>
              <a:t>sum</a:t>
            </a:r>
            <a:r>
              <a:rPr lang="en-US" dirty="0">
                <a:solidFill>
                  <a:srgbClr val="D4D4D4"/>
                </a:solidFill>
                <a:latin typeface="Menlo" panose="020B0609030804020204" pitchFamily="49" charset="0"/>
              </a:rPr>
              <a:t>(</a:t>
            </a:r>
            <a:r>
              <a:rPr lang="en-US" dirty="0" err="1">
                <a:solidFill>
                  <a:srgbClr val="D4D4D4"/>
                </a:solidFill>
                <a:latin typeface="Menlo" panose="020B0609030804020204" pitchFamily="49" charset="0"/>
              </a:rPr>
              <a:t>x,y</a:t>
            </a:r>
            <a:r>
              <a:rPr lang="en-US" dirty="0">
                <a:solidFill>
                  <a:srgbClr val="D4D4D4"/>
                </a:solidFill>
                <a:latin typeface="Menlo" panose="020B0609030804020204" pitchFamily="49" charset="0"/>
              </a:rPr>
              <a:t>))             </a:t>
            </a:r>
          </a:p>
          <a:p>
            <a:r>
              <a:rPr lang="en-US" dirty="0">
                <a:solidFill>
                  <a:srgbClr val="6A9955"/>
                </a:solidFill>
                <a:latin typeface="Menlo" panose="020B0609030804020204" pitchFamily="49" charset="0"/>
              </a:rPr>
              <a:t># prints 11</a:t>
            </a:r>
            <a:endParaRPr lang="en-US" b="0" dirty="0">
              <a:solidFill>
                <a:srgbClr val="D4D4D4"/>
              </a:solidFill>
              <a:effectLst/>
              <a:latin typeface="Menlo" panose="020B0609030804020204" pitchFamily="49" charset="0"/>
            </a:endParaRPr>
          </a:p>
        </p:txBody>
      </p:sp>
      <p:sp>
        <p:nvSpPr>
          <p:cNvPr id="6" name="Rectangle 5">
            <a:extLst>
              <a:ext uri="{FF2B5EF4-FFF2-40B4-BE49-F238E27FC236}">
                <a16:creationId xmlns:a16="http://schemas.microsoft.com/office/drawing/2014/main" id="{7D23178C-905D-204A-A22A-FC0B967545CB}"/>
              </a:ext>
            </a:extLst>
          </p:cNvPr>
          <p:cNvSpPr/>
          <p:nvPr/>
        </p:nvSpPr>
        <p:spPr>
          <a:xfrm>
            <a:off x="5410200" y="2775461"/>
            <a:ext cx="6096000" cy="2862322"/>
          </a:xfrm>
          <a:prstGeom prst="rect">
            <a:avLst/>
          </a:prstGeom>
        </p:spPr>
        <p:txBody>
          <a:bodyPr>
            <a:spAutoFit/>
          </a:bodyPr>
          <a:lstStyle/>
          <a:p>
            <a:r>
              <a:rPr lang="en-US" dirty="0">
                <a:solidFill>
                  <a:srgbClr val="6A9955"/>
                </a:solidFill>
                <a:latin typeface="Menlo" panose="020B0609030804020204" pitchFamily="49" charset="0"/>
              </a:rPr>
              <a:t># This method does not behave correctly</a:t>
            </a:r>
            <a:endParaRPr lang="en-US" dirty="0">
              <a:solidFill>
                <a:srgbClr val="D4D4D4"/>
              </a:solidFill>
              <a:latin typeface="Menlo" panose="020B0609030804020204" pitchFamily="49" charset="0"/>
            </a:endParaRPr>
          </a:p>
          <a:p>
            <a:r>
              <a:rPr lang="en-US" dirty="0">
                <a:solidFill>
                  <a:srgbClr val="569CD6"/>
                </a:solidFill>
                <a:latin typeface="Menlo" panose="020B0609030804020204" pitchFamily="49" charset="0"/>
              </a:rPr>
              <a:t>def</a:t>
            </a:r>
            <a:r>
              <a:rPr lang="en-US" dirty="0">
                <a:solidFill>
                  <a:srgbClr val="D4D4D4"/>
                </a:solidFill>
                <a:latin typeface="Menlo" panose="020B0609030804020204" pitchFamily="49" charset="0"/>
              </a:rPr>
              <a:t> </a:t>
            </a:r>
            <a:r>
              <a:rPr lang="en-US" dirty="0" err="1">
                <a:solidFill>
                  <a:srgbClr val="DCDCAA"/>
                </a:solidFill>
                <a:latin typeface="Menlo" panose="020B0609030804020204" pitchFamily="49" charset="0"/>
              </a:rPr>
              <a:t>is_even</a:t>
            </a:r>
            <a:r>
              <a:rPr lang="en-US" dirty="0">
                <a:solidFill>
                  <a:srgbClr val="D4D4D4"/>
                </a:solidFill>
                <a:latin typeface="Menlo" panose="020B0609030804020204" pitchFamily="49" charset="0"/>
              </a:rPr>
              <a:t>(</a:t>
            </a:r>
            <a:r>
              <a:rPr lang="en-US" dirty="0">
                <a:solidFill>
                  <a:srgbClr val="9CDCFE"/>
                </a:solidFill>
                <a:latin typeface="Menlo" panose="020B0609030804020204" pitchFamily="49" charset="0"/>
              </a:rPr>
              <a:t>num</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a:solidFill>
                  <a:srgbClr val="C586C0"/>
                </a:solidFill>
                <a:latin typeface="Menlo" panose="020B0609030804020204" pitchFamily="49" charset="0"/>
              </a:rPr>
              <a:t>if</a:t>
            </a:r>
            <a:r>
              <a:rPr lang="en-US" dirty="0">
                <a:solidFill>
                  <a:srgbClr val="D4D4D4"/>
                </a:solidFill>
                <a:latin typeface="Menlo" panose="020B0609030804020204" pitchFamily="49" charset="0"/>
              </a:rPr>
              <a:t> num % </a:t>
            </a:r>
            <a:r>
              <a:rPr lang="en-US" dirty="0">
                <a:solidFill>
                  <a:srgbClr val="B5CEA8"/>
                </a:solidFill>
                <a:latin typeface="Menlo" panose="020B0609030804020204" pitchFamily="49" charset="0"/>
              </a:rPr>
              <a:t>2</a:t>
            </a:r>
            <a:r>
              <a:rPr lang="en-US" dirty="0">
                <a:solidFill>
                  <a:srgbClr val="D4D4D4"/>
                </a:solidFill>
                <a:latin typeface="Menlo" panose="020B0609030804020204" pitchFamily="49" charset="0"/>
              </a:rPr>
              <a:t> == </a:t>
            </a:r>
            <a:r>
              <a:rPr lang="en-US" dirty="0">
                <a:solidFill>
                  <a:srgbClr val="B5CEA8"/>
                </a:solidFill>
                <a:latin typeface="Menlo" panose="020B0609030804020204" pitchFamily="49" charset="0"/>
              </a:rPr>
              <a:t>0</a:t>
            </a:r>
            <a:r>
              <a:rPr lang="en-US" dirty="0">
                <a:solidFill>
                  <a:srgbClr val="D4D4D4"/>
                </a:solidFill>
                <a:latin typeface="Menlo" panose="020B0609030804020204" pitchFamily="49" charset="0"/>
              </a:rPr>
              <a:t>: </a:t>
            </a:r>
          </a:p>
          <a:p>
            <a:r>
              <a:rPr lang="en-US" dirty="0">
                <a:solidFill>
                  <a:srgbClr val="D4D4D4"/>
                </a:solidFill>
                <a:latin typeface="Menlo" panose="020B0609030804020204" pitchFamily="49" charset="0"/>
              </a:rPr>
              <a:t>        </a:t>
            </a:r>
            <a:r>
              <a:rPr lang="en-US" dirty="0">
                <a:solidFill>
                  <a:srgbClr val="C586C0"/>
                </a:solidFill>
                <a:latin typeface="Menlo" panose="020B0609030804020204" pitchFamily="49" charset="0"/>
              </a:rPr>
              <a:t>return</a:t>
            </a:r>
            <a:r>
              <a:rPr lang="en-US" dirty="0">
                <a:solidFill>
                  <a:srgbClr val="D4D4D4"/>
                </a:solidFill>
                <a:latin typeface="Menlo" panose="020B0609030804020204" pitchFamily="49" charset="0"/>
              </a:rPr>
              <a:t> </a:t>
            </a:r>
            <a:r>
              <a:rPr lang="en-US" dirty="0">
                <a:solidFill>
                  <a:srgbClr val="569CD6"/>
                </a:solidFill>
                <a:latin typeface="Menlo" panose="020B0609030804020204" pitchFamily="49" charset="0"/>
              </a:rPr>
              <a:t>True</a:t>
            </a:r>
            <a:endParaRPr lang="en-US" dirty="0">
              <a:solidFill>
                <a:srgbClr val="D4D4D4"/>
              </a:solidFill>
              <a:latin typeface="Menlo" panose="020B0609030804020204" pitchFamily="49" charset="0"/>
            </a:endParaRPr>
          </a:p>
          <a:p>
            <a:br>
              <a:rPr lang="en-US" dirty="0">
                <a:solidFill>
                  <a:srgbClr val="D4D4D4"/>
                </a:solidFill>
                <a:latin typeface="Menlo" panose="020B0609030804020204" pitchFamily="49" charset="0"/>
              </a:rPr>
            </a:br>
            <a:r>
              <a:rPr lang="en-US" dirty="0">
                <a:solidFill>
                  <a:srgbClr val="6A9955"/>
                </a:solidFill>
                <a:latin typeface="Menlo" panose="020B0609030804020204" pitchFamily="49" charset="0"/>
              </a:rPr>
              <a:t># This will return True which we expect</a:t>
            </a:r>
            <a:endParaRPr lang="en-US" dirty="0">
              <a:solidFill>
                <a:srgbClr val="D4D4D4"/>
              </a:solidFill>
              <a:latin typeface="Menlo" panose="020B0609030804020204" pitchFamily="49" charset="0"/>
            </a:endParaRPr>
          </a:p>
          <a:p>
            <a:r>
              <a:rPr lang="en-US" dirty="0">
                <a:solidFill>
                  <a:srgbClr val="DCDCAA"/>
                </a:solidFill>
                <a:latin typeface="Menlo" panose="020B0609030804020204" pitchFamily="49" charset="0"/>
              </a:rPr>
              <a:t>print</a:t>
            </a:r>
            <a:r>
              <a:rPr lang="en-US" dirty="0">
                <a:solidFill>
                  <a:srgbClr val="D4D4D4"/>
                </a:solidFill>
                <a:latin typeface="Menlo" panose="020B0609030804020204" pitchFamily="49" charset="0"/>
              </a:rPr>
              <a:t>(</a:t>
            </a:r>
            <a:r>
              <a:rPr lang="en-US" dirty="0" err="1">
                <a:solidFill>
                  <a:srgbClr val="D4D4D4"/>
                </a:solidFill>
                <a:latin typeface="Menlo" panose="020B0609030804020204" pitchFamily="49" charset="0"/>
              </a:rPr>
              <a:t>is_even</a:t>
            </a:r>
            <a:r>
              <a:rPr lang="en-US" dirty="0">
                <a:solidFill>
                  <a:srgbClr val="D4D4D4"/>
                </a:solidFill>
                <a:latin typeface="Menlo" panose="020B0609030804020204" pitchFamily="49" charset="0"/>
              </a:rPr>
              <a:t>(</a:t>
            </a:r>
            <a:r>
              <a:rPr lang="en-US" dirty="0">
                <a:solidFill>
                  <a:srgbClr val="B5CEA8"/>
                </a:solidFill>
                <a:latin typeface="Menlo" panose="020B0609030804020204" pitchFamily="49" charset="0"/>
              </a:rPr>
              <a:t>4</a:t>
            </a:r>
            <a:r>
              <a:rPr lang="en-US" dirty="0">
                <a:solidFill>
                  <a:srgbClr val="D4D4D4"/>
                </a:solidFill>
                <a:latin typeface="Menlo" panose="020B0609030804020204" pitchFamily="49" charset="0"/>
              </a:rPr>
              <a:t>))  </a:t>
            </a:r>
          </a:p>
          <a:p>
            <a:r>
              <a:rPr lang="en-US" dirty="0">
                <a:solidFill>
                  <a:srgbClr val="6A9955"/>
                </a:solidFill>
                <a:latin typeface="Menlo" panose="020B0609030804020204" pitchFamily="49" charset="0"/>
              </a:rPr>
              <a:t># This will return None which is </a:t>
            </a:r>
            <a:endParaRPr lang="en-US" dirty="0">
              <a:solidFill>
                <a:srgbClr val="D4D4D4"/>
              </a:solidFill>
              <a:latin typeface="Menlo" panose="020B0609030804020204" pitchFamily="49" charset="0"/>
            </a:endParaRPr>
          </a:p>
          <a:p>
            <a:r>
              <a:rPr lang="en-US" dirty="0">
                <a:solidFill>
                  <a:srgbClr val="6A9955"/>
                </a:solidFill>
                <a:latin typeface="Menlo" panose="020B0609030804020204" pitchFamily="49" charset="0"/>
              </a:rPr>
              <a:t># probably not what we expect         </a:t>
            </a:r>
            <a:endParaRPr lang="en-US" dirty="0">
              <a:solidFill>
                <a:srgbClr val="D4D4D4"/>
              </a:solidFill>
              <a:latin typeface="Menlo" panose="020B0609030804020204" pitchFamily="49" charset="0"/>
            </a:endParaRPr>
          </a:p>
          <a:p>
            <a:r>
              <a:rPr lang="en-US" dirty="0">
                <a:solidFill>
                  <a:srgbClr val="DCDCAA"/>
                </a:solidFill>
                <a:latin typeface="Menlo" panose="020B0609030804020204" pitchFamily="49" charset="0"/>
              </a:rPr>
              <a:t>print</a:t>
            </a:r>
            <a:r>
              <a:rPr lang="en-US" dirty="0">
                <a:solidFill>
                  <a:srgbClr val="D4D4D4"/>
                </a:solidFill>
                <a:latin typeface="Menlo" panose="020B0609030804020204" pitchFamily="49" charset="0"/>
              </a:rPr>
              <a:t>(</a:t>
            </a:r>
            <a:r>
              <a:rPr lang="en-US" dirty="0" err="1">
                <a:solidFill>
                  <a:srgbClr val="D4D4D4"/>
                </a:solidFill>
                <a:latin typeface="Menlo" panose="020B0609030804020204" pitchFamily="49" charset="0"/>
              </a:rPr>
              <a:t>is_even</a:t>
            </a:r>
            <a:r>
              <a:rPr lang="en-US" dirty="0">
                <a:solidFill>
                  <a:srgbClr val="D4D4D4"/>
                </a:solidFill>
                <a:latin typeface="Menlo" panose="020B0609030804020204" pitchFamily="49" charset="0"/>
              </a:rPr>
              <a:t>(</a:t>
            </a:r>
            <a:r>
              <a:rPr lang="en-US" dirty="0">
                <a:solidFill>
                  <a:srgbClr val="B5CEA8"/>
                </a:solidFill>
                <a:latin typeface="Menlo" panose="020B0609030804020204" pitchFamily="49" charset="0"/>
              </a:rPr>
              <a:t>5</a:t>
            </a:r>
            <a:r>
              <a:rPr lang="en-US" dirty="0">
                <a:solidFill>
                  <a:srgbClr val="D4D4D4"/>
                </a:solidFill>
                <a:latin typeface="Menlo" panose="020B0609030804020204" pitchFamily="49" charset="0"/>
              </a:rPr>
              <a:t>))           </a:t>
            </a:r>
            <a:endParaRPr lang="en-US"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402663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4DC7A-41DC-9A4D-81E9-B8FA94EF8F34}"/>
              </a:ext>
            </a:extLst>
          </p:cNvPr>
          <p:cNvSpPr>
            <a:spLocks noGrp="1"/>
          </p:cNvSpPr>
          <p:nvPr>
            <p:ph type="title"/>
          </p:nvPr>
        </p:nvSpPr>
        <p:spPr/>
        <p:txBody>
          <a:bodyPr/>
          <a:lstStyle/>
          <a:p>
            <a:r>
              <a:rPr lang="en-US" dirty="0"/>
              <a:t>A Fixed Method</a:t>
            </a:r>
          </a:p>
        </p:txBody>
      </p:sp>
      <p:sp>
        <p:nvSpPr>
          <p:cNvPr id="3" name="Content Placeholder 2">
            <a:extLst>
              <a:ext uri="{FF2B5EF4-FFF2-40B4-BE49-F238E27FC236}">
                <a16:creationId xmlns:a16="http://schemas.microsoft.com/office/drawing/2014/main" id="{CE4F2B5D-DE65-3943-97AA-A8877CE0FC8D}"/>
              </a:ext>
            </a:extLst>
          </p:cNvPr>
          <p:cNvSpPr>
            <a:spLocks noGrp="1"/>
          </p:cNvSpPr>
          <p:nvPr>
            <p:ph idx="1"/>
          </p:nvPr>
        </p:nvSpPr>
        <p:spPr/>
        <p:txBody>
          <a:bodyPr/>
          <a:lstStyle/>
          <a:p>
            <a:endParaRPr lang="en-US" dirty="0"/>
          </a:p>
        </p:txBody>
      </p:sp>
      <p:sp>
        <p:nvSpPr>
          <p:cNvPr id="4" name="Rectangle 3">
            <a:extLst>
              <a:ext uri="{FF2B5EF4-FFF2-40B4-BE49-F238E27FC236}">
                <a16:creationId xmlns:a16="http://schemas.microsoft.com/office/drawing/2014/main" id="{716628CB-8E5E-DC43-AC50-0B554826D214}"/>
              </a:ext>
            </a:extLst>
          </p:cNvPr>
          <p:cNvSpPr/>
          <p:nvPr/>
        </p:nvSpPr>
        <p:spPr>
          <a:xfrm>
            <a:off x="1390650" y="3052460"/>
            <a:ext cx="3600450" cy="2308324"/>
          </a:xfrm>
          <a:prstGeom prst="rect">
            <a:avLst/>
          </a:prstGeom>
        </p:spPr>
        <p:txBody>
          <a:bodyPr wrap="square">
            <a:spAutoFit/>
          </a:bodyPr>
          <a:lstStyle/>
          <a:p>
            <a:r>
              <a:rPr lang="en-US" dirty="0">
                <a:solidFill>
                  <a:srgbClr val="569CD6"/>
                </a:solidFill>
                <a:latin typeface="Menlo" panose="020B0609030804020204" pitchFamily="49" charset="0"/>
              </a:rPr>
              <a:t>def</a:t>
            </a:r>
            <a:r>
              <a:rPr lang="en-US" dirty="0">
                <a:solidFill>
                  <a:srgbClr val="D4D4D4"/>
                </a:solidFill>
                <a:latin typeface="Menlo" panose="020B0609030804020204" pitchFamily="49" charset="0"/>
              </a:rPr>
              <a:t> </a:t>
            </a:r>
            <a:r>
              <a:rPr lang="en-US" dirty="0" err="1">
                <a:solidFill>
                  <a:srgbClr val="DCDCAA"/>
                </a:solidFill>
                <a:latin typeface="Menlo" panose="020B0609030804020204" pitchFamily="49" charset="0"/>
              </a:rPr>
              <a:t>is_even</a:t>
            </a:r>
            <a:r>
              <a:rPr lang="en-US" dirty="0">
                <a:solidFill>
                  <a:srgbClr val="D4D4D4"/>
                </a:solidFill>
                <a:latin typeface="Menlo" panose="020B0609030804020204" pitchFamily="49" charset="0"/>
              </a:rPr>
              <a:t>(</a:t>
            </a:r>
            <a:r>
              <a:rPr lang="en-US" dirty="0">
                <a:solidFill>
                  <a:srgbClr val="9CDCFE"/>
                </a:solidFill>
                <a:latin typeface="Menlo" panose="020B0609030804020204" pitchFamily="49" charset="0"/>
              </a:rPr>
              <a:t>num</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a:solidFill>
                  <a:srgbClr val="C586C0"/>
                </a:solidFill>
                <a:latin typeface="Menlo" panose="020B0609030804020204" pitchFamily="49" charset="0"/>
              </a:rPr>
              <a:t>if</a:t>
            </a:r>
            <a:r>
              <a:rPr lang="en-US" dirty="0">
                <a:solidFill>
                  <a:srgbClr val="D4D4D4"/>
                </a:solidFill>
                <a:latin typeface="Menlo" panose="020B0609030804020204" pitchFamily="49" charset="0"/>
              </a:rPr>
              <a:t> num % </a:t>
            </a:r>
            <a:r>
              <a:rPr lang="en-US" dirty="0">
                <a:solidFill>
                  <a:srgbClr val="B5CEA8"/>
                </a:solidFill>
                <a:latin typeface="Menlo" panose="020B0609030804020204" pitchFamily="49" charset="0"/>
              </a:rPr>
              <a:t>2</a:t>
            </a:r>
            <a:r>
              <a:rPr lang="en-US" dirty="0">
                <a:solidFill>
                  <a:srgbClr val="D4D4D4"/>
                </a:solidFill>
                <a:latin typeface="Menlo" panose="020B0609030804020204" pitchFamily="49" charset="0"/>
              </a:rPr>
              <a:t> == </a:t>
            </a:r>
            <a:r>
              <a:rPr lang="en-US" dirty="0">
                <a:solidFill>
                  <a:srgbClr val="B5CEA8"/>
                </a:solidFill>
                <a:latin typeface="Menlo" panose="020B0609030804020204" pitchFamily="49" charset="0"/>
              </a:rPr>
              <a:t>0</a:t>
            </a:r>
            <a:r>
              <a:rPr lang="en-US" dirty="0">
                <a:solidFill>
                  <a:srgbClr val="D4D4D4"/>
                </a:solidFill>
                <a:latin typeface="Menlo" panose="020B0609030804020204" pitchFamily="49" charset="0"/>
              </a:rPr>
              <a:t>: </a:t>
            </a:r>
          </a:p>
          <a:p>
            <a:r>
              <a:rPr lang="en-US" dirty="0">
                <a:solidFill>
                  <a:srgbClr val="D4D4D4"/>
                </a:solidFill>
                <a:latin typeface="Menlo" panose="020B0609030804020204" pitchFamily="49" charset="0"/>
              </a:rPr>
              <a:t>        </a:t>
            </a:r>
            <a:r>
              <a:rPr lang="en-US" dirty="0">
                <a:solidFill>
                  <a:srgbClr val="C586C0"/>
                </a:solidFill>
                <a:latin typeface="Menlo" panose="020B0609030804020204" pitchFamily="49" charset="0"/>
              </a:rPr>
              <a:t>return</a:t>
            </a:r>
            <a:r>
              <a:rPr lang="en-US" dirty="0">
                <a:solidFill>
                  <a:srgbClr val="D4D4D4"/>
                </a:solidFill>
                <a:latin typeface="Menlo" panose="020B0609030804020204" pitchFamily="49" charset="0"/>
              </a:rPr>
              <a:t> </a:t>
            </a:r>
            <a:r>
              <a:rPr lang="en-US" dirty="0">
                <a:solidFill>
                  <a:srgbClr val="569CD6"/>
                </a:solidFill>
                <a:latin typeface="Menlo" panose="020B0609030804020204" pitchFamily="49" charset="0"/>
              </a:rPr>
              <a:t>True</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    </a:t>
            </a:r>
            <a:r>
              <a:rPr lang="en-US" dirty="0">
                <a:solidFill>
                  <a:srgbClr val="C586C0"/>
                </a:solidFill>
                <a:latin typeface="Menlo" panose="020B0609030804020204" pitchFamily="49" charset="0"/>
              </a:rPr>
              <a:t>else</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a:solidFill>
                  <a:srgbClr val="C586C0"/>
                </a:solidFill>
                <a:latin typeface="Menlo" panose="020B0609030804020204" pitchFamily="49" charset="0"/>
              </a:rPr>
              <a:t>return</a:t>
            </a:r>
            <a:r>
              <a:rPr lang="en-US" dirty="0">
                <a:solidFill>
                  <a:srgbClr val="D4D4D4"/>
                </a:solidFill>
                <a:latin typeface="Menlo" panose="020B0609030804020204" pitchFamily="49" charset="0"/>
              </a:rPr>
              <a:t> </a:t>
            </a:r>
            <a:r>
              <a:rPr lang="en-US" dirty="0">
                <a:solidFill>
                  <a:srgbClr val="569CD6"/>
                </a:solidFill>
                <a:latin typeface="Menlo" panose="020B0609030804020204" pitchFamily="49" charset="0"/>
              </a:rPr>
              <a:t>False</a:t>
            </a:r>
            <a:endParaRPr lang="en-US" dirty="0">
              <a:solidFill>
                <a:srgbClr val="D4D4D4"/>
              </a:solidFill>
              <a:latin typeface="Menlo" panose="020B0609030804020204" pitchFamily="49" charset="0"/>
            </a:endParaRPr>
          </a:p>
          <a:p>
            <a:br>
              <a:rPr lang="en-US" dirty="0">
                <a:solidFill>
                  <a:srgbClr val="D4D4D4"/>
                </a:solidFill>
                <a:latin typeface="Menlo" panose="020B0609030804020204" pitchFamily="49" charset="0"/>
              </a:rPr>
            </a:br>
            <a:br>
              <a:rPr lang="en-US" dirty="0">
                <a:solidFill>
                  <a:srgbClr val="D4D4D4"/>
                </a:solidFill>
                <a:latin typeface="Menlo" panose="020B0609030804020204" pitchFamily="49" charset="0"/>
              </a:rPr>
            </a:br>
            <a:endParaRPr lang="en-US" b="0" dirty="0">
              <a:solidFill>
                <a:srgbClr val="D4D4D4"/>
              </a:solidFill>
              <a:effectLst/>
              <a:latin typeface="Menlo" panose="020B0609030804020204" pitchFamily="49" charset="0"/>
            </a:endParaRPr>
          </a:p>
        </p:txBody>
      </p:sp>
      <p:sp>
        <p:nvSpPr>
          <p:cNvPr id="5" name="TextBox 4">
            <a:extLst>
              <a:ext uri="{FF2B5EF4-FFF2-40B4-BE49-F238E27FC236}">
                <a16:creationId xmlns:a16="http://schemas.microsoft.com/office/drawing/2014/main" id="{7027BEB2-F991-3947-BE2A-4982D950E6EA}"/>
              </a:ext>
            </a:extLst>
          </p:cNvPr>
          <p:cNvSpPr txBox="1"/>
          <p:nvPr/>
        </p:nvSpPr>
        <p:spPr>
          <a:xfrm>
            <a:off x="5663028" y="3883456"/>
            <a:ext cx="865943" cy="646331"/>
          </a:xfrm>
          <a:prstGeom prst="rect">
            <a:avLst/>
          </a:prstGeom>
          <a:noFill/>
        </p:spPr>
        <p:txBody>
          <a:bodyPr wrap="none" rtlCol="0">
            <a:spAutoFit/>
          </a:bodyPr>
          <a:lstStyle/>
          <a:p>
            <a:r>
              <a:rPr lang="en-US" sz="3600" b="1" dirty="0">
                <a:solidFill>
                  <a:schemeClr val="accent2">
                    <a:lumMod val="75000"/>
                  </a:schemeClr>
                </a:solidFill>
              </a:rPr>
              <a:t>OR</a:t>
            </a:r>
          </a:p>
        </p:txBody>
      </p:sp>
      <p:sp>
        <p:nvSpPr>
          <p:cNvPr id="7" name="Rectangle 6">
            <a:extLst>
              <a:ext uri="{FF2B5EF4-FFF2-40B4-BE49-F238E27FC236}">
                <a16:creationId xmlns:a16="http://schemas.microsoft.com/office/drawing/2014/main" id="{F7D2245D-4C65-EF49-974A-44A038747DB1}"/>
              </a:ext>
            </a:extLst>
          </p:cNvPr>
          <p:cNvSpPr/>
          <p:nvPr/>
        </p:nvSpPr>
        <p:spPr>
          <a:xfrm>
            <a:off x="7003464" y="3052460"/>
            <a:ext cx="4838700" cy="923330"/>
          </a:xfrm>
          <a:prstGeom prst="rect">
            <a:avLst/>
          </a:prstGeom>
        </p:spPr>
        <p:txBody>
          <a:bodyPr wrap="square">
            <a:spAutoFit/>
          </a:bodyPr>
          <a:lstStyle/>
          <a:p>
            <a:r>
              <a:rPr lang="en-US" dirty="0">
                <a:solidFill>
                  <a:srgbClr val="6A9955"/>
                </a:solidFill>
                <a:latin typeface="Menlo" panose="020B0609030804020204" pitchFamily="49" charset="0"/>
              </a:rPr>
              <a:t># A slightly cleaned up version</a:t>
            </a:r>
            <a:endParaRPr lang="en-US" dirty="0">
              <a:solidFill>
                <a:srgbClr val="D4D4D4"/>
              </a:solidFill>
              <a:latin typeface="Menlo" panose="020B0609030804020204" pitchFamily="49" charset="0"/>
            </a:endParaRPr>
          </a:p>
          <a:p>
            <a:r>
              <a:rPr lang="en-US" dirty="0">
                <a:solidFill>
                  <a:srgbClr val="569CD6"/>
                </a:solidFill>
                <a:latin typeface="Menlo" panose="020B0609030804020204" pitchFamily="49" charset="0"/>
              </a:rPr>
              <a:t>def</a:t>
            </a:r>
            <a:r>
              <a:rPr lang="en-US" dirty="0">
                <a:solidFill>
                  <a:srgbClr val="D4D4D4"/>
                </a:solidFill>
                <a:latin typeface="Menlo" panose="020B0609030804020204" pitchFamily="49" charset="0"/>
              </a:rPr>
              <a:t> </a:t>
            </a:r>
            <a:r>
              <a:rPr lang="en-US" dirty="0" err="1">
                <a:solidFill>
                  <a:srgbClr val="DCDCAA"/>
                </a:solidFill>
                <a:latin typeface="Menlo" panose="020B0609030804020204" pitchFamily="49" charset="0"/>
              </a:rPr>
              <a:t>is_even</a:t>
            </a:r>
            <a:r>
              <a:rPr lang="en-US" dirty="0">
                <a:solidFill>
                  <a:srgbClr val="D4D4D4"/>
                </a:solidFill>
                <a:latin typeface="Menlo" panose="020B0609030804020204" pitchFamily="49" charset="0"/>
              </a:rPr>
              <a:t>(</a:t>
            </a:r>
            <a:r>
              <a:rPr lang="en-US" dirty="0">
                <a:solidFill>
                  <a:srgbClr val="9CDCFE"/>
                </a:solidFill>
                <a:latin typeface="Menlo" panose="020B0609030804020204" pitchFamily="49" charset="0"/>
              </a:rPr>
              <a:t>num</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a:solidFill>
                  <a:srgbClr val="C586C0"/>
                </a:solidFill>
                <a:latin typeface="Menlo" panose="020B0609030804020204" pitchFamily="49" charset="0"/>
              </a:rPr>
              <a:t>return</a:t>
            </a:r>
            <a:r>
              <a:rPr lang="en-US" dirty="0">
                <a:solidFill>
                  <a:srgbClr val="D4D4D4"/>
                </a:solidFill>
                <a:latin typeface="Menlo" panose="020B0609030804020204" pitchFamily="49" charset="0"/>
              </a:rPr>
              <a:t> num % </a:t>
            </a:r>
            <a:r>
              <a:rPr lang="en-US" dirty="0">
                <a:solidFill>
                  <a:srgbClr val="B5CEA8"/>
                </a:solidFill>
                <a:latin typeface="Menlo" panose="020B0609030804020204" pitchFamily="49" charset="0"/>
              </a:rPr>
              <a:t>2</a:t>
            </a:r>
            <a:r>
              <a:rPr lang="en-US" dirty="0">
                <a:solidFill>
                  <a:srgbClr val="D4D4D4"/>
                </a:solidFill>
                <a:latin typeface="Menlo" panose="020B0609030804020204" pitchFamily="49" charset="0"/>
              </a:rPr>
              <a:t> == </a:t>
            </a:r>
            <a:r>
              <a:rPr lang="en-US" dirty="0">
                <a:solidFill>
                  <a:srgbClr val="B5CEA8"/>
                </a:solidFill>
                <a:latin typeface="Menlo" panose="020B0609030804020204" pitchFamily="49" charset="0"/>
              </a:rPr>
              <a:t>0</a:t>
            </a:r>
            <a:endParaRPr lang="en-US"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12223341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CECD9-6E85-564C-8876-6D4876BF12E2}"/>
              </a:ext>
            </a:extLst>
          </p:cNvPr>
          <p:cNvSpPr>
            <a:spLocks noGrp="1"/>
          </p:cNvSpPr>
          <p:nvPr>
            <p:ph type="title"/>
          </p:nvPr>
        </p:nvSpPr>
        <p:spPr/>
        <p:txBody>
          <a:bodyPr/>
          <a:lstStyle/>
          <a:p>
            <a:r>
              <a:rPr lang="en-US" dirty="0"/>
              <a:t>Swap Revisited</a:t>
            </a:r>
          </a:p>
        </p:txBody>
      </p:sp>
      <p:sp>
        <p:nvSpPr>
          <p:cNvPr id="3" name="Content Placeholder 2">
            <a:extLst>
              <a:ext uri="{FF2B5EF4-FFF2-40B4-BE49-F238E27FC236}">
                <a16:creationId xmlns:a16="http://schemas.microsoft.com/office/drawing/2014/main" id="{72A62E85-6339-8146-934F-B06AA96E96A6}"/>
              </a:ext>
            </a:extLst>
          </p:cNvPr>
          <p:cNvSpPr>
            <a:spLocks noGrp="1"/>
          </p:cNvSpPr>
          <p:nvPr>
            <p:ph idx="1"/>
          </p:nvPr>
        </p:nvSpPr>
        <p:spPr/>
        <p:txBody>
          <a:bodyPr/>
          <a:lstStyle/>
          <a:p>
            <a:endParaRPr lang="en-US" dirty="0"/>
          </a:p>
        </p:txBody>
      </p:sp>
      <p:sp>
        <p:nvSpPr>
          <p:cNvPr id="4" name="Rectangle 3">
            <a:extLst>
              <a:ext uri="{FF2B5EF4-FFF2-40B4-BE49-F238E27FC236}">
                <a16:creationId xmlns:a16="http://schemas.microsoft.com/office/drawing/2014/main" id="{9818E6D5-4078-1B40-B1E2-769320FE972D}"/>
              </a:ext>
            </a:extLst>
          </p:cNvPr>
          <p:cNvSpPr/>
          <p:nvPr/>
        </p:nvSpPr>
        <p:spPr>
          <a:xfrm>
            <a:off x="819150" y="2194560"/>
            <a:ext cx="6096000" cy="4524315"/>
          </a:xfrm>
          <a:prstGeom prst="rect">
            <a:avLst/>
          </a:prstGeom>
        </p:spPr>
        <p:txBody>
          <a:bodyPr>
            <a:spAutoFit/>
          </a:bodyPr>
          <a:lstStyle/>
          <a:p>
            <a:r>
              <a:rPr lang="en-US" dirty="0">
                <a:solidFill>
                  <a:srgbClr val="6A9955"/>
                </a:solidFill>
                <a:latin typeface="Menlo" panose="020B0609030804020204" pitchFamily="49" charset="0"/>
              </a:rPr>
              <a:t># Okay this version works but </a:t>
            </a:r>
            <a:endParaRPr lang="en-US" dirty="0">
              <a:solidFill>
                <a:srgbClr val="D4D4D4"/>
              </a:solidFill>
              <a:latin typeface="Menlo" panose="020B0609030804020204" pitchFamily="49" charset="0"/>
            </a:endParaRPr>
          </a:p>
          <a:p>
            <a:r>
              <a:rPr lang="en-US" dirty="0">
                <a:solidFill>
                  <a:srgbClr val="6A9955"/>
                </a:solidFill>
                <a:latin typeface="Menlo" panose="020B0609030804020204" pitchFamily="49" charset="0"/>
              </a:rPr>
              <a:t># we will see it is rather silly</a:t>
            </a:r>
            <a:endParaRPr lang="en-US" dirty="0">
              <a:solidFill>
                <a:srgbClr val="D4D4D4"/>
              </a:solidFill>
              <a:latin typeface="Menlo" panose="020B0609030804020204" pitchFamily="49" charset="0"/>
            </a:endParaRPr>
          </a:p>
          <a:p>
            <a:r>
              <a:rPr lang="en-US" dirty="0">
                <a:solidFill>
                  <a:srgbClr val="6A9955"/>
                </a:solidFill>
                <a:latin typeface="Menlo" panose="020B0609030804020204" pitchFamily="49" charset="0"/>
              </a:rPr>
              <a:t># in a second.</a:t>
            </a:r>
            <a:endParaRPr lang="en-US" dirty="0">
              <a:solidFill>
                <a:srgbClr val="D4D4D4"/>
              </a:solidFill>
              <a:latin typeface="Menlo" panose="020B0609030804020204" pitchFamily="49" charset="0"/>
            </a:endParaRPr>
          </a:p>
          <a:p>
            <a:r>
              <a:rPr lang="en-US" dirty="0">
                <a:solidFill>
                  <a:srgbClr val="569CD6"/>
                </a:solidFill>
                <a:latin typeface="Menlo" panose="020B0609030804020204" pitchFamily="49" charset="0"/>
              </a:rPr>
              <a:t>def</a:t>
            </a:r>
            <a:r>
              <a:rPr lang="en-US" dirty="0">
                <a:solidFill>
                  <a:srgbClr val="D4D4D4"/>
                </a:solidFill>
                <a:latin typeface="Menlo" panose="020B0609030804020204" pitchFamily="49" charset="0"/>
              </a:rPr>
              <a:t> </a:t>
            </a:r>
            <a:r>
              <a:rPr lang="en-US" dirty="0">
                <a:solidFill>
                  <a:srgbClr val="DCDCAA"/>
                </a:solidFill>
                <a:latin typeface="Menlo" panose="020B0609030804020204" pitchFamily="49" charset="0"/>
              </a:rPr>
              <a:t>swap</a:t>
            </a:r>
            <a:r>
              <a:rPr lang="en-US" dirty="0">
                <a:solidFill>
                  <a:srgbClr val="D4D4D4"/>
                </a:solidFill>
                <a:latin typeface="Menlo" panose="020B0609030804020204" pitchFamily="49" charset="0"/>
              </a:rPr>
              <a:t>(</a:t>
            </a:r>
            <a:r>
              <a:rPr lang="en-US" dirty="0">
                <a:solidFill>
                  <a:srgbClr val="9CDCFE"/>
                </a:solidFill>
                <a:latin typeface="Menlo" panose="020B0609030804020204" pitchFamily="49" charset="0"/>
              </a:rPr>
              <a:t>a</a:t>
            </a:r>
            <a:r>
              <a:rPr lang="en-US" dirty="0">
                <a:solidFill>
                  <a:srgbClr val="D4D4D4"/>
                </a:solidFill>
                <a:latin typeface="Menlo" panose="020B0609030804020204" pitchFamily="49" charset="0"/>
              </a:rPr>
              <a:t>, </a:t>
            </a:r>
            <a:r>
              <a:rPr lang="en-US" dirty="0">
                <a:solidFill>
                  <a:srgbClr val="9CDCFE"/>
                </a:solidFill>
                <a:latin typeface="Menlo" panose="020B0609030804020204" pitchFamily="49" charset="0"/>
              </a:rPr>
              <a:t>b</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 = a ^ b</a:t>
            </a:r>
          </a:p>
          <a:p>
            <a:r>
              <a:rPr lang="en-US" dirty="0">
                <a:solidFill>
                  <a:srgbClr val="D4D4D4"/>
                </a:solidFill>
                <a:latin typeface="Menlo" panose="020B0609030804020204" pitchFamily="49" charset="0"/>
              </a:rPr>
              <a:t>    b = a ^ b</a:t>
            </a:r>
          </a:p>
          <a:p>
            <a:r>
              <a:rPr lang="en-US" dirty="0">
                <a:solidFill>
                  <a:srgbClr val="D4D4D4"/>
                </a:solidFill>
                <a:latin typeface="Menlo" panose="020B0609030804020204" pitchFamily="49" charset="0"/>
              </a:rPr>
              <a:t>    a = a ^ b</a:t>
            </a:r>
          </a:p>
          <a:p>
            <a:br>
              <a:rPr lang="en-US" dirty="0">
                <a:solidFill>
                  <a:srgbClr val="D4D4D4"/>
                </a:solidFill>
                <a:latin typeface="Menlo" panose="020B0609030804020204" pitchFamily="49" charset="0"/>
              </a:rPr>
            </a:br>
            <a:r>
              <a:rPr lang="en-US" dirty="0">
                <a:solidFill>
                  <a:srgbClr val="D4D4D4"/>
                </a:solidFill>
                <a:latin typeface="Menlo" panose="020B0609030804020204" pitchFamily="49" charset="0"/>
              </a:rPr>
              <a:t>    </a:t>
            </a:r>
            <a:r>
              <a:rPr lang="en-US" dirty="0">
                <a:solidFill>
                  <a:srgbClr val="C586C0"/>
                </a:solidFill>
                <a:latin typeface="Menlo" panose="020B0609030804020204" pitchFamily="49" charset="0"/>
              </a:rPr>
              <a:t>return</a:t>
            </a:r>
            <a:r>
              <a:rPr lang="en-US" dirty="0">
                <a:solidFill>
                  <a:srgbClr val="D4D4D4"/>
                </a:solidFill>
                <a:latin typeface="Menlo" panose="020B0609030804020204" pitchFamily="49" charset="0"/>
              </a:rPr>
              <a:t> a, b</a:t>
            </a:r>
          </a:p>
          <a:p>
            <a:br>
              <a:rPr lang="en-US" dirty="0">
                <a:solidFill>
                  <a:srgbClr val="D4D4D4"/>
                </a:solidFill>
                <a:latin typeface="Menlo" panose="020B0609030804020204" pitchFamily="49" charset="0"/>
              </a:rPr>
            </a:br>
            <a:r>
              <a:rPr lang="en-US" dirty="0">
                <a:solidFill>
                  <a:srgbClr val="D4D4D4"/>
                </a:solidFill>
                <a:latin typeface="Menlo" panose="020B0609030804020204" pitchFamily="49" charset="0"/>
              </a:rPr>
              <a:t>x = </a:t>
            </a:r>
            <a:r>
              <a:rPr lang="en-US" dirty="0">
                <a:solidFill>
                  <a:srgbClr val="B5CEA8"/>
                </a:solidFill>
                <a:latin typeface="Menlo" panose="020B0609030804020204" pitchFamily="49" charset="0"/>
              </a:rPr>
              <a:t>5</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y = </a:t>
            </a:r>
            <a:r>
              <a:rPr lang="en-US" dirty="0">
                <a:solidFill>
                  <a:srgbClr val="B5CEA8"/>
                </a:solidFill>
                <a:latin typeface="Menlo" panose="020B0609030804020204" pitchFamily="49" charset="0"/>
              </a:rPr>
              <a:t>6</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x, y = swap(x, y)</a:t>
            </a:r>
          </a:p>
          <a:p>
            <a:r>
              <a:rPr lang="en-US" dirty="0">
                <a:solidFill>
                  <a:srgbClr val="DCDCAA"/>
                </a:solidFill>
                <a:latin typeface="Menlo" panose="020B0609030804020204" pitchFamily="49" charset="0"/>
              </a:rPr>
              <a:t>print</a:t>
            </a:r>
            <a:r>
              <a:rPr lang="en-US" dirty="0">
                <a:solidFill>
                  <a:srgbClr val="D4D4D4"/>
                </a:solidFill>
                <a:latin typeface="Menlo" panose="020B0609030804020204" pitchFamily="49" charset="0"/>
              </a:rPr>
              <a:t>(x, y)      </a:t>
            </a:r>
          </a:p>
          <a:p>
            <a:br>
              <a:rPr lang="en-US" dirty="0">
                <a:solidFill>
                  <a:srgbClr val="D4D4D4"/>
                </a:solidFill>
                <a:latin typeface="Menlo" panose="020B0609030804020204" pitchFamily="49" charset="0"/>
              </a:rPr>
            </a:br>
            <a:endParaRPr lang="en-US" b="0" dirty="0">
              <a:solidFill>
                <a:srgbClr val="D4D4D4"/>
              </a:solidFill>
              <a:effectLst/>
              <a:latin typeface="Menlo" panose="020B0609030804020204" pitchFamily="49" charset="0"/>
            </a:endParaRPr>
          </a:p>
        </p:txBody>
      </p:sp>
      <p:sp>
        <p:nvSpPr>
          <p:cNvPr id="5" name="Rectangle 4">
            <a:extLst>
              <a:ext uri="{FF2B5EF4-FFF2-40B4-BE49-F238E27FC236}">
                <a16:creationId xmlns:a16="http://schemas.microsoft.com/office/drawing/2014/main" id="{0597EACD-AC3D-154F-82FB-8794958E0E1E}"/>
              </a:ext>
            </a:extLst>
          </p:cNvPr>
          <p:cNvSpPr/>
          <p:nvPr/>
        </p:nvSpPr>
        <p:spPr>
          <a:xfrm>
            <a:off x="7200900" y="2274838"/>
            <a:ext cx="4305300" cy="2308324"/>
          </a:xfrm>
          <a:prstGeom prst="rect">
            <a:avLst/>
          </a:prstGeom>
        </p:spPr>
        <p:txBody>
          <a:bodyPr wrap="square">
            <a:spAutoFit/>
          </a:bodyPr>
          <a:lstStyle/>
          <a:p>
            <a:r>
              <a:rPr lang="en-US" dirty="0">
                <a:solidFill>
                  <a:srgbClr val="6A9955"/>
                </a:solidFill>
                <a:latin typeface="Menlo" panose="020B0609030804020204" pitchFamily="49" charset="0"/>
              </a:rPr>
              <a:t># Better way</a:t>
            </a:r>
            <a:endParaRPr lang="en-US" dirty="0">
              <a:solidFill>
                <a:srgbClr val="D4D4D4"/>
              </a:solidFill>
              <a:latin typeface="Menlo" panose="020B0609030804020204" pitchFamily="49" charset="0"/>
            </a:endParaRPr>
          </a:p>
          <a:p>
            <a:r>
              <a:rPr lang="en-US" dirty="0">
                <a:solidFill>
                  <a:srgbClr val="569CD6"/>
                </a:solidFill>
                <a:latin typeface="Menlo" panose="020B0609030804020204" pitchFamily="49" charset="0"/>
              </a:rPr>
              <a:t>def</a:t>
            </a:r>
            <a:r>
              <a:rPr lang="en-US" dirty="0">
                <a:solidFill>
                  <a:srgbClr val="D4D4D4"/>
                </a:solidFill>
                <a:latin typeface="Menlo" panose="020B0609030804020204" pitchFamily="49" charset="0"/>
              </a:rPr>
              <a:t> </a:t>
            </a:r>
            <a:r>
              <a:rPr lang="en-US" dirty="0">
                <a:solidFill>
                  <a:srgbClr val="DCDCAA"/>
                </a:solidFill>
                <a:latin typeface="Menlo" panose="020B0609030804020204" pitchFamily="49" charset="0"/>
              </a:rPr>
              <a:t>swap</a:t>
            </a:r>
            <a:r>
              <a:rPr lang="en-US" dirty="0">
                <a:solidFill>
                  <a:srgbClr val="D4D4D4"/>
                </a:solidFill>
                <a:latin typeface="Menlo" panose="020B0609030804020204" pitchFamily="49" charset="0"/>
              </a:rPr>
              <a:t>(</a:t>
            </a:r>
            <a:r>
              <a:rPr lang="en-US" dirty="0">
                <a:solidFill>
                  <a:srgbClr val="9CDCFE"/>
                </a:solidFill>
                <a:latin typeface="Menlo" panose="020B0609030804020204" pitchFamily="49" charset="0"/>
              </a:rPr>
              <a:t>a</a:t>
            </a:r>
            <a:r>
              <a:rPr lang="en-US" dirty="0">
                <a:solidFill>
                  <a:srgbClr val="D4D4D4"/>
                </a:solidFill>
                <a:latin typeface="Menlo" panose="020B0609030804020204" pitchFamily="49" charset="0"/>
              </a:rPr>
              <a:t>, </a:t>
            </a:r>
            <a:r>
              <a:rPr lang="en-US" dirty="0">
                <a:solidFill>
                  <a:srgbClr val="9CDCFE"/>
                </a:solidFill>
                <a:latin typeface="Menlo" panose="020B0609030804020204" pitchFamily="49" charset="0"/>
              </a:rPr>
              <a:t>b</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a:solidFill>
                  <a:srgbClr val="C586C0"/>
                </a:solidFill>
                <a:latin typeface="Menlo" panose="020B0609030804020204" pitchFamily="49" charset="0"/>
              </a:rPr>
              <a:t>return</a:t>
            </a:r>
            <a:r>
              <a:rPr lang="en-US" dirty="0">
                <a:solidFill>
                  <a:srgbClr val="D4D4D4"/>
                </a:solidFill>
                <a:latin typeface="Menlo" panose="020B0609030804020204" pitchFamily="49" charset="0"/>
              </a:rPr>
              <a:t> b, a</a:t>
            </a:r>
          </a:p>
          <a:p>
            <a:br>
              <a:rPr lang="en-US" dirty="0">
                <a:solidFill>
                  <a:srgbClr val="D4D4D4"/>
                </a:solidFill>
                <a:latin typeface="Menlo" panose="020B0609030804020204" pitchFamily="49" charset="0"/>
              </a:rPr>
            </a:br>
            <a:r>
              <a:rPr lang="en-US" dirty="0">
                <a:solidFill>
                  <a:srgbClr val="D4D4D4"/>
                </a:solidFill>
                <a:latin typeface="Menlo" panose="020B0609030804020204" pitchFamily="49" charset="0"/>
              </a:rPr>
              <a:t>x = </a:t>
            </a:r>
            <a:r>
              <a:rPr lang="en-US" dirty="0">
                <a:solidFill>
                  <a:srgbClr val="B5CEA8"/>
                </a:solidFill>
                <a:latin typeface="Menlo" panose="020B0609030804020204" pitchFamily="49" charset="0"/>
              </a:rPr>
              <a:t>5</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y = </a:t>
            </a:r>
            <a:r>
              <a:rPr lang="en-US" dirty="0">
                <a:solidFill>
                  <a:srgbClr val="B5CEA8"/>
                </a:solidFill>
                <a:latin typeface="Menlo" panose="020B0609030804020204" pitchFamily="49" charset="0"/>
              </a:rPr>
              <a:t>6</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x, y = swap(x, y)</a:t>
            </a:r>
          </a:p>
          <a:p>
            <a:r>
              <a:rPr lang="en-US" dirty="0">
                <a:solidFill>
                  <a:srgbClr val="DCDCAA"/>
                </a:solidFill>
                <a:latin typeface="Menlo" panose="020B0609030804020204" pitchFamily="49" charset="0"/>
              </a:rPr>
              <a:t>print</a:t>
            </a:r>
            <a:r>
              <a:rPr lang="en-US" dirty="0">
                <a:solidFill>
                  <a:srgbClr val="D4D4D4"/>
                </a:solidFill>
                <a:latin typeface="Menlo" panose="020B0609030804020204" pitchFamily="49" charset="0"/>
              </a:rPr>
              <a:t>(</a:t>
            </a:r>
            <a:r>
              <a:rPr lang="en-US" dirty="0" err="1">
                <a:solidFill>
                  <a:srgbClr val="D4D4D4"/>
                </a:solidFill>
                <a:latin typeface="Menlo" panose="020B0609030804020204" pitchFamily="49" charset="0"/>
              </a:rPr>
              <a:t>x,y</a:t>
            </a:r>
            <a:r>
              <a:rPr lang="en-US" dirty="0">
                <a:solidFill>
                  <a:srgbClr val="D4D4D4"/>
                </a:solidFill>
                <a:latin typeface="Menlo" panose="020B0609030804020204" pitchFamily="49" charset="0"/>
              </a:rPr>
              <a:t>) </a:t>
            </a:r>
            <a:endParaRPr lang="en-US"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1308936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1D0DF-DE98-1146-8332-D963B639C8A5}"/>
              </a:ext>
            </a:extLst>
          </p:cNvPr>
          <p:cNvSpPr>
            <a:spLocks noGrp="1"/>
          </p:cNvSpPr>
          <p:nvPr>
            <p:ph type="title"/>
          </p:nvPr>
        </p:nvSpPr>
        <p:spPr/>
        <p:txBody>
          <a:bodyPr/>
          <a:lstStyle/>
          <a:p>
            <a:r>
              <a:rPr lang="en-US" dirty="0"/>
              <a:t>Basic Terminology</a:t>
            </a:r>
          </a:p>
        </p:txBody>
      </p:sp>
      <p:graphicFrame>
        <p:nvGraphicFramePr>
          <p:cNvPr id="4" name="Content Placeholder 3">
            <a:extLst>
              <a:ext uri="{FF2B5EF4-FFF2-40B4-BE49-F238E27FC236}">
                <a16:creationId xmlns:a16="http://schemas.microsoft.com/office/drawing/2014/main" id="{92C5A1D3-5007-F04E-BC63-1140D6A1DB6D}"/>
              </a:ext>
            </a:extLst>
          </p:cNvPr>
          <p:cNvGraphicFramePr>
            <a:graphicFrameLocks noGrp="1"/>
          </p:cNvGraphicFramePr>
          <p:nvPr>
            <p:ph idx="1"/>
            <p:extLst>
              <p:ext uri="{D42A27DB-BD31-4B8C-83A1-F6EECF244321}">
                <p14:modId xmlns:p14="http://schemas.microsoft.com/office/powerpoint/2010/main" val="1755610926"/>
              </p:ext>
            </p:extLst>
          </p:nvPr>
        </p:nvGraphicFramePr>
        <p:xfrm>
          <a:off x="685800" y="1683286"/>
          <a:ext cx="10820400" cy="4953000"/>
        </p:xfrm>
        <a:graphic>
          <a:graphicData uri="http://schemas.openxmlformats.org/drawingml/2006/table">
            <a:tbl>
              <a:tblPr firstRow="1" bandRow="1">
                <a:tableStyleId>{5C22544A-7EE6-4342-B048-85BDC9FD1C3A}</a:tableStyleId>
              </a:tblPr>
              <a:tblGrid>
                <a:gridCol w="2188029">
                  <a:extLst>
                    <a:ext uri="{9D8B030D-6E8A-4147-A177-3AD203B41FA5}">
                      <a16:colId xmlns:a16="http://schemas.microsoft.com/office/drawing/2014/main" val="1152687900"/>
                    </a:ext>
                  </a:extLst>
                </a:gridCol>
                <a:gridCol w="8632371">
                  <a:extLst>
                    <a:ext uri="{9D8B030D-6E8A-4147-A177-3AD203B41FA5}">
                      <a16:colId xmlns:a16="http://schemas.microsoft.com/office/drawing/2014/main" val="2033602227"/>
                    </a:ext>
                  </a:extLst>
                </a:gridCol>
              </a:tblGrid>
              <a:tr h="370840">
                <a:tc>
                  <a:txBody>
                    <a:bodyPr/>
                    <a:lstStyle/>
                    <a:p>
                      <a:r>
                        <a:rPr lang="en-US" dirty="0"/>
                        <a:t>Term</a:t>
                      </a:r>
                    </a:p>
                  </a:txBody>
                  <a:tcPr/>
                </a:tc>
                <a:tc>
                  <a:txBody>
                    <a:bodyPr/>
                    <a:lstStyle/>
                    <a:p>
                      <a:r>
                        <a:rPr lang="en-US" dirty="0"/>
                        <a:t>Meaning</a:t>
                      </a:r>
                    </a:p>
                  </a:txBody>
                  <a:tcPr/>
                </a:tc>
                <a:extLst>
                  <a:ext uri="{0D108BD9-81ED-4DB2-BD59-A6C34878D82A}">
                    <a16:rowId xmlns:a16="http://schemas.microsoft.com/office/drawing/2014/main" val="3265964912"/>
                  </a:ext>
                </a:extLst>
              </a:tr>
              <a:tr h="370840">
                <a:tc>
                  <a:txBody>
                    <a:bodyPr/>
                    <a:lstStyle/>
                    <a:p>
                      <a:r>
                        <a:rPr lang="en-US" dirty="0"/>
                        <a:t>variable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A variable is just a named memory location that points to an object</a:t>
                      </a:r>
                    </a:p>
                  </a:txBody>
                  <a:tcPr/>
                </a:tc>
                <a:extLst>
                  <a:ext uri="{0D108BD9-81ED-4DB2-BD59-A6C34878D82A}">
                    <a16:rowId xmlns:a16="http://schemas.microsoft.com/office/drawing/2014/main" val="273650956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function or method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A set of statements that are grouped to gather to enable reusability.  A method is a function that is associated with a class.</a:t>
                      </a:r>
                    </a:p>
                  </a:txBody>
                  <a:tcPr/>
                </a:tc>
                <a:extLst>
                  <a:ext uri="{0D108BD9-81ED-4DB2-BD59-A6C34878D82A}">
                    <a16:rowId xmlns:a16="http://schemas.microsoft.com/office/drawing/2014/main" val="69152924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object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A class is a template for an object.  It defines the functions and properties that describe an objects behavior</a:t>
                      </a:r>
                    </a:p>
                  </a:txBody>
                  <a:tcPr/>
                </a:tc>
                <a:extLst>
                  <a:ext uri="{0D108BD9-81ED-4DB2-BD59-A6C34878D82A}">
                    <a16:rowId xmlns:a16="http://schemas.microsoft.com/office/drawing/2014/main" val="80858377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class</a:t>
                      </a:r>
                    </a:p>
                  </a:txBody>
                  <a:tcPr/>
                </a:tc>
                <a:tc>
                  <a:txBody>
                    <a:bodyPr/>
                    <a:lstStyle/>
                    <a:p>
                      <a:r>
                        <a:rPr lang="en-US" sz="1800" b="0" kern="1200" dirty="0">
                          <a:solidFill>
                            <a:schemeClr val="dk1"/>
                          </a:solidFill>
                          <a:effectLst/>
                          <a:latin typeface="+mn-lt"/>
                          <a:ea typeface="+mn-ea"/>
                          <a:cs typeface="+mn-cs"/>
                        </a:rPr>
                        <a:t>A class is a template for an object.  It defines the functions and properties that describe an objects behavior.</a:t>
                      </a:r>
                    </a:p>
                  </a:txBody>
                  <a:tcPr/>
                </a:tc>
                <a:extLst>
                  <a:ext uri="{0D108BD9-81ED-4DB2-BD59-A6C34878D82A}">
                    <a16:rowId xmlns:a16="http://schemas.microsoft.com/office/drawing/2014/main" val="399427751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module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A python file that contains one or more function which as intended for reuse</a:t>
                      </a:r>
                    </a:p>
                  </a:txBody>
                  <a:tcPr/>
                </a:tc>
                <a:extLst>
                  <a:ext uri="{0D108BD9-81ED-4DB2-BD59-A6C34878D82A}">
                    <a16:rowId xmlns:a16="http://schemas.microsoft.com/office/drawing/2014/main" val="332826977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package</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A directory that contains Python module(s). The directory should contain an </a:t>
                      </a:r>
                      <a:r>
                        <a:rPr lang="en-US" sz="1800" b="1" kern="1200" dirty="0">
                          <a:solidFill>
                            <a:schemeClr val="dk1"/>
                          </a:solidFill>
                          <a:effectLst/>
                          <a:latin typeface="+mn-lt"/>
                          <a:ea typeface="+mn-ea"/>
                          <a:cs typeface="+mn-cs"/>
                        </a:rPr>
                        <a:t>__</a:t>
                      </a:r>
                      <a:r>
                        <a:rPr lang="en-US" sz="1800" b="1" kern="1200" dirty="0" err="1">
                          <a:solidFill>
                            <a:schemeClr val="dk1"/>
                          </a:solidFill>
                          <a:effectLst/>
                          <a:latin typeface="+mn-lt"/>
                          <a:ea typeface="+mn-ea"/>
                          <a:cs typeface="+mn-cs"/>
                        </a:rPr>
                        <a:t>init</a:t>
                      </a:r>
                      <a:r>
                        <a:rPr lang="en-US" sz="1800" b="1" kern="1200" dirty="0">
                          <a:solidFill>
                            <a:schemeClr val="dk1"/>
                          </a:solidFill>
                          <a:effectLst/>
                          <a:latin typeface="+mn-lt"/>
                          <a:ea typeface="+mn-ea"/>
                          <a:cs typeface="+mn-cs"/>
                        </a:rPr>
                        <a:t>__</a:t>
                      </a:r>
                      <a:r>
                        <a:rPr lang="en-US" sz="1800" b="0" kern="1200" dirty="0">
                          <a:solidFill>
                            <a:schemeClr val="dk1"/>
                          </a:solidFill>
                          <a:effectLst/>
                          <a:latin typeface="+mn-lt"/>
                          <a:ea typeface="+mn-ea"/>
                          <a:cs typeface="+mn-cs"/>
                        </a:rPr>
                        <a:t>.</a:t>
                      </a:r>
                      <a:r>
                        <a:rPr lang="en-US" sz="1800" b="0" kern="1200" dirty="0" err="1">
                          <a:solidFill>
                            <a:schemeClr val="dk1"/>
                          </a:solidFill>
                          <a:effectLst/>
                          <a:latin typeface="+mn-lt"/>
                          <a:ea typeface="+mn-ea"/>
                          <a:cs typeface="+mn-cs"/>
                        </a:rPr>
                        <a:t>py</a:t>
                      </a:r>
                      <a:r>
                        <a:rPr lang="en-US" sz="1800" b="0" kern="1200" dirty="0">
                          <a:solidFill>
                            <a:schemeClr val="dk1"/>
                          </a:solidFill>
                          <a:effectLst/>
                          <a:latin typeface="+mn-lt"/>
                          <a:ea typeface="+mn-ea"/>
                          <a:cs typeface="+mn-cs"/>
                        </a:rPr>
                        <a:t> which can have any or no implementation.</a:t>
                      </a:r>
                    </a:p>
                  </a:txBody>
                  <a:tcPr/>
                </a:tc>
                <a:extLst>
                  <a:ext uri="{0D108BD9-81ED-4DB2-BD59-A6C34878D82A}">
                    <a16:rowId xmlns:a16="http://schemas.microsoft.com/office/drawing/2014/main" val="114902153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library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dk1"/>
                          </a:solidFill>
                          <a:effectLst/>
                          <a:latin typeface="+mn-lt"/>
                          <a:ea typeface="+mn-ea"/>
                          <a:cs typeface="+mn-cs"/>
                        </a:rPr>
                        <a:t>Sometimes used to describe a package but for the purposes of this tutorial it will mean the Python standard library.</a:t>
                      </a:r>
                    </a:p>
                  </a:txBody>
                  <a:tcPr/>
                </a:tc>
                <a:extLst>
                  <a:ext uri="{0D108BD9-81ED-4DB2-BD59-A6C34878D82A}">
                    <a16:rowId xmlns:a16="http://schemas.microsoft.com/office/drawing/2014/main" val="1555306234"/>
                  </a:ext>
                </a:extLst>
              </a:tr>
              <a:tr h="370840">
                <a:tc>
                  <a:txBody>
                    <a:bodyPr/>
                    <a:lstStyle/>
                    <a:p>
                      <a:r>
                        <a:rPr lang="en-US" dirty="0"/>
                        <a:t>Iterator, </a:t>
                      </a:r>
                      <a:r>
                        <a:rPr lang="en-US" dirty="0" err="1"/>
                        <a:t>iterable</a:t>
                      </a:r>
                      <a:r>
                        <a:rPr lang="en-US" dirty="0"/>
                        <a:t> and iteration</a:t>
                      </a:r>
                    </a:p>
                  </a:txBody>
                  <a:tcPr/>
                </a:tc>
                <a:tc>
                  <a:txBody>
                    <a:bodyPr/>
                    <a:lstStyle/>
                    <a:p>
                      <a:r>
                        <a:rPr lang="en-US" dirty="0"/>
                        <a:t>Iteration is the repetition of a process.  An iterator is something that can iterate or is </a:t>
                      </a:r>
                      <a:r>
                        <a:rPr lang="en-US" dirty="0" err="1"/>
                        <a:t>iterable</a:t>
                      </a:r>
                      <a:r>
                        <a:rPr lang="en-US" dirty="0"/>
                        <a:t>.</a:t>
                      </a:r>
                    </a:p>
                  </a:txBody>
                  <a:tcPr/>
                </a:tc>
                <a:extLst>
                  <a:ext uri="{0D108BD9-81ED-4DB2-BD59-A6C34878D82A}">
                    <a16:rowId xmlns:a16="http://schemas.microsoft.com/office/drawing/2014/main" val="3181984850"/>
                  </a:ext>
                </a:extLst>
              </a:tr>
            </a:tbl>
          </a:graphicData>
        </a:graphic>
      </p:graphicFrame>
    </p:spTree>
    <p:extLst>
      <p:ext uri="{BB962C8B-B14F-4D97-AF65-F5344CB8AC3E}">
        <p14:creationId xmlns:p14="http://schemas.microsoft.com/office/powerpoint/2010/main" val="4558730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AACE1-8B63-B844-9F6C-D67544BA530B}"/>
              </a:ext>
            </a:extLst>
          </p:cNvPr>
          <p:cNvSpPr>
            <a:spLocks noGrp="1"/>
          </p:cNvSpPr>
          <p:nvPr>
            <p:ph type="title"/>
          </p:nvPr>
        </p:nvSpPr>
        <p:spPr/>
        <p:txBody>
          <a:bodyPr/>
          <a:lstStyle/>
          <a:p>
            <a:r>
              <a:rPr lang="en-US" dirty="0"/>
              <a:t>Classes in a nutshell</a:t>
            </a:r>
          </a:p>
        </p:txBody>
      </p:sp>
      <p:sp>
        <p:nvSpPr>
          <p:cNvPr id="3" name="Content Placeholder 2">
            <a:extLst>
              <a:ext uri="{FF2B5EF4-FFF2-40B4-BE49-F238E27FC236}">
                <a16:creationId xmlns:a16="http://schemas.microsoft.com/office/drawing/2014/main" id="{826DC5E4-AB0F-8946-AD08-6A087F3F8315}"/>
              </a:ext>
            </a:extLst>
          </p:cNvPr>
          <p:cNvSpPr>
            <a:spLocks noGrp="1"/>
          </p:cNvSpPr>
          <p:nvPr>
            <p:ph idx="1"/>
          </p:nvPr>
        </p:nvSpPr>
        <p:spPr/>
        <p:txBody>
          <a:bodyPr/>
          <a:lstStyle/>
          <a:p>
            <a:r>
              <a:rPr lang="en-US" dirty="0"/>
              <a:t>A python class is a template for putting together objects within Python.  </a:t>
            </a:r>
          </a:p>
          <a:p>
            <a:r>
              <a:rPr lang="en-US" dirty="0"/>
              <a:t>Objects have attributes and functionality associated with it.  </a:t>
            </a:r>
          </a:p>
          <a:p>
            <a:r>
              <a:rPr lang="en-US" dirty="0"/>
              <a:t>Classes are defined by the *class* keyword followed by the name of the       class and a colon</a:t>
            </a:r>
          </a:p>
          <a:p>
            <a:r>
              <a:rPr lang="en-US" dirty="0"/>
              <a:t>By convention, class names start with an uppercase name.</a:t>
            </a:r>
          </a:p>
          <a:p>
            <a:endParaRPr lang="en-US" dirty="0"/>
          </a:p>
        </p:txBody>
      </p:sp>
    </p:spTree>
    <p:extLst>
      <p:ext uri="{BB962C8B-B14F-4D97-AF65-F5344CB8AC3E}">
        <p14:creationId xmlns:p14="http://schemas.microsoft.com/office/powerpoint/2010/main" val="9812464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6181D-D49A-DC4A-A168-4AC305205F4E}"/>
              </a:ext>
            </a:extLst>
          </p:cNvPr>
          <p:cNvSpPr>
            <a:spLocks noGrp="1"/>
          </p:cNvSpPr>
          <p:nvPr>
            <p:ph type="title"/>
          </p:nvPr>
        </p:nvSpPr>
        <p:spPr/>
        <p:txBody>
          <a:bodyPr/>
          <a:lstStyle/>
          <a:p>
            <a:endParaRPr lang="en-US"/>
          </a:p>
        </p:txBody>
      </p:sp>
      <p:sp>
        <p:nvSpPr>
          <p:cNvPr id="4" name="Rectangle 3">
            <a:extLst>
              <a:ext uri="{FF2B5EF4-FFF2-40B4-BE49-F238E27FC236}">
                <a16:creationId xmlns:a16="http://schemas.microsoft.com/office/drawing/2014/main" id="{7EDC2E43-AD19-CE40-B045-86C042D00CFF}"/>
              </a:ext>
            </a:extLst>
          </p:cNvPr>
          <p:cNvSpPr/>
          <p:nvPr/>
        </p:nvSpPr>
        <p:spPr>
          <a:xfrm>
            <a:off x="895350" y="2429292"/>
            <a:ext cx="4000500" cy="4247317"/>
          </a:xfrm>
          <a:prstGeom prst="rect">
            <a:avLst/>
          </a:prstGeom>
        </p:spPr>
        <p:txBody>
          <a:bodyPr wrap="square">
            <a:spAutoFit/>
          </a:bodyPr>
          <a:lstStyle/>
          <a:p>
            <a:r>
              <a:rPr lang="en-US" dirty="0">
                <a:solidFill>
                  <a:srgbClr val="569CD6"/>
                </a:solidFill>
                <a:latin typeface="Menlo" panose="020B0609030804020204" pitchFamily="49" charset="0"/>
              </a:rPr>
              <a:t>class</a:t>
            </a:r>
            <a:r>
              <a:rPr lang="en-US" dirty="0">
                <a:solidFill>
                  <a:srgbClr val="D4D4D4"/>
                </a:solidFill>
                <a:latin typeface="Menlo" panose="020B0609030804020204" pitchFamily="49" charset="0"/>
              </a:rPr>
              <a:t> </a:t>
            </a:r>
            <a:r>
              <a:rPr lang="en-US" dirty="0">
                <a:solidFill>
                  <a:srgbClr val="4EC9B0"/>
                </a:solidFill>
                <a:latin typeface="Menlo" panose="020B0609030804020204" pitchFamily="49" charset="0"/>
              </a:rPr>
              <a:t>Point</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x = </a:t>
            </a:r>
            <a:r>
              <a:rPr lang="en-US" dirty="0">
                <a:solidFill>
                  <a:srgbClr val="B5CEA8"/>
                </a:solidFill>
                <a:latin typeface="Menlo" panose="020B0609030804020204" pitchFamily="49" charset="0"/>
              </a:rPr>
              <a:t>0</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    y = </a:t>
            </a:r>
            <a:r>
              <a:rPr lang="en-US" dirty="0">
                <a:solidFill>
                  <a:srgbClr val="B5CEA8"/>
                </a:solidFill>
                <a:latin typeface="Menlo" panose="020B0609030804020204" pitchFamily="49" charset="0"/>
              </a:rPr>
              <a:t>0</a:t>
            </a:r>
            <a:endParaRPr lang="en-US" dirty="0">
              <a:solidFill>
                <a:srgbClr val="D4D4D4"/>
              </a:solidFill>
              <a:latin typeface="Menlo" panose="020B0609030804020204" pitchFamily="49" charset="0"/>
            </a:endParaRPr>
          </a:p>
          <a:p>
            <a:br>
              <a:rPr lang="en-US" dirty="0">
                <a:solidFill>
                  <a:srgbClr val="D4D4D4"/>
                </a:solidFill>
                <a:latin typeface="Menlo" panose="020B0609030804020204" pitchFamily="49" charset="0"/>
              </a:rPr>
            </a:br>
            <a:r>
              <a:rPr lang="en-US" dirty="0">
                <a:solidFill>
                  <a:srgbClr val="6A9955"/>
                </a:solidFill>
                <a:latin typeface="Menlo" panose="020B0609030804020204" pitchFamily="49" charset="0"/>
              </a:rPr>
              <a:t># instantiating an object</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point = Point()</a:t>
            </a:r>
          </a:p>
          <a:p>
            <a:r>
              <a:rPr lang="en-US" dirty="0">
                <a:solidFill>
                  <a:srgbClr val="DCDCAA"/>
                </a:solidFill>
                <a:latin typeface="Menlo" panose="020B0609030804020204" pitchFamily="49" charset="0"/>
              </a:rPr>
              <a:t>print</a:t>
            </a:r>
            <a:r>
              <a:rPr lang="en-US" dirty="0">
                <a:solidFill>
                  <a:srgbClr val="D4D4D4"/>
                </a:solidFill>
                <a:latin typeface="Menlo" panose="020B0609030804020204" pitchFamily="49" charset="0"/>
              </a:rPr>
              <a:t>(</a:t>
            </a:r>
            <a:r>
              <a:rPr lang="en-US" dirty="0" err="1">
                <a:solidFill>
                  <a:srgbClr val="D4D4D4"/>
                </a:solidFill>
                <a:latin typeface="Menlo" panose="020B0609030804020204" pitchFamily="49" charset="0"/>
              </a:rPr>
              <a:t>point.x</a:t>
            </a:r>
            <a:r>
              <a:rPr lang="en-US" dirty="0">
                <a:solidFill>
                  <a:srgbClr val="D4D4D4"/>
                </a:solidFill>
                <a:latin typeface="Menlo" panose="020B0609030804020204" pitchFamily="49" charset="0"/>
              </a:rPr>
              <a:t>, </a:t>
            </a:r>
            <a:r>
              <a:rPr lang="en-US" dirty="0" err="1">
                <a:solidFill>
                  <a:srgbClr val="D4D4D4"/>
                </a:solidFill>
                <a:latin typeface="Menlo" panose="020B0609030804020204" pitchFamily="49" charset="0"/>
              </a:rPr>
              <a:t>point.y</a:t>
            </a:r>
            <a:r>
              <a:rPr lang="en-US" dirty="0">
                <a:solidFill>
                  <a:srgbClr val="D4D4D4"/>
                </a:solidFill>
                <a:latin typeface="Menlo" panose="020B0609030804020204" pitchFamily="49" charset="0"/>
              </a:rPr>
              <a:t>)</a:t>
            </a:r>
          </a:p>
          <a:p>
            <a:r>
              <a:rPr lang="en-US" dirty="0">
                <a:solidFill>
                  <a:srgbClr val="6A9955"/>
                </a:solidFill>
                <a:latin typeface="Menlo" panose="020B0609030804020204" pitchFamily="49" charset="0"/>
              </a:rPr>
              <a:t># prints 0, 0</a:t>
            </a:r>
            <a:endParaRPr lang="en-US" dirty="0">
              <a:solidFill>
                <a:srgbClr val="D4D4D4"/>
              </a:solidFill>
              <a:latin typeface="Menlo" panose="020B0609030804020204" pitchFamily="49" charset="0"/>
            </a:endParaRPr>
          </a:p>
          <a:p>
            <a:br>
              <a:rPr lang="en-US" dirty="0">
                <a:solidFill>
                  <a:srgbClr val="D4D4D4"/>
                </a:solidFill>
                <a:latin typeface="Menlo" panose="020B0609030804020204" pitchFamily="49" charset="0"/>
              </a:rPr>
            </a:br>
            <a:r>
              <a:rPr lang="en-US" dirty="0" err="1">
                <a:solidFill>
                  <a:srgbClr val="D4D4D4"/>
                </a:solidFill>
                <a:latin typeface="Menlo" panose="020B0609030804020204" pitchFamily="49" charset="0"/>
              </a:rPr>
              <a:t>point.x</a:t>
            </a:r>
            <a:r>
              <a:rPr lang="en-US" dirty="0">
                <a:solidFill>
                  <a:srgbClr val="D4D4D4"/>
                </a:solidFill>
                <a:latin typeface="Menlo" panose="020B0609030804020204" pitchFamily="49" charset="0"/>
              </a:rPr>
              <a:t> = </a:t>
            </a:r>
            <a:r>
              <a:rPr lang="en-US" dirty="0">
                <a:solidFill>
                  <a:srgbClr val="B5CEA8"/>
                </a:solidFill>
                <a:latin typeface="Menlo" panose="020B0609030804020204" pitchFamily="49" charset="0"/>
              </a:rPr>
              <a:t>5</a:t>
            </a:r>
            <a:endParaRPr lang="en-US" dirty="0">
              <a:solidFill>
                <a:srgbClr val="D4D4D4"/>
              </a:solidFill>
              <a:latin typeface="Menlo" panose="020B0609030804020204" pitchFamily="49" charset="0"/>
            </a:endParaRPr>
          </a:p>
          <a:p>
            <a:r>
              <a:rPr lang="en-US" dirty="0" err="1">
                <a:solidFill>
                  <a:srgbClr val="D4D4D4"/>
                </a:solidFill>
                <a:latin typeface="Menlo" panose="020B0609030804020204" pitchFamily="49" charset="0"/>
              </a:rPr>
              <a:t>point.y</a:t>
            </a:r>
            <a:r>
              <a:rPr lang="en-US" dirty="0">
                <a:solidFill>
                  <a:srgbClr val="D4D4D4"/>
                </a:solidFill>
                <a:latin typeface="Menlo" panose="020B0609030804020204" pitchFamily="49" charset="0"/>
              </a:rPr>
              <a:t> = </a:t>
            </a:r>
            <a:r>
              <a:rPr lang="en-US" dirty="0">
                <a:solidFill>
                  <a:srgbClr val="B5CEA8"/>
                </a:solidFill>
                <a:latin typeface="Menlo" panose="020B0609030804020204" pitchFamily="49" charset="0"/>
              </a:rPr>
              <a:t>7</a:t>
            </a:r>
            <a:endParaRPr lang="en-US" dirty="0">
              <a:solidFill>
                <a:srgbClr val="D4D4D4"/>
              </a:solidFill>
              <a:latin typeface="Menlo" panose="020B0609030804020204" pitchFamily="49" charset="0"/>
            </a:endParaRPr>
          </a:p>
          <a:p>
            <a:r>
              <a:rPr lang="en-US" dirty="0">
                <a:solidFill>
                  <a:srgbClr val="DCDCAA"/>
                </a:solidFill>
                <a:latin typeface="Menlo" panose="020B0609030804020204" pitchFamily="49" charset="0"/>
              </a:rPr>
              <a:t>print</a:t>
            </a:r>
            <a:r>
              <a:rPr lang="en-US" dirty="0">
                <a:solidFill>
                  <a:srgbClr val="D4D4D4"/>
                </a:solidFill>
                <a:latin typeface="Menlo" panose="020B0609030804020204" pitchFamily="49" charset="0"/>
              </a:rPr>
              <a:t>(</a:t>
            </a:r>
            <a:r>
              <a:rPr lang="en-US" dirty="0" err="1">
                <a:solidFill>
                  <a:srgbClr val="D4D4D4"/>
                </a:solidFill>
                <a:latin typeface="Menlo" panose="020B0609030804020204" pitchFamily="49" charset="0"/>
              </a:rPr>
              <a:t>point.x</a:t>
            </a:r>
            <a:r>
              <a:rPr lang="en-US" dirty="0">
                <a:solidFill>
                  <a:srgbClr val="D4D4D4"/>
                </a:solidFill>
                <a:latin typeface="Menlo" panose="020B0609030804020204" pitchFamily="49" charset="0"/>
              </a:rPr>
              <a:t>, </a:t>
            </a:r>
            <a:r>
              <a:rPr lang="en-US" dirty="0" err="1">
                <a:solidFill>
                  <a:srgbClr val="D4D4D4"/>
                </a:solidFill>
                <a:latin typeface="Menlo" panose="020B0609030804020204" pitchFamily="49" charset="0"/>
              </a:rPr>
              <a:t>point.y</a:t>
            </a:r>
            <a:r>
              <a:rPr lang="en-US" dirty="0">
                <a:solidFill>
                  <a:srgbClr val="D4D4D4"/>
                </a:solidFill>
                <a:latin typeface="Menlo" panose="020B0609030804020204" pitchFamily="49" charset="0"/>
              </a:rPr>
              <a:t>)</a:t>
            </a:r>
          </a:p>
          <a:p>
            <a:r>
              <a:rPr lang="en-US" dirty="0">
                <a:solidFill>
                  <a:srgbClr val="6A9955"/>
                </a:solidFill>
                <a:latin typeface="Menlo" panose="020B0609030804020204" pitchFamily="49" charset="0"/>
              </a:rPr>
              <a:t># prints 5, 7</a:t>
            </a:r>
            <a:endParaRPr lang="en-US" dirty="0">
              <a:solidFill>
                <a:srgbClr val="D4D4D4"/>
              </a:solidFill>
              <a:latin typeface="Menlo" panose="020B0609030804020204" pitchFamily="49" charset="0"/>
            </a:endParaRPr>
          </a:p>
          <a:p>
            <a:br>
              <a:rPr lang="en-US" dirty="0">
                <a:solidFill>
                  <a:srgbClr val="D4D4D4"/>
                </a:solidFill>
                <a:latin typeface="Menlo" panose="020B0609030804020204" pitchFamily="49" charset="0"/>
              </a:rPr>
            </a:br>
            <a:endParaRPr lang="en-US" b="0" dirty="0">
              <a:solidFill>
                <a:srgbClr val="D4D4D4"/>
              </a:solidFill>
              <a:effectLst/>
              <a:latin typeface="Menlo" panose="020B0609030804020204" pitchFamily="49" charset="0"/>
            </a:endParaRPr>
          </a:p>
        </p:txBody>
      </p:sp>
      <p:sp>
        <p:nvSpPr>
          <p:cNvPr id="6" name="Rectangle 5">
            <a:extLst>
              <a:ext uri="{FF2B5EF4-FFF2-40B4-BE49-F238E27FC236}">
                <a16:creationId xmlns:a16="http://schemas.microsoft.com/office/drawing/2014/main" id="{616920BA-8BD3-9F45-AE67-3DE2D246CD61}"/>
              </a:ext>
            </a:extLst>
          </p:cNvPr>
          <p:cNvSpPr/>
          <p:nvPr/>
        </p:nvSpPr>
        <p:spPr>
          <a:xfrm>
            <a:off x="7296150" y="3629620"/>
            <a:ext cx="4000500" cy="923330"/>
          </a:xfrm>
          <a:prstGeom prst="rect">
            <a:avLst/>
          </a:prstGeom>
        </p:spPr>
        <p:txBody>
          <a:bodyPr wrap="square">
            <a:spAutoFit/>
          </a:bodyPr>
          <a:lstStyle/>
          <a:p>
            <a:r>
              <a:rPr lang="en-US" dirty="0">
                <a:solidFill>
                  <a:srgbClr val="569CD6"/>
                </a:solidFill>
                <a:latin typeface="Menlo" panose="020B0609030804020204" pitchFamily="49" charset="0"/>
              </a:rPr>
              <a:t>def</a:t>
            </a:r>
            <a:r>
              <a:rPr lang="en-US" dirty="0">
                <a:solidFill>
                  <a:srgbClr val="D4D4D4"/>
                </a:solidFill>
                <a:latin typeface="Menlo" panose="020B0609030804020204" pitchFamily="49" charset="0"/>
              </a:rPr>
              <a:t> </a:t>
            </a:r>
            <a:r>
              <a:rPr lang="en-US" dirty="0">
                <a:solidFill>
                  <a:srgbClr val="DCDCAA"/>
                </a:solidFill>
                <a:latin typeface="Menlo" panose="020B0609030804020204" pitchFamily="49" charset="0"/>
              </a:rPr>
              <a:t>__</a:t>
            </a:r>
            <a:r>
              <a:rPr lang="en-US" dirty="0" err="1">
                <a:solidFill>
                  <a:srgbClr val="DCDCAA"/>
                </a:solidFill>
                <a:latin typeface="Menlo" panose="020B0609030804020204" pitchFamily="49" charset="0"/>
              </a:rPr>
              <a:t>init</a:t>
            </a:r>
            <a:r>
              <a:rPr lang="en-US" dirty="0">
                <a:solidFill>
                  <a:srgbClr val="DCDCAA"/>
                </a:solidFill>
                <a:latin typeface="Menlo" panose="020B0609030804020204" pitchFamily="49" charset="0"/>
              </a:rPr>
              <a:t>__</a:t>
            </a:r>
            <a:r>
              <a:rPr lang="en-US" dirty="0">
                <a:solidFill>
                  <a:srgbClr val="D4D4D4"/>
                </a:solidFill>
                <a:latin typeface="Menlo" panose="020B0609030804020204" pitchFamily="49" charset="0"/>
              </a:rPr>
              <a:t>(</a:t>
            </a:r>
            <a:r>
              <a:rPr lang="en-US" dirty="0">
                <a:solidFill>
                  <a:srgbClr val="9CDCFE"/>
                </a:solidFill>
                <a:latin typeface="Menlo" panose="020B0609030804020204" pitchFamily="49" charset="0"/>
              </a:rPr>
              <a:t>self</a:t>
            </a:r>
            <a:r>
              <a:rPr lang="en-US" dirty="0">
                <a:solidFill>
                  <a:srgbClr val="D4D4D4"/>
                </a:solidFill>
                <a:latin typeface="Menlo" panose="020B0609030804020204" pitchFamily="49" charset="0"/>
              </a:rPr>
              <a:t>, </a:t>
            </a:r>
            <a:r>
              <a:rPr lang="en-US" dirty="0">
                <a:solidFill>
                  <a:srgbClr val="9CDCFE"/>
                </a:solidFill>
                <a:latin typeface="Menlo" panose="020B0609030804020204" pitchFamily="49" charset="0"/>
              </a:rPr>
              <a:t>x</a:t>
            </a:r>
            <a:r>
              <a:rPr lang="en-US" dirty="0">
                <a:solidFill>
                  <a:srgbClr val="D4D4D4"/>
                </a:solidFill>
                <a:latin typeface="Menlo" panose="020B0609030804020204" pitchFamily="49" charset="0"/>
              </a:rPr>
              <a:t>, </a:t>
            </a:r>
            <a:r>
              <a:rPr lang="en-US" dirty="0">
                <a:solidFill>
                  <a:srgbClr val="9CDCFE"/>
                </a:solidFill>
                <a:latin typeface="Menlo" panose="020B0609030804020204" pitchFamily="49" charset="0"/>
              </a:rPr>
              <a:t>y</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err="1">
                <a:solidFill>
                  <a:srgbClr val="569CD6"/>
                </a:solidFill>
                <a:latin typeface="Menlo" panose="020B0609030804020204" pitchFamily="49" charset="0"/>
              </a:rPr>
              <a:t>self</a:t>
            </a:r>
            <a:r>
              <a:rPr lang="en-US" dirty="0" err="1">
                <a:solidFill>
                  <a:srgbClr val="D4D4D4"/>
                </a:solidFill>
                <a:latin typeface="Menlo" panose="020B0609030804020204" pitchFamily="49" charset="0"/>
              </a:rPr>
              <a:t>.x</a:t>
            </a:r>
            <a:r>
              <a:rPr lang="en-US" dirty="0">
                <a:solidFill>
                  <a:srgbClr val="D4D4D4"/>
                </a:solidFill>
                <a:latin typeface="Menlo" panose="020B0609030804020204" pitchFamily="49" charset="0"/>
              </a:rPr>
              <a:t> = x</a:t>
            </a:r>
          </a:p>
          <a:p>
            <a:r>
              <a:rPr lang="en-US" dirty="0">
                <a:solidFill>
                  <a:srgbClr val="D4D4D4"/>
                </a:solidFill>
                <a:latin typeface="Menlo" panose="020B0609030804020204" pitchFamily="49" charset="0"/>
              </a:rPr>
              <a:t>    </a:t>
            </a:r>
            <a:r>
              <a:rPr lang="en-US" dirty="0" err="1">
                <a:solidFill>
                  <a:srgbClr val="569CD6"/>
                </a:solidFill>
                <a:latin typeface="Menlo" panose="020B0609030804020204" pitchFamily="49" charset="0"/>
              </a:rPr>
              <a:t>self</a:t>
            </a:r>
            <a:r>
              <a:rPr lang="en-US" dirty="0" err="1">
                <a:solidFill>
                  <a:srgbClr val="D4D4D4"/>
                </a:solidFill>
                <a:latin typeface="Menlo" panose="020B0609030804020204" pitchFamily="49" charset="0"/>
              </a:rPr>
              <a:t>.y</a:t>
            </a:r>
            <a:r>
              <a:rPr lang="en-US" dirty="0">
                <a:solidFill>
                  <a:srgbClr val="D4D4D4"/>
                </a:solidFill>
                <a:latin typeface="Menlo" panose="020B0609030804020204" pitchFamily="49" charset="0"/>
              </a:rPr>
              <a:t> = y</a:t>
            </a:r>
            <a:endParaRPr lang="en-US"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3296891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00D63-E302-0C43-8CE2-27885BD98010}"/>
              </a:ext>
            </a:extLst>
          </p:cNvPr>
          <p:cNvSpPr>
            <a:spLocks noGrp="1"/>
          </p:cNvSpPr>
          <p:nvPr>
            <p:ph type="title"/>
          </p:nvPr>
        </p:nvSpPr>
        <p:spPr/>
        <p:txBody>
          <a:bodyPr/>
          <a:lstStyle/>
          <a:p>
            <a:r>
              <a:rPr lang="en-US" dirty="0"/>
              <a:t>Modules in a nutshell </a:t>
            </a:r>
          </a:p>
        </p:txBody>
      </p:sp>
      <p:sp>
        <p:nvSpPr>
          <p:cNvPr id="3" name="Content Placeholder 2">
            <a:extLst>
              <a:ext uri="{FF2B5EF4-FFF2-40B4-BE49-F238E27FC236}">
                <a16:creationId xmlns:a16="http://schemas.microsoft.com/office/drawing/2014/main" id="{BE1574F3-E72D-544E-A8DF-0C06CE626CA3}"/>
              </a:ext>
            </a:extLst>
          </p:cNvPr>
          <p:cNvSpPr>
            <a:spLocks noGrp="1"/>
          </p:cNvSpPr>
          <p:nvPr>
            <p:ph idx="1"/>
          </p:nvPr>
        </p:nvSpPr>
        <p:spPr/>
        <p:txBody>
          <a:bodyPr>
            <a:normAutofit fontScale="92500" lnSpcReduction="20000"/>
          </a:bodyPr>
          <a:lstStyle/>
          <a:p>
            <a:r>
              <a:rPr lang="en-US" dirty="0"/>
              <a:t>A python module allows you to organize Python code.  </a:t>
            </a:r>
          </a:p>
          <a:p>
            <a:endParaRPr lang="en-US" dirty="0"/>
          </a:p>
          <a:p>
            <a:r>
              <a:rPr lang="en-US" dirty="0"/>
              <a:t>However, you already know how to make a Python module.  </a:t>
            </a:r>
          </a:p>
          <a:p>
            <a:endParaRPr lang="en-US" dirty="0"/>
          </a:p>
          <a:p>
            <a:r>
              <a:rPr lang="en-US" dirty="0"/>
              <a:t>It is any file that contains Python code, whether it be script, function, class or combination thereof.  </a:t>
            </a:r>
          </a:p>
          <a:p>
            <a:endParaRPr lang="en-US" dirty="0"/>
          </a:p>
          <a:p>
            <a:r>
              <a:rPr lang="en-US" dirty="0"/>
              <a:t>A python module is defined by the name of the </a:t>
            </a:r>
            <a:r>
              <a:rPr lang="en-US" dirty="0" err="1"/>
              <a:t>module.py</a:t>
            </a:r>
            <a:r>
              <a:rPr lang="en-US" dirty="0"/>
              <a:t>.  </a:t>
            </a:r>
          </a:p>
          <a:p>
            <a:endParaRPr lang="en-US" dirty="0"/>
          </a:p>
          <a:p>
            <a:r>
              <a:rPr lang="en-US" dirty="0"/>
              <a:t>For example, the module </a:t>
            </a:r>
            <a:r>
              <a:rPr lang="en-US" dirty="0" err="1"/>
              <a:t>Saintcon</a:t>
            </a:r>
            <a:r>
              <a:rPr lang="en-US" dirty="0"/>
              <a:t> would be in the file </a:t>
            </a:r>
            <a:r>
              <a:rPr lang="en-US" dirty="0" err="1"/>
              <a:t>saintcon.py</a:t>
            </a:r>
            <a:r>
              <a:rPr lang="en-US" dirty="0"/>
              <a:t>.  </a:t>
            </a:r>
          </a:p>
          <a:p>
            <a:endParaRPr lang="en-US" dirty="0"/>
          </a:p>
          <a:p>
            <a:r>
              <a:rPr lang="en-US" dirty="0"/>
              <a:t>To use the module you need to the import statement.  </a:t>
            </a:r>
          </a:p>
          <a:p>
            <a:endParaRPr lang="en-US" dirty="0"/>
          </a:p>
          <a:p>
            <a:endParaRPr lang="en-US" dirty="0"/>
          </a:p>
        </p:txBody>
      </p:sp>
    </p:spTree>
    <p:extLst>
      <p:ext uri="{BB962C8B-B14F-4D97-AF65-F5344CB8AC3E}">
        <p14:creationId xmlns:p14="http://schemas.microsoft.com/office/powerpoint/2010/main" val="18126512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32E33-6228-1D4B-A6E3-38ED6D0D3707}"/>
              </a:ext>
            </a:extLst>
          </p:cNvPr>
          <p:cNvSpPr>
            <a:spLocks noGrp="1"/>
          </p:cNvSpPr>
          <p:nvPr>
            <p:ph type="title"/>
          </p:nvPr>
        </p:nvSpPr>
        <p:spPr/>
        <p:txBody>
          <a:bodyPr/>
          <a:lstStyle/>
          <a:p>
            <a:r>
              <a:rPr lang="en-US" dirty="0"/>
              <a:t>SEQUENCE.PY</a:t>
            </a:r>
          </a:p>
        </p:txBody>
      </p:sp>
      <p:sp>
        <p:nvSpPr>
          <p:cNvPr id="3" name="Text Placeholder 2">
            <a:extLst>
              <a:ext uri="{FF2B5EF4-FFF2-40B4-BE49-F238E27FC236}">
                <a16:creationId xmlns:a16="http://schemas.microsoft.com/office/drawing/2014/main" id="{ACFF2200-E864-2B4C-81F1-D37918377B1A}"/>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80068115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3FD61-1195-D14F-AF64-80957B5CAE4E}"/>
              </a:ext>
            </a:extLst>
          </p:cNvPr>
          <p:cNvSpPr>
            <a:spLocks noGrp="1"/>
          </p:cNvSpPr>
          <p:nvPr>
            <p:ph type="title"/>
          </p:nvPr>
        </p:nvSpPr>
        <p:spPr/>
        <p:txBody>
          <a:bodyPr/>
          <a:lstStyle/>
          <a:p>
            <a:r>
              <a:rPr lang="en-US" dirty="0"/>
              <a:t>Testing the sequence module</a:t>
            </a:r>
          </a:p>
        </p:txBody>
      </p:sp>
      <p:sp>
        <p:nvSpPr>
          <p:cNvPr id="3" name="Content Placeholder 2">
            <a:extLst>
              <a:ext uri="{FF2B5EF4-FFF2-40B4-BE49-F238E27FC236}">
                <a16:creationId xmlns:a16="http://schemas.microsoft.com/office/drawing/2014/main" id="{6474AE41-8154-2740-8C46-E4AE1F0BE00A}"/>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3E4573B3-9C50-3A42-91D2-554F55367546}"/>
              </a:ext>
            </a:extLst>
          </p:cNvPr>
          <p:cNvSpPr/>
          <p:nvPr/>
        </p:nvSpPr>
        <p:spPr>
          <a:xfrm>
            <a:off x="1104900" y="2525366"/>
            <a:ext cx="6096000" cy="3693319"/>
          </a:xfrm>
          <a:prstGeom prst="rect">
            <a:avLst/>
          </a:prstGeom>
        </p:spPr>
        <p:txBody>
          <a:bodyPr>
            <a:spAutoFit/>
          </a:bodyPr>
          <a:lstStyle/>
          <a:p>
            <a:r>
              <a:rPr lang="en-US" dirty="0">
                <a:solidFill>
                  <a:srgbClr val="C586C0"/>
                </a:solidFill>
                <a:latin typeface="Menlo" panose="020B0609030804020204" pitchFamily="49" charset="0"/>
              </a:rPr>
              <a:t>import</a:t>
            </a:r>
            <a:r>
              <a:rPr lang="en-US" dirty="0">
                <a:solidFill>
                  <a:srgbClr val="D4D4D4"/>
                </a:solidFill>
                <a:latin typeface="Menlo" panose="020B0609030804020204" pitchFamily="49" charset="0"/>
              </a:rPr>
              <a:t> sequences</a:t>
            </a:r>
          </a:p>
          <a:p>
            <a:br>
              <a:rPr lang="en-US" dirty="0">
                <a:solidFill>
                  <a:srgbClr val="D4D4D4"/>
                </a:solidFill>
                <a:latin typeface="Menlo" panose="020B0609030804020204" pitchFamily="49" charset="0"/>
              </a:rPr>
            </a:br>
            <a:r>
              <a:rPr lang="en-US" dirty="0">
                <a:solidFill>
                  <a:srgbClr val="DCDCAA"/>
                </a:solidFill>
                <a:latin typeface="Menlo" panose="020B0609030804020204" pitchFamily="49" charset="0"/>
              </a:rPr>
              <a:t>print</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'Fibonacci</a:t>
            </a:r>
            <a:r>
              <a:rPr lang="en-US" dirty="0">
                <a:solidFill>
                  <a:srgbClr val="D7BA7D"/>
                </a:solidFill>
                <a:latin typeface="Menlo" panose="020B0609030804020204" pitchFamily="49" charset="0"/>
              </a:rPr>
              <a:t>\n</a:t>
            </a:r>
            <a:r>
              <a:rPr lang="en-US" dirty="0">
                <a:solidFill>
                  <a:srgbClr val="CE9178"/>
                </a:solidFill>
                <a:latin typeface="Menlo" panose="020B0609030804020204" pitchFamily="49" charset="0"/>
              </a:rPr>
              <a:t>'</a:t>
            </a:r>
            <a:r>
              <a:rPr lang="en-US" dirty="0">
                <a:solidFill>
                  <a:srgbClr val="D4D4D4"/>
                </a:solidFill>
                <a:latin typeface="Menlo" panose="020B0609030804020204" pitchFamily="49" charset="0"/>
              </a:rPr>
              <a:t>)</a:t>
            </a:r>
          </a:p>
          <a:p>
            <a:r>
              <a:rPr lang="en-US" dirty="0">
                <a:solidFill>
                  <a:srgbClr val="C586C0"/>
                </a:solidFill>
                <a:latin typeface="Menlo" panose="020B0609030804020204" pitchFamily="49" charset="0"/>
              </a:rPr>
              <a:t>for</a:t>
            </a:r>
            <a:r>
              <a:rPr lang="en-US" dirty="0">
                <a:solidFill>
                  <a:srgbClr val="D4D4D4"/>
                </a:solidFill>
                <a:latin typeface="Menlo" panose="020B0609030804020204" pitchFamily="49" charset="0"/>
              </a:rPr>
              <a:t> x </a:t>
            </a:r>
            <a:r>
              <a:rPr lang="en-US" dirty="0">
                <a:solidFill>
                  <a:srgbClr val="569CD6"/>
                </a:solidFill>
                <a:latin typeface="Menlo" panose="020B0609030804020204" pitchFamily="49" charset="0"/>
              </a:rPr>
              <a:t>in</a:t>
            </a:r>
            <a:r>
              <a:rPr lang="en-US" dirty="0">
                <a:solidFill>
                  <a:srgbClr val="D4D4D4"/>
                </a:solidFill>
                <a:latin typeface="Menlo" panose="020B0609030804020204" pitchFamily="49" charset="0"/>
              </a:rPr>
              <a:t> </a:t>
            </a:r>
            <a:r>
              <a:rPr lang="en-US" dirty="0">
                <a:solidFill>
                  <a:srgbClr val="DCDCAA"/>
                </a:solidFill>
                <a:latin typeface="Menlo" panose="020B0609030804020204" pitchFamily="49" charset="0"/>
              </a:rPr>
              <a:t>range</a:t>
            </a:r>
            <a:r>
              <a:rPr lang="en-US" dirty="0">
                <a:solidFill>
                  <a:srgbClr val="D4D4D4"/>
                </a:solidFill>
                <a:latin typeface="Menlo" panose="020B0609030804020204" pitchFamily="49" charset="0"/>
              </a:rPr>
              <a:t>(</a:t>
            </a:r>
            <a:r>
              <a:rPr lang="en-US" dirty="0">
                <a:solidFill>
                  <a:srgbClr val="B5CEA8"/>
                </a:solidFill>
                <a:latin typeface="Menlo" panose="020B0609030804020204" pitchFamily="49" charset="0"/>
              </a:rPr>
              <a:t>10</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a:solidFill>
                  <a:srgbClr val="DCDCAA"/>
                </a:solidFill>
                <a:latin typeface="Menlo" panose="020B0609030804020204" pitchFamily="49" charset="0"/>
              </a:rPr>
              <a:t>print</a:t>
            </a:r>
            <a:r>
              <a:rPr lang="en-US" dirty="0">
                <a:solidFill>
                  <a:srgbClr val="D4D4D4"/>
                </a:solidFill>
                <a:latin typeface="Menlo" panose="020B0609030804020204" pitchFamily="49" charset="0"/>
              </a:rPr>
              <a:t>(x, </a:t>
            </a:r>
            <a:r>
              <a:rPr lang="en-US" dirty="0" err="1">
                <a:solidFill>
                  <a:srgbClr val="D4D4D4"/>
                </a:solidFill>
                <a:latin typeface="Menlo" panose="020B0609030804020204" pitchFamily="49" charset="0"/>
              </a:rPr>
              <a:t>sequences.fibonacci</a:t>
            </a:r>
            <a:r>
              <a:rPr lang="en-US" dirty="0">
                <a:solidFill>
                  <a:srgbClr val="D4D4D4"/>
                </a:solidFill>
                <a:latin typeface="Menlo" panose="020B0609030804020204" pitchFamily="49" charset="0"/>
              </a:rPr>
              <a:t>(x))</a:t>
            </a:r>
          </a:p>
          <a:p>
            <a:br>
              <a:rPr lang="en-US" dirty="0">
                <a:solidFill>
                  <a:srgbClr val="D4D4D4"/>
                </a:solidFill>
                <a:latin typeface="Menlo" panose="020B0609030804020204" pitchFamily="49" charset="0"/>
              </a:rPr>
            </a:br>
            <a:r>
              <a:rPr lang="en-US" dirty="0">
                <a:solidFill>
                  <a:srgbClr val="DCDCAA"/>
                </a:solidFill>
                <a:latin typeface="Menlo" panose="020B0609030804020204" pitchFamily="49" charset="0"/>
              </a:rPr>
              <a:t>print</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"Squares</a:t>
            </a:r>
            <a:r>
              <a:rPr lang="en-US" dirty="0">
                <a:solidFill>
                  <a:srgbClr val="D7BA7D"/>
                </a:solidFill>
                <a:latin typeface="Menlo" panose="020B0609030804020204" pitchFamily="49" charset="0"/>
              </a:rPr>
              <a:t>\n</a:t>
            </a:r>
            <a:r>
              <a:rPr lang="en-US" dirty="0">
                <a:solidFill>
                  <a:srgbClr val="CE9178"/>
                </a:solidFill>
                <a:latin typeface="Menlo" panose="020B0609030804020204" pitchFamily="49" charset="0"/>
              </a:rPr>
              <a:t>"</a:t>
            </a:r>
            <a:r>
              <a:rPr lang="en-US" dirty="0">
                <a:solidFill>
                  <a:srgbClr val="D4D4D4"/>
                </a:solidFill>
                <a:latin typeface="Menlo" panose="020B0609030804020204" pitchFamily="49" charset="0"/>
              </a:rPr>
              <a:t>)</a:t>
            </a:r>
          </a:p>
          <a:p>
            <a:r>
              <a:rPr lang="en-US" dirty="0">
                <a:solidFill>
                  <a:srgbClr val="C586C0"/>
                </a:solidFill>
                <a:latin typeface="Menlo" panose="020B0609030804020204" pitchFamily="49" charset="0"/>
              </a:rPr>
              <a:t>for</a:t>
            </a:r>
            <a:r>
              <a:rPr lang="en-US" dirty="0">
                <a:solidFill>
                  <a:srgbClr val="D4D4D4"/>
                </a:solidFill>
                <a:latin typeface="Menlo" panose="020B0609030804020204" pitchFamily="49" charset="0"/>
              </a:rPr>
              <a:t> x </a:t>
            </a:r>
            <a:r>
              <a:rPr lang="en-US" dirty="0">
                <a:solidFill>
                  <a:srgbClr val="569CD6"/>
                </a:solidFill>
                <a:latin typeface="Menlo" panose="020B0609030804020204" pitchFamily="49" charset="0"/>
              </a:rPr>
              <a:t>in</a:t>
            </a:r>
            <a:r>
              <a:rPr lang="en-US" dirty="0">
                <a:solidFill>
                  <a:srgbClr val="D4D4D4"/>
                </a:solidFill>
                <a:latin typeface="Menlo" panose="020B0609030804020204" pitchFamily="49" charset="0"/>
              </a:rPr>
              <a:t> </a:t>
            </a:r>
            <a:r>
              <a:rPr lang="en-US" dirty="0">
                <a:solidFill>
                  <a:srgbClr val="DCDCAA"/>
                </a:solidFill>
                <a:latin typeface="Menlo" panose="020B0609030804020204" pitchFamily="49" charset="0"/>
              </a:rPr>
              <a:t>range</a:t>
            </a:r>
            <a:r>
              <a:rPr lang="en-US" dirty="0">
                <a:solidFill>
                  <a:srgbClr val="D4D4D4"/>
                </a:solidFill>
                <a:latin typeface="Menlo" panose="020B0609030804020204" pitchFamily="49" charset="0"/>
              </a:rPr>
              <a:t>(</a:t>
            </a:r>
            <a:r>
              <a:rPr lang="en-US" dirty="0">
                <a:solidFill>
                  <a:srgbClr val="B5CEA8"/>
                </a:solidFill>
                <a:latin typeface="Menlo" panose="020B0609030804020204" pitchFamily="49" charset="0"/>
              </a:rPr>
              <a:t>10</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a:solidFill>
                  <a:srgbClr val="DCDCAA"/>
                </a:solidFill>
                <a:latin typeface="Menlo" panose="020B0609030804020204" pitchFamily="49" charset="0"/>
              </a:rPr>
              <a:t>print</a:t>
            </a:r>
            <a:r>
              <a:rPr lang="en-US" dirty="0">
                <a:solidFill>
                  <a:srgbClr val="D4D4D4"/>
                </a:solidFill>
                <a:latin typeface="Menlo" panose="020B0609030804020204" pitchFamily="49" charset="0"/>
              </a:rPr>
              <a:t>(x, </a:t>
            </a:r>
            <a:r>
              <a:rPr lang="en-US" dirty="0" err="1">
                <a:solidFill>
                  <a:srgbClr val="D4D4D4"/>
                </a:solidFill>
                <a:latin typeface="Menlo" panose="020B0609030804020204" pitchFamily="49" charset="0"/>
              </a:rPr>
              <a:t>sequences.squares</a:t>
            </a:r>
            <a:r>
              <a:rPr lang="en-US" dirty="0">
                <a:solidFill>
                  <a:srgbClr val="D4D4D4"/>
                </a:solidFill>
                <a:latin typeface="Menlo" panose="020B0609030804020204" pitchFamily="49" charset="0"/>
              </a:rPr>
              <a:t>(x))</a:t>
            </a:r>
          </a:p>
          <a:p>
            <a:br>
              <a:rPr lang="en-US" dirty="0">
                <a:solidFill>
                  <a:srgbClr val="D4D4D4"/>
                </a:solidFill>
                <a:latin typeface="Menlo" panose="020B0609030804020204" pitchFamily="49" charset="0"/>
              </a:rPr>
            </a:br>
            <a:r>
              <a:rPr lang="en-US" dirty="0">
                <a:solidFill>
                  <a:srgbClr val="DCDCAA"/>
                </a:solidFill>
                <a:latin typeface="Menlo" panose="020B0609030804020204" pitchFamily="49" charset="0"/>
              </a:rPr>
              <a:t>print</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"Triangles</a:t>
            </a:r>
            <a:r>
              <a:rPr lang="en-US" dirty="0">
                <a:solidFill>
                  <a:srgbClr val="D7BA7D"/>
                </a:solidFill>
                <a:latin typeface="Menlo" panose="020B0609030804020204" pitchFamily="49" charset="0"/>
              </a:rPr>
              <a:t>\n</a:t>
            </a:r>
            <a:r>
              <a:rPr lang="en-US" dirty="0">
                <a:solidFill>
                  <a:srgbClr val="CE9178"/>
                </a:solidFill>
                <a:latin typeface="Menlo" panose="020B0609030804020204" pitchFamily="49" charset="0"/>
              </a:rPr>
              <a:t>"</a:t>
            </a:r>
            <a:r>
              <a:rPr lang="en-US" dirty="0">
                <a:solidFill>
                  <a:srgbClr val="D4D4D4"/>
                </a:solidFill>
                <a:latin typeface="Menlo" panose="020B0609030804020204" pitchFamily="49" charset="0"/>
              </a:rPr>
              <a:t>)</a:t>
            </a:r>
          </a:p>
          <a:p>
            <a:r>
              <a:rPr lang="en-US" dirty="0">
                <a:solidFill>
                  <a:srgbClr val="C586C0"/>
                </a:solidFill>
                <a:latin typeface="Menlo" panose="020B0609030804020204" pitchFamily="49" charset="0"/>
              </a:rPr>
              <a:t>for</a:t>
            </a:r>
            <a:r>
              <a:rPr lang="en-US" dirty="0">
                <a:solidFill>
                  <a:srgbClr val="D4D4D4"/>
                </a:solidFill>
                <a:latin typeface="Menlo" panose="020B0609030804020204" pitchFamily="49" charset="0"/>
              </a:rPr>
              <a:t> x </a:t>
            </a:r>
            <a:r>
              <a:rPr lang="en-US" dirty="0">
                <a:solidFill>
                  <a:srgbClr val="569CD6"/>
                </a:solidFill>
                <a:latin typeface="Menlo" panose="020B0609030804020204" pitchFamily="49" charset="0"/>
              </a:rPr>
              <a:t>in</a:t>
            </a:r>
            <a:r>
              <a:rPr lang="en-US" dirty="0">
                <a:solidFill>
                  <a:srgbClr val="D4D4D4"/>
                </a:solidFill>
                <a:latin typeface="Menlo" panose="020B0609030804020204" pitchFamily="49" charset="0"/>
              </a:rPr>
              <a:t> </a:t>
            </a:r>
            <a:r>
              <a:rPr lang="en-US" dirty="0">
                <a:solidFill>
                  <a:srgbClr val="DCDCAA"/>
                </a:solidFill>
                <a:latin typeface="Menlo" panose="020B0609030804020204" pitchFamily="49" charset="0"/>
              </a:rPr>
              <a:t>range</a:t>
            </a:r>
            <a:r>
              <a:rPr lang="en-US" dirty="0">
                <a:solidFill>
                  <a:srgbClr val="D4D4D4"/>
                </a:solidFill>
                <a:latin typeface="Menlo" panose="020B0609030804020204" pitchFamily="49" charset="0"/>
              </a:rPr>
              <a:t>(</a:t>
            </a:r>
            <a:r>
              <a:rPr lang="en-US" dirty="0">
                <a:solidFill>
                  <a:srgbClr val="B5CEA8"/>
                </a:solidFill>
                <a:latin typeface="Menlo" panose="020B0609030804020204" pitchFamily="49" charset="0"/>
              </a:rPr>
              <a:t>10</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a:solidFill>
                  <a:srgbClr val="DCDCAA"/>
                </a:solidFill>
                <a:latin typeface="Menlo" panose="020B0609030804020204" pitchFamily="49" charset="0"/>
              </a:rPr>
              <a:t>print</a:t>
            </a:r>
            <a:r>
              <a:rPr lang="en-US" dirty="0">
                <a:solidFill>
                  <a:srgbClr val="D4D4D4"/>
                </a:solidFill>
                <a:latin typeface="Menlo" panose="020B0609030804020204" pitchFamily="49" charset="0"/>
              </a:rPr>
              <a:t>(x, </a:t>
            </a:r>
            <a:r>
              <a:rPr lang="en-US" dirty="0" err="1">
                <a:solidFill>
                  <a:srgbClr val="D4D4D4"/>
                </a:solidFill>
                <a:latin typeface="Menlo" panose="020B0609030804020204" pitchFamily="49" charset="0"/>
              </a:rPr>
              <a:t>sequences.triangles</a:t>
            </a:r>
            <a:r>
              <a:rPr lang="en-US" dirty="0">
                <a:solidFill>
                  <a:srgbClr val="D4D4D4"/>
                </a:solidFill>
                <a:latin typeface="Menlo" panose="020B0609030804020204" pitchFamily="49" charset="0"/>
              </a:rPr>
              <a:t>(x))</a:t>
            </a:r>
            <a:endParaRPr lang="en-US"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11574661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hade val="98000"/>
                <a:satMod val="150000"/>
                <a:lumMod val="102000"/>
              </a:schemeClr>
            </a:gs>
            <a:gs pos="50000">
              <a:schemeClr val="bg1">
                <a:tint val="98000"/>
                <a:shade val="90000"/>
                <a:satMod val="13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9A22DDE2-FB2D-421B-B377-F9AD495CE9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useBgFill="1">
        <p:nvSpPr>
          <p:cNvPr id="21" name="Rectangle 20">
            <a:extLst>
              <a:ext uri="{FF2B5EF4-FFF2-40B4-BE49-F238E27FC236}">
                <a16:creationId xmlns:a16="http://schemas.microsoft.com/office/drawing/2014/main" id="{24C41CF4-4A13-4AA9-9300-CB7A2E37C8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3144CE2B-CB5D-754C-AC69-34A010758DE7}"/>
              </a:ext>
            </a:extLst>
          </p:cNvPr>
          <p:cNvSpPr>
            <a:spLocks noGrp="1"/>
          </p:cNvSpPr>
          <p:nvPr>
            <p:ph type="title"/>
          </p:nvPr>
        </p:nvSpPr>
        <p:spPr>
          <a:xfrm>
            <a:off x="683609" y="764372"/>
            <a:ext cx="3173688" cy="5216013"/>
          </a:xfrm>
        </p:spPr>
        <p:txBody>
          <a:bodyPr vert="horz" lIns="91440" tIns="45720" rIns="91440" bIns="45720" rtlCol="0" anchor="ctr">
            <a:normAutofit/>
          </a:bodyPr>
          <a:lstStyle/>
          <a:p>
            <a:pPr algn="r"/>
            <a:r>
              <a:rPr lang="en-US" sz="4000" kern="1200" cap="all" baseline="0" dirty="0">
                <a:solidFill>
                  <a:schemeClr val="tx1"/>
                </a:solidFill>
                <a:latin typeface="+mj-lt"/>
                <a:ea typeface="+mj-ea"/>
                <a:cs typeface="+mj-cs"/>
              </a:rPr>
              <a:t>Module 7</a:t>
            </a:r>
          </a:p>
        </p:txBody>
      </p:sp>
      <p:cxnSp>
        <p:nvCxnSpPr>
          <p:cNvPr id="23" name="Straight Connector 22">
            <a:extLst>
              <a:ext uri="{FF2B5EF4-FFF2-40B4-BE49-F238E27FC236}">
                <a16:creationId xmlns:a16="http://schemas.microsoft.com/office/drawing/2014/main" id="{7A77B115-9FF3-46AE-AE08-826DEB9A624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27197" y="1923563"/>
            <a:ext cx="0" cy="301752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218F3B8B-7B20-D44D-BB4E-C0FDA6C1D84D}"/>
              </a:ext>
            </a:extLst>
          </p:cNvPr>
          <p:cNvSpPr>
            <a:spLocks noGrp="1"/>
          </p:cNvSpPr>
          <p:nvPr>
            <p:ph type="body" sz="half" idx="2"/>
          </p:nvPr>
        </p:nvSpPr>
        <p:spPr>
          <a:xfrm>
            <a:off x="4370138" y="764372"/>
            <a:ext cx="7086600" cy="5216013"/>
          </a:xfrm>
        </p:spPr>
        <p:txBody>
          <a:bodyPr vert="horz" lIns="91440" tIns="45720" rIns="91440" bIns="45720" rtlCol="0" anchor="ctr">
            <a:normAutofit/>
          </a:bodyPr>
          <a:lstStyle/>
          <a:p>
            <a:r>
              <a:rPr lang="en-US" sz="4000" kern="1200" dirty="0">
                <a:solidFill>
                  <a:schemeClr val="tx1"/>
                </a:solidFill>
                <a:latin typeface="+mj-lt"/>
                <a:ea typeface="+mn-ea"/>
                <a:cs typeface="+mn-cs"/>
              </a:rPr>
              <a:t>Exceptions</a:t>
            </a:r>
          </a:p>
        </p:txBody>
      </p:sp>
    </p:spTree>
    <p:extLst>
      <p:ext uri="{BB962C8B-B14F-4D97-AF65-F5344CB8AC3E}">
        <p14:creationId xmlns:p14="http://schemas.microsoft.com/office/powerpoint/2010/main" val="643336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405A4-0C2E-CA41-8137-618535243F3D}"/>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1D36A7C7-3BF4-934A-BB6E-A2DC3D15B60F}"/>
              </a:ext>
            </a:extLst>
          </p:cNvPr>
          <p:cNvSpPr>
            <a:spLocks noGrp="1"/>
          </p:cNvSpPr>
          <p:nvPr>
            <p:ph idx="1"/>
          </p:nvPr>
        </p:nvSpPr>
        <p:spPr/>
        <p:txBody>
          <a:bodyPr>
            <a:normAutofit lnSpcReduction="10000"/>
          </a:bodyPr>
          <a:lstStyle/>
          <a:p>
            <a:r>
              <a:rPr lang="en-US" dirty="0"/>
              <a:t>Computer programs may run into problems from both errors and exceptions.  </a:t>
            </a:r>
          </a:p>
          <a:p>
            <a:r>
              <a:rPr lang="en-US" dirty="0"/>
              <a:t>Errors are conditions that occur in programs that should not be recovered from.  </a:t>
            </a:r>
          </a:p>
          <a:p>
            <a:r>
              <a:rPr lang="en-US" dirty="0"/>
              <a:t>The most likely error that you will see in Python is a </a:t>
            </a:r>
            <a:r>
              <a:rPr lang="en-US" dirty="0" err="1"/>
              <a:t>SyntaxError</a:t>
            </a:r>
            <a:r>
              <a:rPr lang="en-US" dirty="0"/>
              <a:t>.  </a:t>
            </a:r>
          </a:p>
          <a:p>
            <a:r>
              <a:rPr lang="en-US" dirty="0"/>
              <a:t>However, a good Integrated Development Environment (IDE) will help identify those for you during the development process.   </a:t>
            </a:r>
          </a:p>
          <a:p>
            <a:r>
              <a:rPr lang="en-US" dirty="0"/>
              <a:t>Exceptions, on the other hand, can be recovered from.  </a:t>
            </a:r>
          </a:p>
          <a:p>
            <a:r>
              <a:rPr lang="en-US" dirty="0"/>
              <a:t>Exception handling in Python is more verbose than you might have seen in other languages with the addition of an optional else clause that is executed if no exception occurred during the *try* block.  </a:t>
            </a:r>
          </a:p>
          <a:p>
            <a:r>
              <a:rPr lang="en-US" dirty="0"/>
              <a:t>The format of the *try* block is fairly simple.</a:t>
            </a:r>
          </a:p>
        </p:txBody>
      </p:sp>
    </p:spTree>
    <p:extLst>
      <p:ext uri="{BB962C8B-B14F-4D97-AF65-F5344CB8AC3E}">
        <p14:creationId xmlns:p14="http://schemas.microsoft.com/office/powerpoint/2010/main" val="304449934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B7249-60AB-C546-8844-C4819330D1BB}"/>
              </a:ext>
            </a:extLst>
          </p:cNvPr>
          <p:cNvSpPr>
            <a:spLocks noGrp="1"/>
          </p:cNvSpPr>
          <p:nvPr>
            <p:ph type="title"/>
          </p:nvPr>
        </p:nvSpPr>
        <p:spPr/>
        <p:txBody>
          <a:bodyPr/>
          <a:lstStyle/>
          <a:p>
            <a:r>
              <a:rPr lang="en-US" dirty="0"/>
              <a:t>Exception</a:t>
            </a:r>
            <a:br>
              <a:rPr lang="en-US" dirty="0"/>
            </a:br>
            <a:r>
              <a:rPr lang="en-US" dirty="0"/>
              <a:t>Handling</a:t>
            </a:r>
          </a:p>
        </p:txBody>
      </p:sp>
      <p:sp>
        <p:nvSpPr>
          <p:cNvPr id="4" name="Rectangle 3">
            <a:extLst>
              <a:ext uri="{FF2B5EF4-FFF2-40B4-BE49-F238E27FC236}">
                <a16:creationId xmlns:a16="http://schemas.microsoft.com/office/drawing/2014/main" id="{B1D6D946-6337-C542-AE2C-340E1FC2B20E}"/>
              </a:ext>
            </a:extLst>
          </p:cNvPr>
          <p:cNvSpPr/>
          <p:nvPr/>
        </p:nvSpPr>
        <p:spPr>
          <a:xfrm>
            <a:off x="685800" y="2237610"/>
            <a:ext cx="10820400" cy="3970318"/>
          </a:xfrm>
          <a:prstGeom prst="rect">
            <a:avLst/>
          </a:prstGeom>
        </p:spPr>
        <p:txBody>
          <a:bodyPr wrap="square">
            <a:spAutoFit/>
          </a:bodyPr>
          <a:lstStyle/>
          <a:p>
            <a:r>
              <a:rPr lang="en-US" dirty="0">
                <a:solidFill>
                  <a:srgbClr val="6A9955"/>
                </a:solidFill>
                <a:latin typeface="Menlo" panose="020B0609030804020204" pitchFamily="49" charset="0"/>
              </a:rPr>
              <a:t># example of the python exception handling construct</a:t>
            </a:r>
            <a:endParaRPr lang="en-US" dirty="0">
              <a:solidFill>
                <a:srgbClr val="D4D4D4"/>
              </a:solidFill>
              <a:latin typeface="Menlo" panose="020B0609030804020204" pitchFamily="49" charset="0"/>
            </a:endParaRPr>
          </a:p>
          <a:p>
            <a:r>
              <a:rPr lang="en-US" dirty="0">
                <a:solidFill>
                  <a:srgbClr val="C586C0"/>
                </a:solidFill>
                <a:latin typeface="Menlo" panose="020B0609030804020204" pitchFamily="49" charset="0"/>
              </a:rPr>
              <a:t>try</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a:solidFill>
                  <a:srgbClr val="6A9955"/>
                </a:solidFill>
                <a:latin typeface="Menlo" panose="020B0609030804020204" pitchFamily="49" charset="0"/>
              </a:rPr>
              <a:t># execute some code that could raise an exception</a:t>
            </a:r>
            <a:endParaRPr lang="en-US" dirty="0">
              <a:solidFill>
                <a:srgbClr val="D4D4D4"/>
              </a:solidFill>
              <a:latin typeface="Menlo" panose="020B0609030804020204" pitchFamily="49" charset="0"/>
            </a:endParaRPr>
          </a:p>
          <a:p>
            <a:r>
              <a:rPr lang="en-US" dirty="0">
                <a:solidFill>
                  <a:srgbClr val="C586C0"/>
                </a:solidFill>
                <a:latin typeface="Menlo" panose="020B0609030804020204" pitchFamily="49" charset="0"/>
              </a:rPr>
              <a:t>Except [&lt;type&gt; [as e]]</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a:solidFill>
                  <a:srgbClr val="6A9955"/>
                </a:solidFill>
                <a:latin typeface="Menlo" panose="020B0609030804020204" pitchFamily="49" charset="0"/>
              </a:rPr>
              <a:t># this code is executed if an exception occurs</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    </a:t>
            </a:r>
            <a:r>
              <a:rPr lang="en-US" dirty="0">
                <a:solidFill>
                  <a:srgbClr val="C586C0"/>
                </a:solidFill>
                <a:latin typeface="Menlo" panose="020B0609030804020204" pitchFamily="49" charset="0"/>
              </a:rPr>
              <a:t>pass</a:t>
            </a:r>
            <a:endParaRPr lang="en-US" dirty="0">
              <a:solidFill>
                <a:srgbClr val="D4D4D4"/>
              </a:solidFill>
              <a:latin typeface="Menlo" panose="020B0609030804020204" pitchFamily="49" charset="0"/>
            </a:endParaRPr>
          </a:p>
          <a:p>
            <a:r>
              <a:rPr lang="en-US" dirty="0">
                <a:solidFill>
                  <a:srgbClr val="C586C0"/>
                </a:solidFill>
                <a:latin typeface="Menlo" panose="020B0609030804020204" pitchFamily="49" charset="0"/>
              </a:rPr>
              <a:t>else</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a:solidFill>
                  <a:srgbClr val="6A9955"/>
                </a:solidFill>
                <a:latin typeface="Menlo" panose="020B0609030804020204" pitchFamily="49" charset="0"/>
              </a:rPr>
              <a:t># this code is executed if the try block is </a:t>
            </a:r>
          </a:p>
          <a:p>
            <a:r>
              <a:rPr lang="en-US" dirty="0">
                <a:solidFill>
                  <a:srgbClr val="6A9955"/>
                </a:solidFill>
                <a:latin typeface="Menlo" panose="020B0609030804020204" pitchFamily="49" charset="0"/>
              </a:rPr>
              <a:t> 	 # executed without exception</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    </a:t>
            </a:r>
            <a:r>
              <a:rPr lang="en-US" dirty="0">
                <a:solidFill>
                  <a:srgbClr val="C586C0"/>
                </a:solidFill>
                <a:latin typeface="Menlo" panose="020B0609030804020204" pitchFamily="49" charset="0"/>
              </a:rPr>
              <a:t>pass</a:t>
            </a:r>
            <a:endParaRPr lang="en-US" dirty="0">
              <a:solidFill>
                <a:srgbClr val="D4D4D4"/>
              </a:solidFill>
              <a:latin typeface="Menlo" panose="020B0609030804020204" pitchFamily="49" charset="0"/>
            </a:endParaRPr>
          </a:p>
          <a:p>
            <a:r>
              <a:rPr lang="en-US" dirty="0">
                <a:solidFill>
                  <a:srgbClr val="C586C0"/>
                </a:solidFill>
                <a:latin typeface="Menlo" panose="020B0609030804020204" pitchFamily="49" charset="0"/>
              </a:rPr>
              <a:t>finally</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a:solidFill>
                  <a:srgbClr val="6A9955"/>
                </a:solidFill>
                <a:latin typeface="Menlo" panose="020B0609030804020204" pitchFamily="49" charset="0"/>
              </a:rPr>
              <a:t># this code is executed after the try block, </a:t>
            </a:r>
          </a:p>
          <a:p>
            <a:r>
              <a:rPr lang="en-US" dirty="0">
                <a:solidFill>
                  <a:srgbClr val="6A9955"/>
                </a:solidFill>
                <a:latin typeface="Menlo" panose="020B0609030804020204" pitchFamily="49" charset="0"/>
              </a:rPr>
              <a:t>	 # any exception block OR the else block</a:t>
            </a:r>
            <a:endParaRPr lang="en-US" dirty="0">
              <a:solidFill>
                <a:srgbClr val="D4D4D4"/>
              </a:solidFill>
              <a:latin typeface="Menlo" panose="020B0609030804020204" pitchFamily="49" charset="0"/>
            </a:endParaRPr>
          </a:p>
          <a:p>
            <a:r>
              <a:rPr lang="en-US" dirty="0">
                <a:solidFill>
                  <a:srgbClr val="D4D4D4"/>
                </a:solidFill>
                <a:latin typeface="Menlo" panose="020B0609030804020204" pitchFamily="49" charset="0"/>
              </a:rPr>
              <a:t>    </a:t>
            </a:r>
            <a:r>
              <a:rPr lang="en-US" dirty="0">
                <a:solidFill>
                  <a:srgbClr val="C586C0"/>
                </a:solidFill>
                <a:latin typeface="Menlo" panose="020B0609030804020204" pitchFamily="49" charset="0"/>
              </a:rPr>
              <a:t>pass</a:t>
            </a:r>
            <a:endParaRPr lang="en-US"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139817935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4A548-D501-B748-AD81-250389D74A86}"/>
              </a:ext>
            </a:extLst>
          </p:cNvPr>
          <p:cNvSpPr>
            <a:spLocks noGrp="1"/>
          </p:cNvSpPr>
          <p:nvPr>
            <p:ph type="title"/>
          </p:nvPr>
        </p:nvSpPr>
        <p:spPr/>
        <p:txBody>
          <a:bodyPr/>
          <a:lstStyle/>
          <a:p>
            <a:r>
              <a:rPr lang="en-US" dirty="0"/>
              <a:t>Raising your</a:t>
            </a:r>
            <a:br>
              <a:rPr lang="en-US" dirty="0"/>
            </a:br>
            <a:r>
              <a:rPr lang="en-US" dirty="0"/>
              <a:t> own exception</a:t>
            </a:r>
          </a:p>
        </p:txBody>
      </p:sp>
      <p:sp>
        <p:nvSpPr>
          <p:cNvPr id="3" name="Content Placeholder 2">
            <a:extLst>
              <a:ext uri="{FF2B5EF4-FFF2-40B4-BE49-F238E27FC236}">
                <a16:creationId xmlns:a16="http://schemas.microsoft.com/office/drawing/2014/main" id="{AE0A547D-0AF1-0E4E-98A2-EF5FA6713FBC}"/>
              </a:ext>
            </a:extLst>
          </p:cNvPr>
          <p:cNvSpPr>
            <a:spLocks noGrp="1"/>
          </p:cNvSpPr>
          <p:nvPr>
            <p:ph idx="1"/>
          </p:nvPr>
        </p:nvSpPr>
        <p:spPr/>
        <p:txBody>
          <a:bodyPr/>
          <a:lstStyle/>
          <a:p>
            <a:endParaRPr lang="en-US" dirty="0"/>
          </a:p>
        </p:txBody>
      </p:sp>
      <p:sp>
        <p:nvSpPr>
          <p:cNvPr id="4" name="Rectangle 3">
            <a:extLst>
              <a:ext uri="{FF2B5EF4-FFF2-40B4-BE49-F238E27FC236}">
                <a16:creationId xmlns:a16="http://schemas.microsoft.com/office/drawing/2014/main" id="{D166D0DE-D016-604B-BC26-3EB8C5F75718}"/>
              </a:ext>
            </a:extLst>
          </p:cNvPr>
          <p:cNvSpPr/>
          <p:nvPr/>
        </p:nvSpPr>
        <p:spPr>
          <a:xfrm>
            <a:off x="1371600" y="3052460"/>
            <a:ext cx="9448800" cy="2308324"/>
          </a:xfrm>
          <a:prstGeom prst="rect">
            <a:avLst/>
          </a:prstGeom>
        </p:spPr>
        <p:txBody>
          <a:bodyPr wrap="square">
            <a:spAutoFit/>
          </a:bodyPr>
          <a:lstStyle/>
          <a:p>
            <a:r>
              <a:rPr lang="en-US" dirty="0">
                <a:solidFill>
                  <a:srgbClr val="6A9955"/>
                </a:solidFill>
                <a:latin typeface="Menlo" panose="020B0609030804020204" pitchFamily="49" charset="0"/>
              </a:rPr>
              <a:t># demo of raising an exception</a:t>
            </a:r>
            <a:endParaRPr lang="en-US" dirty="0">
              <a:solidFill>
                <a:srgbClr val="D4D4D4"/>
              </a:solidFill>
              <a:latin typeface="Menlo" panose="020B0609030804020204" pitchFamily="49" charset="0"/>
            </a:endParaRPr>
          </a:p>
          <a:p>
            <a:r>
              <a:rPr lang="en-US" dirty="0">
                <a:solidFill>
                  <a:srgbClr val="C586C0"/>
                </a:solidFill>
                <a:latin typeface="Menlo" panose="020B0609030804020204" pitchFamily="49" charset="0"/>
              </a:rPr>
              <a:t>raise</a:t>
            </a:r>
            <a:r>
              <a:rPr lang="en-US" dirty="0">
                <a:solidFill>
                  <a:srgbClr val="D4D4D4"/>
                </a:solidFill>
                <a:latin typeface="Menlo" panose="020B0609030804020204" pitchFamily="49" charset="0"/>
              </a:rPr>
              <a:t> </a:t>
            </a:r>
            <a:r>
              <a:rPr lang="en-US" dirty="0">
                <a:solidFill>
                  <a:srgbClr val="4EC9B0"/>
                </a:solidFill>
                <a:latin typeface="Menlo" panose="020B0609030804020204" pitchFamily="49" charset="0"/>
              </a:rPr>
              <a:t>Exception</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'This is my exception'</a:t>
            </a:r>
            <a:r>
              <a:rPr lang="en-US" dirty="0">
                <a:solidFill>
                  <a:srgbClr val="D4D4D4"/>
                </a:solidFill>
                <a:latin typeface="Menlo" panose="020B0609030804020204" pitchFamily="49" charset="0"/>
              </a:rPr>
              <a:t>)</a:t>
            </a:r>
          </a:p>
          <a:p>
            <a:br>
              <a:rPr lang="en-US" dirty="0">
                <a:solidFill>
                  <a:srgbClr val="D4D4D4"/>
                </a:solidFill>
                <a:latin typeface="Menlo" panose="020B0609030804020204" pitchFamily="49" charset="0"/>
              </a:rPr>
            </a:br>
            <a:r>
              <a:rPr lang="en-US" dirty="0">
                <a:solidFill>
                  <a:srgbClr val="6A9955"/>
                </a:solidFill>
                <a:latin typeface="Menlo" panose="020B0609030804020204" pitchFamily="49" charset="0"/>
              </a:rPr>
              <a:t># Will produce the following Traceback - aka </a:t>
            </a:r>
            <a:r>
              <a:rPr lang="en-US" dirty="0" err="1">
                <a:solidFill>
                  <a:srgbClr val="6A9955"/>
                </a:solidFill>
                <a:latin typeface="Menlo" panose="020B0609030804020204" pitchFamily="49" charset="0"/>
              </a:rPr>
              <a:t>StackTrace</a:t>
            </a:r>
            <a:endParaRPr lang="en-US" dirty="0">
              <a:solidFill>
                <a:srgbClr val="D4D4D4"/>
              </a:solidFill>
              <a:latin typeface="Menlo" panose="020B0609030804020204" pitchFamily="49" charset="0"/>
            </a:endParaRPr>
          </a:p>
          <a:p>
            <a:r>
              <a:rPr lang="en-US" dirty="0">
                <a:solidFill>
                  <a:srgbClr val="6A9955"/>
                </a:solidFill>
                <a:latin typeface="Menlo" panose="020B0609030804020204" pitchFamily="49" charset="0"/>
              </a:rPr>
              <a:t># Traceback (most recent call last):</a:t>
            </a:r>
            <a:endParaRPr lang="en-US" dirty="0">
              <a:solidFill>
                <a:srgbClr val="D4D4D4"/>
              </a:solidFill>
              <a:latin typeface="Menlo" panose="020B0609030804020204" pitchFamily="49" charset="0"/>
            </a:endParaRPr>
          </a:p>
          <a:p>
            <a:r>
              <a:rPr lang="en-US" dirty="0">
                <a:solidFill>
                  <a:srgbClr val="6A9955"/>
                </a:solidFill>
                <a:latin typeface="Menlo" panose="020B0609030804020204" pitchFamily="49" charset="0"/>
              </a:rPr>
              <a:t>#  File "</a:t>
            </a:r>
            <a:r>
              <a:rPr lang="en-US" dirty="0" err="1">
                <a:solidFill>
                  <a:srgbClr val="6A9955"/>
                </a:solidFill>
                <a:latin typeface="Menlo" panose="020B0609030804020204" pitchFamily="49" charset="0"/>
              </a:rPr>
              <a:t>scratch.py</a:t>
            </a:r>
            <a:r>
              <a:rPr lang="en-US" dirty="0">
                <a:solidFill>
                  <a:srgbClr val="6A9955"/>
                </a:solidFill>
                <a:latin typeface="Menlo" panose="020B0609030804020204" pitchFamily="49" charset="0"/>
              </a:rPr>
              <a:t>", line 1, in &lt;module&gt;</a:t>
            </a:r>
            <a:endParaRPr lang="en-US" dirty="0">
              <a:solidFill>
                <a:srgbClr val="D4D4D4"/>
              </a:solidFill>
              <a:latin typeface="Menlo" panose="020B0609030804020204" pitchFamily="49" charset="0"/>
            </a:endParaRPr>
          </a:p>
          <a:p>
            <a:r>
              <a:rPr lang="en-US" dirty="0">
                <a:solidFill>
                  <a:srgbClr val="6A9955"/>
                </a:solidFill>
                <a:latin typeface="Menlo" panose="020B0609030804020204" pitchFamily="49" charset="0"/>
              </a:rPr>
              <a:t>#    raise Exception('This is my exception')</a:t>
            </a:r>
            <a:endParaRPr lang="en-US" dirty="0">
              <a:solidFill>
                <a:srgbClr val="D4D4D4"/>
              </a:solidFill>
              <a:latin typeface="Menlo" panose="020B0609030804020204" pitchFamily="49" charset="0"/>
            </a:endParaRPr>
          </a:p>
          <a:p>
            <a:r>
              <a:rPr lang="en-US" dirty="0">
                <a:solidFill>
                  <a:srgbClr val="6A9955"/>
                </a:solidFill>
                <a:latin typeface="Menlo" panose="020B0609030804020204" pitchFamily="49" charset="0"/>
              </a:rPr>
              <a:t>#Exception: This is my exception</a:t>
            </a:r>
            <a:endParaRPr lang="en-US"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41422086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509F6-6069-0543-94EC-2DAA5528BD0B}"/>
              </a:ext>
            </a:extLst>
          </p:cNvPr>
          <p:cNvSpPr>
            <a:spLocks noGrp="1"/>
          </p:cNvSpPr>
          <p:nvPr>
            <p:ph type="title"/>
          </p:nvPr>
        </p:nvSpPr>
        <p:spPr/>
        <p:txBody>
          <a:bodyPr/>
          <a:lstStyle/>
          <a:p>
            <a:r>
              <a:rPr lang="en-US" dirty="0"/>
              <a:t>Detail </a:t>
            </a:r>
            <a:r>
              <a:rPr lang="en-US" dirty="0" err="1"/>
              <a:t>hidinng</a:t>
            </a:r>
            <a:endParaRPr lang="en-US" dirty="0"/>
          </a:p>
        </p:txBody>
      </p:sp>
      <p:sp>
        <p:nvSpPr>
          <p:cNvPr id="3" name="Content Placeholder 2">
            <a:extLst>
              <a:ext uri="{FF2B5EF4-FFF2-40B4-BE49-F238E27FC236}">
                <a16:creationId xmlns:a16="http://schemas.microsoft.com/office/drawing/2014/main" id="{E3B6CEBF-82CD-CC48-B550-E5CBC9AEA8D3}"/>
              </a:ext>
            </a:extLst>
          </p:cNvPr>
          <p:cNvSpPr>
            <a:spLocks noGrp="1"/>
          </p:cNvSpPr>
          <p:nvPr>
            <p:ph idx="1"/>
          </p:nvPr>
        </p:nvSpPr>
        <p:spPr/>
        <p:txBody>
          <a:bodyPr/>
          <a:lstStyle/>
          <a:p>
            <a:pPr lvl="1"/>
            <a:endParaRPr lang="en-US" dirty="0"/>
          </a:p>
        </p:txBody>
      </p:sp>
      <p:sp>
        <p:nvSpPr>
          <p:cNvPr id="4" name="Rectangle 3">
            <a:extLst>
              <a:ext uri="{FF2B5EF4-FFF2-40B4-BE49-F238E27FC236}">
                <a16:creationId xmlns:a16="http://schemas.microsoft.com/office/drawing/2014/main" id="{9D7AF53E-C85A-954C-AB40-D20B62CA950E}"/>
              </a:ext>
            </a:extLst>
          </p:cNvPr>
          <p:cNvSpPr/>
          <p:nvPr/>
        </p:nvSpPr>
        <p:spPr>
          <a:xfrm>
            <a:off x="685800" y="2194560"/>
            <a:ext cx="6096000" cy="1477328"/>
          </a:xfrm>
          <a:prstGeom prst="rect">
            <a:avLst/>
          </a:prstGeom>
        </p:spPr>
        <p:txBody>
          <a:bodyPr>
            <a:spAutoFit/>
          </a:bodyPr>
          <a:lstStyle/>
          <a:p>
            <a:r>
              <a:rPr lang="en-US" dirty="0">
                <a:solidFill>
                  <a:srgbClr val="6A9955"/>
                </a:solidFill>
                <a:latin typeface="Menlo" panose="020B0609030804020204" pitchFamily="49" charset="0"/>
              </a:rPr>
              <a:t># demo of raising an exception</a:t>
            </a:r>
            <a:endParaRPr lang="en-US" dirty="0">
              <a:solidFill>
                <a:srgbClr val="D4D4D4"/>
              </a:solidFill>
              <a:latin typeface="Menlo" panose="020B0609030804020204" pitchFamily="49" charset="0"/>
            </a:endParaRPr>
          </a:p>
          <a:p>
            <a:r>
              <a:rPr lang="en-US" dirty="0">
                <a:solidFill>
                  <a:srgbClr val="C586C0"/>
                </a:solidFill>
                <a:latin typeface="Menlo" panose="020B0609030804020204" pitchFamily="49" charset="0"/>
              </a:rPr>
              <a:t>try</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x = </a:t>
            </a:r>
            <a:r>
              <a:rPr lang="en-US" dirty="0">
                <a:solidFill>
                  <a:srgbClr val="B5CEA8"/>
                </a:solidFill>
                <a:latin typeface="Menlo" panose="020B0609030804020204" pitchFamily="49" charset="0"/>
              </a:rPr>
              <a:t>5</a:t>
            </a:r>
            <a:r>
              <a:rPr lang="en-US" dirty="0">
                <a:solidFill>
                  <a:srgbClr val="D4D4D4"/>
                </a:solidFill>
                <a:latin typeface="Menlo" panose="020B0609030804020204" pitchFamily="49" charset="0"/>
              </a:rPr>
              <a:t> / </a:t>
            </a:r>
            <a:r>
              <a:rPr lang="en-US" dirty="0">
                <a:solidFill>
                  <a:srgbClr val="B5CEA8"/>
                </a:solidFill>
                <a:latin typeface="Menlo" panose="020B0609030804020204" pitchFamily="49" charset="0"/>
              </a:rPr>
              <a:t>0</a:t>
            </a:r>
            <a:endParaRPr lang="en-US" dirty="0">
              <a:solidFill>
                <a:srgbClr val="D4D4D4"/>
              </a:solidFill>
              <a:latin typeface="Menlo" panose="020B0609030804020204" pitchFamily="49" charset="0"/>
            </a:endParaRPr>
          </a:p>
          <a:p>
            <a:r>
              <a:rPr lang="en-US" dirty="0">
                <a:solidFill>
                  <a:srgbClr val="C586C0"/>
                </a:solidFill>
                <a:latin typeface="Menlo" panose="020B0609030804020204" pitchFamily="49" charset="0"/>
              </a:rPr>
              <a:t>except</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a:solidFill>
                  <a:srgbClr val="DCDCAA"/>
                </a:solidFill>
                <a:latin typeface="Menlo" panose="020B0609030804020204" pitchFamily="49" charset="0"/>
              </a:rPr>
              <a:t>print</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'something went wrong'</a:t>
            </a:r>
            <a:r>
              <a:rPr lang="en-US" dirty="0">
                <a:solidFill>
                  <a:srgbClr val="D4D4D4"/>
                </a:solidFill>
                <a:latin typeface="Menlo" panose="020B0609030804020204" pitchFamily="49" charset="0"/>
              </a:rPr>
              <a:t>)</a:t>
            </a:r>
            <a:endParaRPr lang="en-US" b="0" dirty="0">
              <a:solidFill>
                <a:srgbClr val="D4D4D4"/>
              </a:solidFill>
              <a:effectLst/>
              <a:latin typeface="Menlo" panose="020B0609030804020204" pitchFamily="49" charset="0"/>
            </a:endParaRPr>
          </a:p>
        </p:txBody>
      </p:sp>
      <p:sp>
        <p:nvSpPr>
          <p:cNvPr id="5" name="Rectangle 4">
            <a:extLst>
              <a:ext uri="{FF2B5EF4-FFF2-40B4-BE49-F238E27FC236}">
                <a16:creationId xmlns:a16="http://schemas.microsoft.com/office/drawing/2014/main" id="{2BF5B357-9CD0-0345-B24E-902BB3CE08A4}"/>
              </a:ext>
            </a:extLst>
          </p:cNvPr>
          <p:cNvSpPr/>
          <p:nvPr/>
        </p:nvSpPr>
        <p:spPr>
          <a:xfrm>
            <a:off x="4972050" y="4044940"/>
            <a:ext cx="7219950" cy="2308324"/>
          </a:xfrm>
          <a:prstGeom prst="rect">
            <a:avLst/>
          </a:prstGeom>
        </p:spPr>
        <p:txBody>
          <a:bodyPr wrap="square">
            <a:spAutoFit/>
          </a:bodyPr>
          <a:lstStyle/>
          <a:p>
            <a:r>
              <a:rPr lang="en-US" dirty="0">
                <a:solidFill>
                  <a:srgbClr val="6A9955"/>
                </a:solidFill>
                <a:latin typeface="Menlo" panose="020B0609030804020204" pitchFamily="49" charset="0"/>
              </a:rPr>
              <a:t># demo of raising an exception</a:t>
            </a:r>
            <a:endParaRPr lang="en-US" dirty="0">
              <a:solidFill>
                <a:srgbClr val="D4D4D4"/>
              </a:solidFill>
              <a:latin typeface="Menlo" panose="020B0609030804020204" pitchFamily="49" charset="0"/>
            </a:endParaRPr>
          </a:p>
          <a:p>
            <a:r>
              <a:rPr lang="en-US" dirty="0">
                <a:solidFill>
                  <a:srgbClr val="C586C0"/>
                </a:solidFill>
                <a:latin typeface="Menlo" panose="020B0609030804020204" pitchFamily="49" charset="0"/>
              </a:rPr>
              <a:t>try</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x = </a:t>
            </a:r>
            <a:r>
              <a:rPr lang="en-US" dirty="0">
                <a:solidFill>
                  <a:srgbClr val="B5CEA8"/>
                </a:solidFill>
                <a:latin typeface="Menlo" panose="020B0609030804020204" pitchFamily="49" charset="0"/>
              </a:rPr>
              <a:t>5</a:t>
            </a:r>
            <a:r>
              <a:rPr lang="en-US" dirty="0">
                <a:solidFill>
                  <a:srgbClr val="D4D4D4"/>
                </a:solidFill>
                <a:latin typeface="Menlo" panose="020B0609030804020204" pitchFamily="49" charset="0"/>
              </a:rPr>
              <a:t> / </a:t>
            </a:r>
            <a:r>
              <a:rPr lang="en-US" dirty="0">
                <a:solidFill>
                  <a:srgbClr val="B5CEA8"/>
                </a:solidFill>
                <a:latin typeface="Menlo" panose="020B0609030804020204" pitchFamily="49" charset="0"/>
              </a:rPr>
              <a:t>0</a:t>
            </a:r>
            <a:endParaRPr lang="en-US" dirty="0">
              <a:solidFill>
                <a:srgbClr val="D4D4D4"/>
              </a:solidFill>
              <a:latin typeface="Menlo" panose="020B0609030804020204" pitchFamily="49" charset="0"/>
            </a:endParaRPr>
          </a:p>
          <a:p>
            <a:r>
              <a:rPr lang="en-US" dirty="0">
                <a:solidFill>
                  <a:srgbClr val="C586C0"/>
                </a:solidFill>
                <a:latin typeface="Menlo" panose="020B0609030804020204" pitchFamily="49" charset="0"/>
              </a:rPr>
              <a:t>except</a:t>
            </a:r>
            <a:r>
              <a:rPr lang="en-US" dirty="0">
                <a:solidFill>
                  <a:srgbClr val="D4D4D4"/>
                </a:solidFill>
                <a:latin typeface="Menlo" panose="020B0609030804020204" pitchFamily="49" charset="0"/>
              </a:rPr>
              <a:t> </a:t>
            </a:r>
            <a:r>
              <a:rPr lang="en-US" dirty="0">
                <a:solidFill>
                  <a:srgbClr val="4EC9B0"/>
                </a:solidFill>
                <a:latin typeface="Menlo" panose="020B0609030804020204" pitchFamily="49" charset="0"/>
              </a:rPr>
              <a:t>Exception</a:t>
            </a:r>
            <a:r>
              <a:rPr lang="en-US" dirty="0">
                <a:solidFill>
                  <a:srgbClr val="D4D4D4"/>
                </a:solidFill>
                <a:latin typeface="Menlo" panose="020B0609030804020204" pitchFamily="49" charset="0"/>
              </a:rPr>
              <a:t> </a:t>
            </a:r>
            <a:r>
              <a:rPr lang="en-US" dirty="0">
                <a:solidFill>
                  <a:srgbClr val="C586C0"/>
                </a:solidFill>
                <a:latin typeface="Menlo" panose="020B0609030804020204" pitchFamily="49" charset="0"/>
              </a:rPr>
              <a:t>as</a:t>
            </a:r>
            <a:r>
              <a:rPr lang="en-US" dirty="0">
                <a:solidFill>
                  <a:srgbClr val="D4D4D4"/>
                </a:solidFill>
                <a:latin typeface="Menlo" panose="020B0609030804020204" pitchFamily="49" charset="0"/>
              </a:rPr>
              <a:t> e:</a:t>
            </a:r>
          </a:p>
          <a:p>
            <a:r>
              <a:rPr lang="en-US" dirty="0">
                <a:solidFill>
                  <a:srgbClr val="D4D4D4"/>
                </a:solidFill>
                <a:latin typeface="Menlo" panose="020B0609030804020204" pitchFamily="49" charset="0"/>
              </a:rPr>
              <a:t>    </a:t>
            </a:r>
            <a:r>
              <a:rPr lang="en-US" dirty="0">
                <a:solidFill>
                  <a:srgbClr val="DCDCAA"/>
                </a:solidFill>
                <a:latin typeface="Menlo" panose="020B0609030804020204" pitchFamily="49" charset="0"/>
              </a:rPr>
              <a:t>print</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'something went wrong: </a:t>
            </a:r>
            <a:r>
              <a:rPr lang="en-US" dirty="0">
                <a:solidFill>
                  <a:srgbClr val="D7BA7D"/>
                </a:solidFill>
                <a:latin typeface="Menlo" panose="020B0609030804020204" pitchFamily="49" charset="0"/>
              </a:rPr>
              <a:t>\n</a:t>
            </a:r>
            <a:r>
              <a:rPr lang="en-US" dirty="0">
                <a:solidFill>
                  <a:srgbClr val="CE9178"/>
                </a:solidFill>
                <a:latin typeface="Menlo" panose="020B0609030804020204" pitchFamily="49" charset="0"/>
              </a:rPr>
              <a:t>'</a:t>
            </a:r>
            <a:r>
              <a:rPr lang="en-US" dirty="0">
                <a:solidFill>
                  <a:srgbClr val="D4D4D4"/>
                </a:solidFill>
                <a:latin typeface="Menlo" panose="020B0609030804020204" pitchFamily="49" charset="0"/>
              </a:rPr>
              <a:t> + </a:t>
            </a:r>
            <a:r>
              <a:rPr lang="en-US" dirty="0">
                <a:solidFill>
                  <a:srgbClr val="4EC9B0"/>
                </a:solidFill>
                <a:latin typeface="Menlo" panose="020B0609030804020204" pitchFamily="49" charset="0"/>
              </a:rPr>
              <a:t>str</a:t>
            </a:r>
            <a:r>
              <a:rPr lang="en-US" dirty="0">
                <a:solidFill>
                  <a:srgbClr val="D4D4D4"/>
                </a:solidFill>
                <a:latin typeface="Menlo" panose="020B0609030804020204" pitchFamily="49" charset="0"/>
              </a:rPr>
              <a:t>(e))</a:t>
            </a:r>
          </a:p>
          <a:p>
            <a:r>
              <a:rPr lang="en-US" dirty="0">
                <a:solidFill>
                  <a:srgbClr val="C586C0"/>
                </a:solidFill>
                <a:latin typeface="Menlo" panose="020B0609030804020204" pitchFamily="49" charset="0"/>
              </a:rPr>
              <a:t>finally</a:t>
            </a:r>
            <a:r>
              <a:rPr lang="en-US" dirty="0">
                <a:solidFill>
                  <a:srgbClr val="D4D4D4"/>
                </a:solidFill>
                <a:latin typeface="Menlo" panose="020B0609030804020204" pitchFamily="49" charset="0"/>
              </a:rPr>
              <a:t>:</a:t>
            </a:r>
          </a:p>
          <a:p>
            <a:r>
              <a:rPr lang="en-US" dirty="0">
                <a:solidFill>
                  <a:srgbClr val="D4D4D4"/>
                </a:solidFill>
                <a:latin typeface="Menlo" panose="020B0609030804020204" pitchFamily="49" charset="0"/>
              </a:rPr>
              <a:t>    </a:t>
            </a:r>
            <a:r>
              <a:rPr lang="en-US" dirty="0">
                <a:solidFill>
                  <a:srgbClr val="DCDCAA"/>
                </a:solidFill>
                <a:latin typeface="Menlo" panose="020B0609030804020204" pitchFamily="49" charset="0"/>
              </a:rPr>
              <a:t>print</a:t>
            </a:r>
            <a:r>
              <a:rPr lang="en-US" dirty="0">
                <a:solidFill>
                  <a:srgbClr val="D4D4D4"/>
                </a:solidFill>
                <a:latin typeface="Menlo" panose="020B0609030804020204" pitchFamily="49" charset="0"/>
              </a:rPr>
              <a:t>(</a:t>
            </a:r>
            <a:r>
              <a:rPr lang="en-US" dirty="0">
                <a:solidFill>
                  <a:srgbClr val="CE9178"/>
                </a:solidFill>
                <a:latin typeface="Menlo" panose="020B0609030804020204" pitchFamily="49" charset="0"/>
              </a:rPr>
              <a:t>'we made it to the end'</a:t>
            </a:r>
            <a:r>
              <a:rPr lang="en-US" dirty="0">
                <a:solidFill>
                  <a:srgbClr val="D4D4D4"/>
                </a:solidFill>
                <a:latin typeface="Menlo" panose="020B0609030804020204" pitchFamily="49" charset="0"/>
              </a:rPr>
              <a:t>)</a:t>
            </a:r>
          </a:p>
          <a:p>
            <a:endParaRPr lang="en-US"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2310724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3130</TotalTime>
  <Words>12070</Words>
  <Application>Microsoft Macintosh PowerPoint</Application>
  <PresentationFormat>Widescreen</PresentationFormat>
  <Paragraphs>1594</Paragraphs>
  <Slides>142</Slides>
  <Notes>79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142</vt:i4>
      </vt:variant>
    </vt:vector>
  </HeadingPairs>
  <TitlesOfParts>
    <vt:vector size="147" baseType="lpstr">
      <vt:lpstr>Arial</vt:lpstr>
      <vt:lpstr>Calibri</vt:lpstr>
      <vt:lpstr>Century Gothic</vt:lpstr>
      <vt:lpstr>Menlo</vt:lpstr>
      <vt:lpstr>Vapor Trail</vt:lpstr>
      <vt:lpstr>One day of python</vt:lpstr>
      <vt:lpstr>Module 0</vt:lpstr>
      <vt:lpstr>Mood setting</vt:lpstr>
      <vt:lpstr>Disclaimers</vt:lpstr>
      <vt:lpstr>Agenda</vt:lpstr>
      <vt:lpstr>Who am I?</vt:lpstr>
      <vt:lpstr>Module 1</vt:lpstr>
      <vt:lpstr>PowerPoint Presentation</vt:lpstr>
      <vt:lpstr>Basic Terminology</vt:lpstr>
      <vt:lpstr>Making a comment</vt:lpstr>
      <vt:lpstr>Basic Types</vt:lpstr>
      <vt:lpstr>Basic Types</vt:lpstr>
      <vt:lpstr>Naming Conventions 1  (per Python Documentation)</vt:lpstr>
      <vt:lpstr>Naming Conventions 2  (per Python Documentation)</vt:lpstr>
      <vt:lpstr>Naming Conventions 3  (per Python Documentation)</vt:lpstr>
      <vt:lpstr>Naming Conventions 4  (per Python Documentation)</vt:lpstr>
      <vt:lpstr>Naming Conventions 5  (per Python Documentation)</vt:lpstr>
      <vt:lpstr>Creating Objects</vt:lpstr>
      <vt:lpstr>Learning About Objects</vt:lpstr>
      <vt:lpstr>help example</vt:lpstr>
      <vt:lpstr>Help  example - continued</vt:lpstr>
      <vt:lpstr>dir example</vt:lpstr>
      <vt:lpstr>Type example</vt:lpstr>
      <vt:lpstr>User input</vt:lpstr>
      <vt:lpstr>Hello world  (Python Interactive)</vt:lpstr>
      <vt:lpstr>Module 2</vt:lpstr>
      <vt:lpstr>Conditionals</vt:lpstr>
      <vt:lpstr>Comparison Operators</vt:lpstr>
      <vt:lpstr>Comparison Operators  continued</vt:lpstr>
      <vt:lpstr>Assignment Operators</vt:lpstr>
      <vt:lpstr>Assignment Operators Continued</vt:lpstr>
      <vt:lpstr>Comparison Operators</vt:lpstr>
      <vt:lpstr>Bitwise operators</vt:lpstr>
      <vt:lpstr>Bitwise Truth Table</vt:lpstr>
      <vt:lpstr>Differences between logical and bitwise operators </vt:lpstr>
      <vt:lpstr>Converting  integers  to other types</vt:lpstr>
      <vt:lpstr>Conditionals</vt:lpstr>
      <vt:lpstr>Is nested necessary</vt:lpstr>
      <vt:lpstr>Conditional Coding Exercise</vt:lpstr>
      <vt:lpstr>Ternary operator</vt:lpstr>
      <vt:lpstr>REPITITION REPITITION IN PYTHON</vt:lpstr>
      <vt:lpstr>For loop examples</vt:lpstr>
      <vt:lpstr>For loop exercise</vt:lpstr>
      <vt:lpstr>While Loop</vt:lpstr>
      <vt:lpstr>Module 3</vt:lpstr>
      <vt:lpstr>Sequence Types</vt:lpstr>
      <vt:lpstr>strings</vt:lpstr>
      <vt:lpstr>Common operations</vt:lpstr>
      <vt:lpstr>Common String Methods</vt:lpstr>
      <vt:lpstr>Common Methods Example</vt:lpstr>
      <vt:lpstr>Common Methods Example</vt:lpstr>
      <vt:lpstr>Slicing Strings</vt:lpstr>
      <vt:lpstr>PowerPoint Presentation</vt:lpstr>
      <vt:lpstr>Formatting Strings</vt:lpstr>
      <vt:lpstr>Format Specifiers</vt:lpstr>
      <vt:lpstr>PowerPoint Presentation</vt:lpstr>
      <vt:lpstr>Formatting Specifies</vt:lpstr>
      <vt:lpstr>Formatting Specifiers</vt:lpstr>
      <vt:lpstr>Examples</vt:lpstr>
      <vt:lpstr>Examples</vt:lpstr>
      <vt:lpstr>Formatting strings exercises </vt:lpstr>
      <vt:lpstr>Module 4</vt:lpstr>
      <vt:lpstr>Some terms that will help with this section.   </vt:lpstr>
      <vt:lpstr>Zip()</vt:lpstr>
      <vt:lpstr>Zip()</vt:lpstr>
      <vt:lpstr>Zip()</vt:lpstr>
      <vt:lpstr>Map()</vt:lpstr>
      <vt:lpstr>Map()</vt:lpstr>
      <vt:lpstr>Filter()</vt:lpstr>
      <vt:lpstr>Reduce()</vt:lpstr>
      <vt:lpstr>Map example</vt:lpstr>
      <vt:lpstr>Module 5</vt:lpstr>
      <vt:lpstr>Lambdas</vt:lpstr>
      <vt:lpstr>PowerPoint Presentation</vt:lpstr>
      <vt:lpstr>List Comprehension for a sublist </vt:lpstr>
      <vt:lpstr>PowerPoint Presentation</vt:lpstr>
      <vt:lpstr>Module 6</vt:lpstr>
      <vt:lpstr>Scope</vt:lpstr>
      <vt:lpstr>Local scope Demo</vt:lpstr>
      <vt:lpstr>Functions</vt:lpstr>
      <vt:lpstr>Example Function Definitions</vt:lpstr>
      <vt:lpstr>Functions anD immutability</vt:lpstr>
      <vt:lpstr>*args</vt:lpstr>
      <vt:lpstr>**kwargs</vt:lpstr>
      <vt:lpstr>PowerPoint Presentation</vt:lpstr>
      <vt:lpstr>Let’s revisit function immutability</vt:lpstr>
      <vt:lpstr>Return Values</vt:lpstr>
      <vt:lpstr>A Fixed Method</vt:lpstr>
      <vt:lpstr>Swap Revisited</vt:lpstr>
      <vt:lpstr>Classes in a nutshell</vt:lpstr>
      <vt:lpstr>PowerPoint Presentation</vt:lpstr>
      <vt:lpstr>Modules in a nutshell </vt:lpstr>
      <vt:lpstr>SEQUENCE.PY</vt:lpstr>
      <vt:lpstr>Testing the sequence module</vt:lpstr>
      <vt:lpstr>Module 7</vt:lpstr>
      <vt:lpstr>Overview</vt:lpstr>
      <vt:lpstr>Exception Handling</vt:lpstr>
      <vt:lpstr>Raising your  own exception</vt:lpstr>
      <vt:lpstr>Detail hidinng</vt:lpstr>
      <vt:lpstr>Raising Exceptions</vt:lpstr>
      <vt:lpstr>Exception Chaining</vt:lpstr>
      <vt:lpstr>Module 8</vt:lpstr>
      <vt:lpstr>Decorator Example</vt:lpstr>
      <vt:lpstr>Okay, Now as  a real decorator</vt:lpstr>
      <vt:lpstr>Full Fledged   Decorator Pattern</vt:lpstr>
      <vt:lpstr>But wait, how do I customize the decorator</vt:lpstr>
      <vt:lpstr>Wrap Up</vt:lpstr>
      <vt:lpstr>Module 9</vt:lpstr>
      <vt:lpstr>Working with Files</vt:lpstr>
      <vt:lpstr>Writing a file</vt:lpstr>
      <vt:lpstr>File.close()</vt:lpstr>
      <vt:lpstr>Shutiil &amp; os modules</vt:lpstr>
      <vt:lpstr>Module 10</vt:lpstr>
      <vt:lpstr>PIP</vt:lpstr>
      <vt:lpstr>Pip commands</vt:lpstr>
      <vt:lpstr>Requirements.txt</vt:lpstr>
      <vt:lpstr>ventv</vt:lpstr>
      <vt:lpstr>Requirements.txt</vt:lpstr>
      <vt:lpstr>Module 11</vt:lpstr>
      <vt:lpstr>Libraries used in this Module </vt:lpstr>
      <vt:lpstr>Writing Excel</vt:lpstr>
      <vt:lpstr>Write_excel.PY</vt:lpstr>
      <vt:lpstr>Reading a simple Excel File</vt:lpstr>
      <vt:lpstr>output</vt:lpstr>
      <vt:lpstr>Mail_merge.PY</vt:lpstr>
      <vt:lpstr>Module 12</vt:lpstr>
      <vt:lpstr>PowerPoint Presentation</vt:lpstr>
      <vt:lpstr>Unauthenticated  requests</vt:lpstr>
      <vt:lpstr>PowerPoint Presentation</vt:lpstr>
      <vt:lpstr>Or learn something New</vt:lpstr>
      <vt:lpstr>Dilbert </vt:lpstr>
      <vt:lpstr>headers</vt:lpstr>
      <vt:lpstr>PowerPoint Presentation</vt:lpstr>
      <vt:lpstr>Sessions</vt:lpstr>
      <vt:lpstr>gruyere.PY</vt:lpstr>
      <vt:lpstr>Proxies</vt:lpstr>
      <vt:lpstr>Setting  a proxy</vt:lpstr>
      <vt:lpstr>But Burp doesn’t  give us a PEM File</vt:lpstr>
      <vt:lpstr>Manipulating Headers</vt:lpstr>
      <vt:lpstr>Changing user agent To solve precon #1</vt:lpstr>
      <vt:lpstr>fini</vt:lpstr>
      <vt:lpstr>The world awaits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One day of python</dc:title>
  <dc:subject/>
  <dc:creator>Michael Fischer</dc:creator>
  <cp:keywords/>
  <dc:description/>
  <cp:lastModifiedBy>Michael Fischer</cp:lastModifiedBy>
  <cp:revision>79</cp:revision>
  <dcterms:created xsi:type="dcterms:W3CDTF">2019-10-21T22:50:45Z</dcterms:created>
  <dcterms:modified xsi:type="dcterms:W3CDTF">2019-10-28T19:32:35Z</dcterms:modified>
  <cp:category/>
</cp:coreProperties>
</file>